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3" r:id="rId13"/>
    <p:sldId id="262" r:id="rId14"/>
    <p:sldId id="270" r:id="rId15"/>
    <p:sldId id="271" r:id="rId16"/>
    <p:sldId id="264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934"/>
    <a:srgbClr val="00EE9E"/>
    <a:srgbClr val="7435FF"/>
    <a:srgbClr val="CE1C02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51"/>
    <p:restoredTop sz="90420"/>
  </p:normalViewPr>
  <p:slideViewPr>
    <p:cSldViewPr snapToGrid="0" snapToObjects="1">
      <p:cViewPr>
        <p:scale>
          <a:sx n="81" d="100"/>
          <a:sy n="81" d="100"/>
        </p:scale>
        <p:origin x="-840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04BE3-B0C8-334F-B92C-17E081405E55}" type="datetimeFigureOut">
              <a:t>11/10/15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660F0-E2D0-1B48-939F-6D1E4F8AC5E3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0F0-E2D0-1B48-939F-6D1E4F8AC5E3}" type="slidenum"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0F0-E2D0-1B48-939F-6D1E4F8AC5E3}" type="slidenum"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0F0-E2D0-1B48-939F-6D1E4F8AC5E3}" type="slidenum"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0F0-E2D0-1B48-939F-6D1E4F8AC5E3}" type="slidenum"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0F0-E2D0-1B48-939F-6D1E4F8AC5E3}" type="slidenum"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282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995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748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322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DCAFB-AFDC-AA47-B58A-CEC2336FBCAD}" type="datetimeFigureOut">
              <a:t>11/10/15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A094F-94CC-8346-99C2-66BE8F880BB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488245" y="2456986"/>
            <a:ext cx="91047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Cruelty-free hazard assessment: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replacing foetal bovine serum </a:t>
            </a:r>
            <a:r>
              <a:rPr lang="en-GB" sz="3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3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3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en-GB" sz="3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alternative methods</a:t>
            </a:r>
          </a:p>
          <a:p>
            <a:pPr algn="ct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M.Sci. Bianca Marigliani</a:t>
            </a:r>
            <a:endParaRPr lang="pt-PT" sz="2000" b="1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pt-PT" sz="400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H="1">
            <a:off x="2526542" y="4438358"/>
            <a:ext cx="702813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897611" y="5064370"/>
            <a:ext cx="2340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FEDERAL UNIVERSITY OF SÃO PAULO, BRAZIL</a:t>
            </a:r>
            <a:endParaRPr lang="pt-PT" sz="80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6159846" y="1870200"/>
            <a:ext cx="56257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FBS ethical problems</a:t>
            </a:r>
            <a:endParaRPr lang="pt-BR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 sz="1500"/>
          </a:p>
        </p:txBody>
      </p:sp>
      <p:sp>
        <p:nvSpPr>
          <p:cNvPr id="16" name="Retângulo 15"/>
          <p:cNvSpPr/>
          <p:nvPr/>
        </p:nvSpPr>
        <p:spPr>
          <a:xfrm>
            <a:off x="6173392" y="2582161"/>
            <a:ext cx="54793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613" indent="-201613">
              <a:buFont typeface="Arial" charset="0"/>
              <a:buChar char="•"/>
            </a:pP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laughter of pregnant cows</a:t>
            </a:r>
          </a:p>
          <a:p>
            <a:pPr marL="201613" indent="-201613">
              <a:buFont typeface="Arial" charset="0"/>
              <a:buChar char="•"/>
            </a:pP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blood harvested by cardiac puncture </a:t>
            </a:r>
          </a:p>
          <a:p>
            <a:pPr marL="201613" indent="-201613">
              <a:buFont typeface="Arial" charset="0"/>
              <a:buChar char="•"/>
            </a:pP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without anesthesia</a:t>
            </a:r>
          </a:p>
          <a:p>
            <a:endParaRPr lang="pt-BR" sz="2000" dirty="0" err="1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01613" indent="-201613">
              <a:buFont typeface="Arial" charset="0"/>
              <a:buChar char="•"/>
            </a:pPr>
            <a:endParaRPr lang="pt-BR" sz="2000" dirty="0" err="1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pt-BR" sz="20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 to 2 million bovine foetuses each year</a:t>
            </a:r>
            <a:endParaRPr lang="pt-BR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6272107" y="3860798"/>
            <a:ext cx="511386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05948" y="6346692"/>
            <a:ext cx="2086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Image:</a:t>
            </a:r>
          </a:p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www.occupyforanimals.net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7843666" y="6159108"/>
            <a:ext cx="402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Jochems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et al., 2002</a:t>
            </a:r>
          </a:p>
          <a:p>
            <a:pPr algn="r"/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Gstraunthaler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2003</a:t>
            </a:r>
          </a:p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Brunner et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</a:t>
            </a:r>
            <a:r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69694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147580" y="1217125"/>
            <a:ext cx="662143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Technical-scientific problems</a:t>
            </a:r>
            <a:endParaRPr lang="pt-BR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 sz="1500"/>
          </a:p>
        </p:txBody>
      </p:sp>
      <p:sp>
        <p:nvSpPr>
          <p:cNvPr id="16" name="Retângulo 15"/>
          <p:cNvSpPr/>
          <p:nvPr/>
        </p:nvSpPr>
        <p:spPr>
          <a:xfrm>
            <a:off x="1147580" y="2615610"/>
            <a:ext cx="54793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indent="-195263">
              <a:buFont typeface="Arial" charset="0"/>
              <a:buChar char="•"/>
            </a:pP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unknown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composition</a:t>
            </a:r>
            <a:b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95263" indent="-195263">
              <a:buFont typeface="Arial" charset="0"/>
              <a:buChar char="•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atch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-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-batch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variation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inconsistency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95263" indent="-195263">
              <a:buFont typeface="Arial" charset="0"/>
              <a:buChar char="•"/>
            </a:pP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risk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contamination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viruses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mycoplasms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prions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95263" indent="-195263">
              <a:buFont typeface="Arial" charset="0"/>
              <a:buChar char="•"/>
            </a:pP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skin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sensitization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unknown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influence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hapten-protein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binding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7843666" y="6159108"/>
            <a:ext cx="402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Jochems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et al., 2002</a:t>
            </a:r>
          </a:p>
          <a:p>
            <a:pPr algn="r"/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Gstraunthaler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2003</a:t>
            </a:r>
          </a:p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Brunner et al. , 2010</a:t>
            </a:r>
          </a:p>
        </p:txBody>
      </p:sp>
    </p:spTree>
    <p:extLst>
      <p:ext uri="{BB962C8B-B14F-4D97-AF65-F5344CB8AC3E}">
        <p14:creationId xmlns:p14="http://schemas.microsoft.com/office/powerpoint/2010/main" val="125080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52127" y="5236272"/>
            <a:ext cx="3358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 way out?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 sz="4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50098" y="4143289"/>
            <a:ext cx="3488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Battery of the so-called 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“full replacement”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 vitro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methods</a:t>
            </a:r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4410548" y="3630656"/>
            <a:ext cx="32985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LLNAs (2 of the 3Rs)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1132776" y="3904976"/>
            <a:ext cx="32985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GPMT and Buehler test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848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8978" y="804951"/>
            <a:ext cx="110994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1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Chemically</a:t>
            </a:r>
            <a:r>
              <a:rPr lang="pt-BR" sz="4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41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defined</a:t>
            </a:r>
            <a:r>
              <a:rPr lang="pt-BR" sz="4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media</a:t>
            </a:r>
          </a:p>
          <a:p>
            <a:pPr algn="ctr"/>
            <a:endParaRPr lang="pt-BR" sz="1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ynthetic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entirely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free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animal-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derived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components,</a:t>
            </a:r>
          </a:p>
          <a:p>
            <a:pPr algn="ctr"/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art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Good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Cell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Culture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Practice</a:t>
            </a: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advantages over traditional media</a:t>
            </a:r>
            <a:endParaRPr lang="pt-P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9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137161" y="4118148"/>
            <a:ext cx="1163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Chemical 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exposure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855070" y="3989454"/>
            <a:ext cx="1332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THP-1 cells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10% FBS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6903134" y="5046096"/>
            <a:ext cx="14280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 E N S I T I Z E R</a:t>
            </a:r>
          </a:p>
          <a:p>
            <a:endParaRPr lang="pt-PT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31561" y="5046096"/>
            <a:ext cx="20579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 O N - S E N S I T I Z E R</a:t>
            </a:r>
          </a:p>
          <a:p>
            <a:endParaRPr lang="pt-PT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008872" y="1903790"/>
            <a:ext cx="50070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Flow cytometry</a:t>
            </a:r>
            <a:endParaRPr lang="pt-BR" sz="3600" b="1" dirty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 sz="4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795314" y="2716035"/>
            <a:ext cx="1163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435FF"/>
                </a:solidFill>
                <a:latin typeface="Century Gothic" charset="0"/>
                <a:ea typeface="Century Gothic" charset="0"/>
                <a:cs typeface="Century Gothic" charset="0"/>
              </a:rPr>
              <a:t>CD86</a:t>
            </a:r>
            <a:endParaRPr lang="en-US" sz="1200" b="1" dirty="0">
              <a:solidFill>
                <a:srgbClr val="7435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7804544" y="2722843"/>
            <a:ext cx="1163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EE9E"/>
                </a:solidFill>
                <a:latin typeface="Century Gothic" charset="0"/>
                <a:ea typeface="Century Gothic" charset="0"/>
                <a:cs typeface="Century Gothic" charset="0"/>
              </a:rPr>
              <a:t>CD54</a:t>
            </a:r>
            <a:endParaRPr lang="en-US" sz="1200" b="1" dirty="0">
              <a:solidFill>
                <a:srgbClr val="00EE9E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614845" y="537588"/>
            <a:ext cx="1070339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30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uman-Cell Line Activation Test (h-CLAT)</a:t>
            </a:r>
          </a:p>
          <a:p>
            <a:r>
              <a:rPr lang="en-US" sz="15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Ashikaga </a:t>
            </a:r>
            <a:r>
              <a:rPr lang="en-US" sz="1500" i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et al.</a:t>
            </a:r>
            <a:r>
              <a:rPr lang="en-US" sz="1500" i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pt-BR" sz="1500" i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 sz="4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31" y="412883"/>
            <a:ext cx="1665108" cy="1153087"/>
          </a:xfrm>
          <a:prstGeom prst="rect">
            <a:avLst/>
          </a:prstGeom>
        </p:spPr>
      </p:pic>
      <p:sp>
        <p:nvSpPr>
          <p:cNvPr id="17" name="TextBox 14"/>
          <p:cNvSpPr txBox="1"/>
          <p:nvPr/>
        </p:nvSpPr>
        <p:spPr>
          <a:xfrm>
            <a:off x="7907421" y="6146754"/>
            <a:ext cx="398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Ashikaga et al., 2002, 2006, 2010</a:t>
            </a:r>
          </a:p>
          <a:p>
            <a:pPr algn="r"/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Sakaguchi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et al., 2006, 2009, 2010   </a:t>
            </a:r>
          </a:p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EURL ECVAM 2015</a:t>
            </a:r>
          </a:p>
        </p:txBody>
      </p:sp>
    </p:spTree>
    <p:extLst>
      <p:ext uri="{BB962C8B-B14F-4D97-AF65-F5344CB8AC3E}">
        <p14:creationId xmlns:p14="http://schemas.microsoft.com/office/powerpoint/2010/main" val="173041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800949" y="5262492"/>
            <a:ext cx="1163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Chemical 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exposure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1945577" y="5282811"/>
            <a:ext cx="1332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Adapted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THP-1 cells</a:t>
            </a:r>
            <a:endParaRPr lang="pt-PT"/>
          </a:p>
          <a:p>
            <a:r>
              <a:rPr 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0% FBS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06705" y="2976863"/>
            <a:ext cx="142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 E N S I T I Z E R</a:t>
            </a:r>
          </a:p>
          <a:p>
            <a:endParaRPr lang="pt-PT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406814" y="2976863"/>
            <a:ext cx="2057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 O N - S E N S I T I Z E R</a:t>
            </a:r>
          </a:p>
          <a:p>
            <a:endParaRPr lang="pt-PT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693159" y="501698"/>
            <a:ext cx="5007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Flow cytometry</a:t>
            </a:r>
            <a:endParaRPr lang="pt-BR" sz="3000" b="1" dirty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 sz="3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635585" y="6021475"/>
            <a:ext cx="142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 E N S I T I Z E R</a:t>
            </a:r>
          </a:p>
          <a:p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335694" y="6021475"/>
            <a:ext cx="2057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 O N - S E N S I T I Z E R</a:t>
            </a:r>
          </a:p>
          <a:p>
            <a:endParaRPr lang="pt-PT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659843" y="3536154"/>
            <a:ext cx="5007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Flow cytometry</a:t>
            </a:r>
            <a:endParaRPr lang="pt-BR" sz="3000" b="1" dirty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 sz="3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248983" y="2470816"/>
            <a:ext cx="2768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Adaptation</a:t>
            </a:r>
          </a:p>
          <a:p>
            <a:pPr algn="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of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THP-1 cells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to chemically defined medium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7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23694" y="1531537"/>
            <a:ext cx="41355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</a:t>
            </a:r>
            <a:r>
              <a:rPr lang="en-US" sz="30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’s next?</a:t>
            </a:r>
            <a:endParaRPr lang="pt-BR" sz="3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 sz="1500"/>
          </a:p>
        </p:txBody>
      </p:sp>
      <p:sp>
        <p:nvSpPr>
          <p:cNvPr id="4" name="Retângulo 3"/>
          <p:cNvSpPr/>
          <p:nvPr/>
        </p:nvSpPr>
        <p:spPr>
          <a:xfrm>
            <a:off x="4930728" y="2155445"/>
            <a:ext cx="71323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To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eliminate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all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animal-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derived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components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from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other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 vitro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methods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and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to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alternative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methods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that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are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entirely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free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animal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use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29992" y="1516908"/>
            <a:ext cx="3358494" cy="1203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Thank you!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pt-PT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43540" y="493364"/>
            <a:ext cx="7817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If you have expertise in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adaptation of cells to serum-free medium, flow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cytometry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or h-CLAT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please do not hesitate to contact us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to join the team (biancamagli@hotmail.com)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232976" y="4438868"/>
            <a:ext cx="47225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Ph.D. Scholarship</a:t>
            </a:r>
          </a:p>
        </p:txBody>
      </p:sp>
    </p:spTree>
    <p:extLst>
      <p:ext uri="{BB962C8B-B14F-4D97-AF65-F5344CB8AC3E}">
        <p14:creationId xmlns:p14="http://schemas.microsoft.com/office/powerpoint/2010/main" val="211355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8424" y="3297032"/>
            <a:ext cx="2208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Biologist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M.Sc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 in </a:t>
            </a:r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Biotechnology</a:t>
            </a:r>
          </a:p>
          <a:p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University of S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ão Paulo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5008424" y="4084822"/>
            <a:ext cx="22083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Systematic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review: </a:t>
            </a:r>
            <a:b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The use 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animal-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derived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products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in 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alternative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 vitro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methods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skin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sensitization</a:t>
            </a:r>
            <a:endParaRPr lang="pt-BR" sz="12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2708355" y="3297032"/>
            <a:ext cx="2208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Founder member of the www.instituto1R.org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7540610" y="3297032"/>
            <a:ext cx="2208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Ph.D.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student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Federal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University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São Paulo (UNIFESP):</a:t>
            </a:r>
          </a:p>
          <a:p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Development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alternative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 vitro </a:t>
            </a:r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methods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skin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sensitization</a:t>
            </a:r>
            <a:endParaRPr lang="pt-BR" sz="12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790047" y="1209821"/>
            <a:ext cx="0" cy="4515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7315198" y="1259058"/>
            <a:ext cx="0" cy="4515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2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27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2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58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9238" y="6082723"/>
            <a:ext cx="21377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Landsteiner; Jacobs, 1935</a:t>
            </a:r>
          </a:p>
          <a:p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Draize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et al., 1944</a:t>
            </a:r>
          </a:p>
          <a:p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Kimber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et al., 2001</a:t>
            </a:r>
          </a:p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OECD, 1981, 1992, 2002, 2010, 2015</a:t>
            </a:r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37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1164" y="5812993"/>
            <a:ext cx="1567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683934"/>
                </a:solidFill>
                <a:latin typeface="Century Gothic" charset="0"/>
                <a:ea typeface="Century Gothic" charset="0"/>
                <a:cs typeface="Century Gothic" charset="0"/>
              </a:rPr>
              <a:t>OECD, 2011, 2012</a:t>
            </a:r>
          </a:p>
          <a:p>
            <a:pPr algn="r"/>
            <a:r>
              <a:rPr lang="en-US" sz="800" dirty="0" err="1">
                <a:solidFill>
                  <a:srgbClr val="683934"/>
                </a:solidFill>
                <a:latin typeface="Century Gothic" charset="0"/>
                <a:ea typeface="Century Gothic" charset="0"/>
                <a:cs typeface="Century Gothic" charset="0"/>
              </a:rPr>
              <a:t>Nukada</a:t>
            </a:r>
            <a:r>
              <a:rPr lang="en-US" sz="800" dirty="0">
                <a:solidFill>
                  <a:srgbClr val="683934"/>
                </a:solidFill>
                <a:latin typeface="Century Gothic" charset="0"/>
                <a:ea typeface="Century Gothic" charset="0"/>
                <a:cs typeface="Century Gothic" charset="0"/>
              </a:rPr>
              <a:t> et al., 2013</a:t>
            </a:r>
          </a:p>
          <a:p>
            <a:pPr algn="r"/>
            <a:r>
              <a:rPr lang="en-US" sz="800" dirty="0" err="1">
                <a:solidFill>
                  <a:srgbClr val="683934"/>
                </a:solidFill>
                <a:latin typeface="Century Gothic" charset="0"/>
                <a:ea typeface="Century Gothic" charset="0"/>
                <a:cs typeface="Century Gothic" charset="0"/>
              </a:rPr>
              <a:t>Rovida</a:t>
            </a:r>
            <a:r>
              <a:rPr lang="en-US" sz="800" dirty="0">
                <a:solidFill>
                  <a:srgbClr val="683934"/>
                </a:solidFill>
                <a:latin typeface="Century Gothic" charset="0"/>
                <a:ea typeface="Century Gothic" charset="0"/>
                <a:cs typeface="Century Gothic" charset="0"/>
              </a:rPr>
              <a:t> et al., 2014</a:t>
            </a:r>
          </a:p>
          <a:p>
            <a:pPr algn="r"/>
            <a:r>
              <a:rPr lang="en-US" sz="800" dirty="0">
                <a:solidFill>
                  <a:srgbClr val="683934"/>
                </a:solidFill>
                <a:latin typeface="Century Gothic" charset="0"/>
                <a:ea typeface="Century Gothic" charset="0"/>
                <a:cs typeface="Century Gothic" charset="0"/>
              </a:rPr>
              <a:t>Maxwell et al., 2014</a:t>
            </a:r>
          </a:p>
          <a:p>
            <a:pPr algn="r"/>
            <a:endParaRPr lang="en-US" sz="800" dirty="0">
              <a:solidFill>
                <a:srgbClr val="683934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r"/>
            <a:r>
              <a:rPr lang="en-US" sz="800" dirty="0">
                <a:solidFill>
                  <a:srgbClr val="683934"/>
                </a:solidFill>
                <a:latin typeface="Century Gothic" charset="0"/>
                <a:ea typeface="Century Gothic" charset="0"/>
                <a:cs typeface="Century Gothic" charset="0"/>
              </a:rPr>
              <a:t>Image: Bianca Marigliani</a:t>
            </a:r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374102" y="5085933"/>
            <a:ext cx="774237" cy="32704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6374103" y="5459704"/>
            <a:ext cx="774237" cy="32704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6374102" y="5833471"/>
            <a:ext cx="1441682" cy="32704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6374102" y="6200566"/>
            <a:ext cx="840981" cy="32704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6340451" y="4863023"/>
            <a:ext cx="193586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GARD</a:t>
            </a: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U-SENS</a:t>
            </a: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IL-8 Luc assay</a:t>
            </a: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h-CLAT</a:t>
            </a:r>
            <a:endParaRPr lang="pt-PT" sz="1600">
              <a:solidFill>
                <a:schemeClr val="bg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6291327" y="5085933"/>
            <a:ext cx="0" cy="144168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314422" y="5459704"/>
            <a:ext cx="19704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EURL – ECVAM</a:t>
            </a:r>
          </a:p>
          <a:p>
            <a:pPr algn="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European Union Reference</a:t>
            </a:r>
          </a:p>
          <a:p>
            <a:pPr algn="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Laboratory for Alternatives</a:t>
            </a:r>
          </a:p>
          <a:p>
            <a:pPr algn="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to Animal Testing </a:t>
            </a:r>
          </a:p>
          <a:p>
            <a:endParaRPr lang="pt-P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431164" y="6177157"/>
            <a:ext cx="1567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EURL ECVAM, 2015</a:t>
            </a:r>
          </a:p>
          <a:p>
            <a:pPr algn="r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Image: Bianca Marigliani</a:t>
            </a:r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374102" y="5085933"/>
            <a:ext cx="774237" cy="32704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6374103" y="5459704"/>
            <a:ext cx="774237" cy="32704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6374102" y="5833471"/>
            <a:ext cx="1441682" cy="32704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6374102" y="6200566"/>
            <a:ext cx="840981" cy="32704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6346890" y="4863023"/>
            <a:ext cx="193586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GARD</a:t>
            </a: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U-SENS</a:t>
            </a: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IL-8 Luc assay</a:t>
            </a: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h-CLAT</a:t>
            </a:r>
            <a:endParaRPr lang="pt-PT" sz="160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15083" y="5079493"/>
            <a:ext cx="1502334" cy="32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7213391" y="5458054"/>
            <a:ext cx="1504026" cy="32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7876766" y="5827032"/>
            <a:ext cx="840652" cy="32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7277896" y="6200566"/>
            <a:ext cx="1439521" cy="32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8467859" y="5079493"/>
            <a:ext cx="2202287" cy="1448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7187635" y="4865375"/>
            <a:ext cx="193586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rgbClr val="CE1C02"/>
                </a:solidFill>
                <a:latin typeface="Century Gothic" charset="0"/>
                <a:ea typeface="Century Gothic" charset="0"/>
                <a:cs typeface="Century Gothic" charset="0"/>
              </a:rPr>
              <a:t>20%</a:t>
            </a: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rgbClr val="CE1C02"/>
                </a:solidFill>
                <a:latin typeface="Century Gothic" charset="0"/>
                <a:ea typeface="Century Gothic" charset="0"/>
                <a:cs typeface="Century Gothic" charset="0"/>
              </a:rPr>
              <a:t>10%</a:t>
            </a: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rgbClr val="CE1C02"/>
                </a:solidFill>
                <a:latin typeface="Century Gothic" charset="0"/>
                <a:ea typeface="Century Gothic" charset="0"/>
                <a:cs typeface="Century Gothic" charset="0"/>
              </a:rPr>
              <a:t>            10%</a:t>
            </a: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rgbClr val="CE1C02"/>
                </a:solidFill>
                <a:latin typeface="Century Gothic" charset="0"/>
                <a:ea typeface="Century Gothic" charset="0"/>
                <a:cs typeface="Century Gothic" charset="0"/>
              </a:rPr>
              <a:t> 10%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629317" y="5110828"/>
            <a:ext cx="1935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>
                <a:solidFill>
                  <a:srgbClr val="CE1C02"/>
                </a:solidFill>
                <a:latin typeface="Century Gothic" charset="0"/>
                <a:ea typeface="Century Gothic" charset="0"/>
                <a:cs typeface="Century Gothic" charset="0"/>
              </a:rPr>
              <a:t>FOETAL</a:t>
            </a:r>
          </a:p>
          <a:p>
            <a:pPr algn="ctr"/>
            <a:r>
              <a:rPr lang="pt-BR" sz="2800" b="1" dirty="0" err="1">
                <a:solidFill>
                  <a:srgbClr val="CE1C02"/>
                </a:solidFill>
                <a:latin typeface="Century Gothic" charset="0"/>
                <a:ea typeface="Century Gothic" charset="0"/>
                <a:cs typeface="Century Gothic" charset="0"/>
              </a:rPr>
              <a:t>BOVINE</a:t>
            </a:r>
          </a:p>
          <a:p>
            <a:pPr algn="ctr"/>
            <a:r>
              <a:rPr lang="pt-BR" sz="2800" b="1" dirty="0" err="1">
                <a:solidFill>
                  <a:srgbClr val="CE1C02"/>
                </a:solidFill>
                <a:latin typeface="Century Gothic" charset="0"/>
                <a:ea typeface="Century Gothic" charset="0"/>
                <a:cs typeface="Century Gothic" charset="0"/>
              </a:rPr>
              <a:t>SERUM</a:t>
            </a:r>
            <a:endParaRPr lang="pt-BR" sz="2800" b="1" dirty="0" err="1" smtClean="0">
              <a:solidFill>
                <a:srgbClr val="CE1C0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473</Words>
  <Application>Microsoft Macintosh PowerPoint</Application>
  <PresentationFormat>Custom</PresentationFormat>
  <Paragraphs>118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BIANCA M</cp:lastModifiedBy>
  <cp:revision>50</cp:revision>
  <dcterms:created xsi:type="dcterms:W3CDTF">2015-11-05T20:07:28Z</dcterms:created>
  <dcterms:modified xsi:type="dcterms:W3CDTF">2015-11-10T11:47:03Z</dcterms:modified>
</cp:coreProperties>
</file>