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9" r:id="rId2"/>
    <p:sldId id="269" r:id="rId3"/>
    <p:sldId id="270" r:id="rId4"/>
    <p:sldId id="272" r:id="rId5"/>
    <p:sldId id="273" r:id="rId6"/>
    <p:sldId id="274" r:id="rId7"/>
    <p:sldId id="275" r:id="rId8"/>
    <p:sldId id="277" r:id="rId9"/>
    <p:sldId id="280" r:id="rId10"/>
    <p:sldId id="281" r:id="rId11"/>
    <p:sldId id="278" r:id="rId12"/>
    <p:sldId id="279" r:id="rId13"/>
    <p:sldId id="276" r:id="rId14"/>
    <p:sldId id="271" r:id="rId15"/>
    <p:sldId id="282" r:id="rId16"/>
    <p:sldId id="283" r:id="rId17"/>
    <p:sldId id="284" r:id="rId18"/>
    <p:sldId id="285" r:id="rId19"/>
    <p:sldId id="26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8">
          <p15:clr>
            <a:srgbClr val="A4A3A4"/>
          </p15:clr>
        </p15:guide>
        <p15:guide id="2" orient="horz" pos="1099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780">
          <p15:clr>
            <a:srgbClr val="A4A3A4"/>
          </p15:clr>
        </p15:guide>
        <p15:guide id="5" pos="350">
          <p15:clr>
            <a:srgbClr val="A4A3A4"/>
          </p15:clr>
        </p15:guide>
        <p15:guide id="6" pos="28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090" y="67"/>
      </p:cViewPr>
      <p:guideLst>
        <p:guide orient="horz" pos="4158"/>
        <p:guide orient="horz" pos="1099"/>
        <p:guide orient="horz" pos="2160"/>
        <p:guide orient="horz" pos="780"/>
        <p:guide pos="350"/>
        <p:guide pos="28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Skin sensitisation evaluation (KeratinoSens) of Positive control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fold induction</c:v>
          </c:tx>
          <c:spPr>
            <a:solidFill>
              <a:srgbClr val="FF66FF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'C:\Users\nbelot\Dropbox\Science\Contract Testing\XCellR8\Study#14XC004 KeratinoSens Proficiency Chemical Testing\ANALYSIS_NB\SEP14_WORK ON 9 VALUES\[Keratinosens_NB ref4-7_run6_7work on 9 values_dil 1to2.xlsx]graphs'!$B$3:$M$3</c:f>
                <c:numCache>
                  <c:formatCode>General</c:formatCode>
                  <c:ptCount val="12"/>
                  <c:pt idx="0">
                    <c:v>0.14338402462387462</c:v>
                  </c:pt>
                  <c:pt idx="1">
                    <c:v>0.1673827939864079</c:v>
                  </c:pt>
                  <c:pt idx="2">
                    <c:v>0.14323465459426021</c:v>
                  </c:pt>
                  <c:pt idx="3">
                    <c:v>0.15194696698695689</c:v>
                  </c:pt>
                  <c:pt idx="4">
                    <c:v>0.11946423575873036</c:v>
                  </c:pt>
                  <c:pt idx="5">
                    <c:v>9.8150366201066375E-2</c:v>
                  </c:pt>
                  <c:pt idx="6">
                    <c:v>6.3432400646103559E-2</c:v>
                  </c:pt>
                  <c:pt idx="7">
                    <c:v>8.1126354570522224E-2</c:v>
                  </c:pt>
                  <c:pt idx="8">
                    <c:v>0.20748670827588619</c:v>
                  </c:pt>
                  <c:pt idx="9">
                    <c:v>0.14927643210991048</c:v>
                  </c:pt>
                  <c:pt idx="10">
                    <c:v>0.22025740751501238</c:v>
                  </c:pt>
                  <c:pt idx="11">
                    <c:v>9.7024050735637468E-2</c:v>
                  </c:pt>
                </c:numCache>
              </c:numRef>
            </c:plus>
            <c:minus>
              <c:numRef>
                <c:f>'C:\Users\nbelot\Dropbox\Science\Contract Testing\XCellR8\Study#14XC004 KeratinoSens Proficiency Chemical Testing\ANALYSIS_NB\SEP14_WORK ON 9 VALUES\[Keratinosens_NB ref4-7_run6_7work on 9 values_dil 1to2.xlsx]graphs'!$B$3:$M$3</c:f>
                <c:numCache>
                  <c:formatCode>General</c:formatCode>
                  <c:ptCount val="12"/>
                  <c:pt idx="0">
                    <c:v>0.14338402462387462</c:v>
                  </c:pt>
                  <c:pt idx="1">
                    <c:v>0.1673827939864079</c:v>
                  </c:pt>
                  <c:pt idx="2">
                    <c:v>0.14323465459426021</c:v>
                  </c:pt>
                  <c:pt idx="3">
                    <c:v>0.15194696698695689</c:v>
                  </c:pt>
                  <c:pt idx="4">
                    <c:v>0.11946423575873036</c:v>
                  </c:pt>
                  <c:pt idx="5">
                    <c:v>9.8150366201066375E-2</c:v>
                  </c:pt>
                  <c:pt idx="6">
                    <c:v>6.3432400646103559E-2</c:v>
                  </c:pt>
                  <c:pt idx="7">
                    <c:v>8.1126354570522224E-2</c:v>
                  </c:pt>
                  <c:pt idx="8">
                    <c:v>0.20748670827588619</c:v>
                  </c:pt>
                  <c:pt idx="9">
                    <c:v>0.14927643210991048</c:v>
                  </c:pt>
                  <c:pt idx="10">
                    <c:v>0.22025740751501238</c:v>
                  </c:pt>
                  <c:pt idx="11">
                    <c:v>9.7024050735637468E-2</c:v>
                  </c:pt>
                </c:numCache>
              </c:numRef>
            </c:minus>
          </c:errBars>
          <c:cat>
            <c:numRef>
              <c:f>'C:\Users\nbelot\Dropbox\Science\Contract Testing\XCellR8\Study#14XC004 KeratinoSens Proficiency Chemical Testing\ANALYSIS_NB\SEP14_WORK ON 9 VALUES\[Keratinosens_NB ref4-7_run6_7work on 9 values_dil 1to2.xlsx]graphs'!$B$100:$F$100</c:f>
              <c:numCache>
                <c:formatCode>General</c:formatCode>
                <c:ptCount val="5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</c:numCache>
            </c:numRef>
          </c:cat>
          <c:val>
            <c:numRef>
              <c:f>'C:\Users\nbelot\Dropbox\Science\Contract Testing\XCellR8\Study#14XC004 KeratinoSens Proficiency Chemical Testing\ANALYSIS_NB\SEP14_WORK ON 9 VALUES\[Keratinosens_NB ref4-7_run6_7work on 9 values_dil 1to2.xlsx]graphs'!$B$101:$F$101</c:f>
              <c:numCache>
                <c:formatCode>General</c:formatCode>
                <c:ptCount val="5"/>
                <c:pt idx="0">
                  <c:v>1.3257174906406954</c:v>
                </c:pt>
                <c:pt idx="1">
                  <c:v>1.1810723099816696</c:v>
                </c:pt>
                <c:pt idx="2">
                  <c:v>1.5363906744898479</c:v>
                </c:pt>
                <c:pt idx="3">
                  <c:v>1.4100508894650077</c:v>
                </c:pt>
                <c:pt idx="4">
                  <c:v>2.2663702514777295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868328"/>
        <c:axId val="185868720"/>
      </c:barChart>
      <c:lineChart>
        <c:grouping val="stacked"/>
        <c:varyColors val="0"/>
        <c:ser>
          <c:idx val="1"/>
          <c:order val="1"/>
          <c:tx>
            <c:v>viability</c:v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squar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cat>
            <c:numRef>
              <c:f>'C:\Users\nbelot\Dropbox\Science\Contract Testing\XCellR8\Study#14XC004 KeratinoSens Proficiency Chemical Testing\ANALYSIS_NB\SEP14_WORK ON 9 VALUES\[Keratinosens_NB ref4-7_run6_7work on 9 values_dil 1to2.xlsx]graphs'!$B$100:$F$100</c:f>
              <c:numCache>
                <c:formatCode>General</c:formatCode>
                <c:ptCount val="5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</c:numCache>
            </c:numRef>
          </c:cat>
          <c:val>
            <c:numRef>
              <c:f>'C:\Users\nbelot\Dropbox\Science\Contract Testing\XCellR8\Study#14XC004 KeratinoSens Proficiency Chemical Testing\ANALYSIS_NB\SEP14_WORK ON 9 VALUES\[Keratinosens_NB ref4-7_run6_7work on 9 values_dil 1to2.xlsx]graphs'!$B$104:$F$104</c:f>
              <c:numCache>
                <c:formatCode>General</c:formatCode>
                <c:ptCount val="5"/>
                <c:pt idx="0">
                  <c:v>103.74289531800591</c:v>
                </c:pt>
                <c:pt idx="1">
                  <c:v>111.34533773633235</c:v>
                </c:pt>
                <c:pt idx="2">
                  <c:v>108.26635374912598</c:v>
                </c:pt>
                <c:pt idx="3">
                  <c:v>97.978497303509243</c:v>
                </c:pt>
                <c:pt idx="4">
                  <c:v>67.533074414837273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197576"/>
        <c:axId val="185869112"/>
      </c:lineChart>
      <c:catAx>
        <c:axId val="185868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1050"/>
                  <a:t>Test item concentration (µM)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5868720"/>
        <c:crosses val="autoZero"/>
        <c:auto val="1"/>
        <c:lblAlgn val="ctr"/>
        <c:lblOffset val="100"/>
        <c:noMultiLvlLbl val="0"/>
      </c:catAx>
      <c:valAx>
        <c:axId val="185868720"/>
        <c:scaling>
          <c:orientation val="minMax"/>
          <c:max val="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Fold Induction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85868328"/>
        <c:crosses val="autoZero"/>
        <c:crossBetween val="between"/>
      </c:valAx>
      <c:valAx>
        <c:axId val="185869112"/>
        <c:scaling>
          <c:orientation val="minMax"/>
          <c:max val="15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Viability relative to untreated control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235197576"/>
        <c:crosses val="max"/>
        <c:crossBetween val="between"/>
      </c:valAx>
      <c:catAx>
        <c:axId val="235197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86911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FE0FD-FF6A-4241-8AC9-7119D2C3929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9C0CA5A-3925-4271-92CF-AC5D8EF8B11D}">
      <dgm:prSet custT="1"/>
      <dgm:spPr>
        <a:scene3d>
          <a:camera prst="orthographicFront"/>
          <a:lightRig rig="threePt" dir="t"/>
        </a:scene3d>
        <a:sp3d>
          <a:bevelT w="254000" h="254000"/>
        </a:sp3d>
      </dgm:spPr>
      <dgm:t>
        <a:bodyPr/>
        <a:lstStyle/>
        <a:p>
          <a:pPr rtl="0"/>
          <a:r>
            <a:rPr lang="en-GB" sz="3600" dirty="0" smtClean="0">
              <a:solidFill>
                <a:srgbClr val="D32B6C"/>
              </a:solidFill>
            </a:rPr>
            <a:t>R</a:t>
          </a:r>
          <a:r>
            <a:rPr lang="en-GB" sz="2500" dirty="0" smtClean="0">
              <a:solidFill>
                <a:schemeClr val="tx1">
                  <a:lumMod val="65000"/>
                  <a:lumOff val="35000"/>
                </a:schemeClr>
              </a:solidFill>
            </a:rPr>
            <a:t>eduction</a:t>
          </a:r>
          <a:endParaRPr lang="en-GB" sz="25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5EE0ECD-A3FD-4B71-850C-F5460EF12AC0}" type="parTrans" cxnId="{BB35A79D-7D49-4EC5-80B3-F7C8CE416E0C}">
      <dgm:prSet/>
      <dgm:spPr/>
      <dgm:t>
        <a:bodyPr/>
        <a:lstStyle/>
        <a:p>
          <a:endParaRPr lang="en-GB"/>
        </a:p>
      </dgm:t>
    </dgm:pt>
    <dgm:pt modelId="{0C3EA9D0-38BA-4CA6-A81F-C55BEFDA17C2}" type="sibTrans" cxnId="{BB35A79D-7D49-4EC5-80B3-F7C8CE416E0C}">
      <dgm:prSet/>
      <dgm:spPr/>
      <dgm:t>
        <a:bodyPr/>
        <a:lstStyle/>
        <a:p>
          <a:endParaRPr lang="en-GB"/>
        </a:p>
      </dgm:t>
    </dgm:pt>
    <dgm:pt modelId="{F47F5F26-7A3C-411D-A164-FC3E31AAFC29}">
      <dgm:prSet custT="1"/>
      <dgm:spPr>
        <a:scene3d>
          <a:camera prst="orthographicFront"/>
          <a:lightRig rig="threePt" dir="t"/>
        </a:scene3d>
        <a:sp3d>
          <a:bevelT w="254000" h="254000"/>
        </a:sp3d>
      </dgm:spPr>
      <dgm:t>
        <a:bodyPr/>
        <a:lstStyle/>
        <a:p>
          <a:pPr rtl="0"/>
          <a:r>
            <a:rPr lang="en-GB" sz="3600" dirty="0" smtClean="0">
              <a:solidFill>
                <a:srgbClr val="D32B6C"/>
              </a:solidFill>
            </a:rPr>
            <a:t>R</a:t>
          </a:r>
          <a:r>
            <a:rPr lang="en-GB" sz="2500" dirty="0" smtClean="0">
              <a:solidFill>
                <a:schemeClr val="tx1">
                  <a:lumMod val="65000"/>
                  <a:lumOff val="35000"/>
                </a:schemeClr>
              </a:solidFill>
            </a:rPr>
            <a:t>eplacement</a:t>
          </a:r>
          <a:endParaRPr lang="en-GB" sz="25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D9A511D-6B92-415C-8C40-D2CC70392DAB}" type="parTrans" cxnId="{3A0C49CF-96FE-4F90-83A1-A7DE81712C94}">
      <dgm:prSet/>
      <dgm:spPr/>
      <dgm:t>
        <a:bodyPr/>
        <a:lstStyle/>
        <a:p>
          <a:endParaRPr lang="en-GB"/>
        </a:p>
      </dgm:t>
    </dgm:pt>
    <dgm:pt modelId="{739DBB42-5B8E-479A-8068-EA17B6A4CAAB}" type="sibTrans" cxnId="{3A0C49CF-96FE-4F90-83A1-A7DE81712C94}">
      <dgm:prSet/>
      <dgm:spPr/>
      <dgm:t>
        <a:bodyPr/>
        <a:lstStyle/>
        <a:p>
          <a:endParaRPr lang="en-GB"/>
        </a:p>
      </dgm:t>
    </dgm:pt>
    <dgm:pt modelId="{3AFD8EBE-6722-480A-9C7E-E4FCEFFD9494}">
      <dgm:prSet custT="1"/>
      <dgm:spPr>
        <a:scene3d>
          <a:camera prst="orthographicFront"/>
          <a:lightRig rig="threePt" dir="t"/>
        </a:scene3d>
        <a:sp3d>
          <a:bevelT w="254000" h="254000"/>
        </a:sp3d>
      </dgm:spPr>
      <dgm:t>
        <a:bodyPr/>
        <a:lstStyle/>
        <a:p>
          <a:pPr rtl="0"/>
          <a:r>
            <a:rPr lang="en-GB" sz="3600" dirty="0" smtClean="0">
              <a:solidFill>
                <a:srgbClr val="D32B6C"/>
              </a:solidFill>
            </a:rPr>
            <a:t>R</a:t>
          </a:r>
          <a:r>
            <a:rPr lang="en-GB" sz="2500" dirty="0" smtClean="0">
              <a:solidFill>
                <a:schemeClr val="tx1">
                  <a:lumMod val="65000"/>
                  <a:lumOff val="35000"/>
                </a:schemeClr>
              </a:solidFill>
            </a:rPr>
            <a:t>efinement</a:t>
          </a:r>
          <a:endParaRPr lang="en-GB" sz="25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2C0E5F7-BCCA-422F-B69E-C43F5AB077F9}" type="parTrans" cxnId="{FE32B29E-D144-4718-8A84-24D012D7C966}">
      <dgm:prSet/>
      <dgm:spPr/>
      <dgm:t>
        <a:bodyPr/>
        <a:lstStyle/>
        <a:p>
          <a:endParaRPr lang="en-GB"/>
        </a:p>
      </dgm:t>
    </dgm:pt>
    <dgm:pt modelId="{39608178-9AF2-4BCE-A785-14819FC3119B}" type="sibTrans" cxnId="{FE32B29E-D144-4718-8A84-24D012D7C966}">
      <dgm:prSet/>
      <dgm:spPr/>
      <dgm:t>
        <a:bodyPr/>
        <a:lstStyle/>
        <a:p>
          <a:endParaRPr lang="en-GB"/>
        </a:p>
      </dgm:t>
    </dgm:pt>
    <dgm:pt modelId="{CE8EF472-D165-417C-9F10-346A912FCE3D}" type="pres">
      <dgm:prSet presAssocID="{236FE0FD-FF6A-4241-8AC9-7119D2C3929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GB"/>
        </a:p>
      </dgm:t>
    </dgm:pt>
    <dgm:pt modelId="{E01D7181-2346-4749-A235-4F282EB626D3}" type="pres">
      <dgm:prSet presAssocID="{236FE0FD-FF6A-4241-8AC9-7119D2C39293}" presName="pyramid" presStyleLbl="node1" presStyleIdx="0" presStyleCnt="1"/>
      <dgm:spPr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1"/>
          <a:tileRect/>
        </a:gradFill>
        <a:scene3d>
          <a:camera prst="orthographicFront"/>
          <a:lightRig rig="threePt" dir="t"/>
        </a:scene3d>
        <a:sp3d>
          <a:bevelT w="254000" h="254000"/>
        </a:sp3d>
      </dgm:spPr>
    </dgm:pt>
    <dgm:pt modelId="{CD24A501-6DA1-40F1-969B-78953D0BF73C}" type="pres">
      <dgm:prSet presAssocID="{236FE0FD-FF6A-4241-8AC9-7119D2C39293}" presName="theList" presStyleCnt="0"/>
      <dgm:spPr/>
    </dgm:pt>
    <dgm:pt modelId="{3F35D507-F838-4D2F-A670-C3C2D50BD9DB}" type="pres">
      <dgm:prSet presAssocID="{79C0CA5A-3925-4271-92CF-AC5D8EF8B11D}" presName="aNode" presStyleLbl="fgAcc1" presStyleIdx="0" presStyleCnt="3" custLinFactX="-16249" custLinFactY="75095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FFA114-07F3-4E66-AA7D-DD079FA22844}" type="pres">
      <dgm:prSet presAssocID="{79C0CA5A-3925-4271-92CF-AC5D8EF8B11D}" presName="aSpace" presStyleCnt="0"/>
      <dgm:spPr/>
    </dgm:pt>
    <dgm:pt modelId="{C4E1560E-BD94-4684-A047-5618E2A51623}" type="pres">
      <dgm:prSet presAssocID="{F47F5F26-7A3C-411D-A164-FC3E31AAFC29}" presName="aNode" presStyleLbl="fgAcc1" presStyleIdx="1" presStyleCnt="3" custScaleX="110000" custLinFactY="192471" custLinFactNeighborX="-45192" custLinFactNeighborY="2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61C818-AA96-4EE4-B5D6-1E8D20BE5D6B}" type="pres">
      <dgm:prSet presAssocID="{F47F5F26-7A3C-411D-A164-FC3E31AAFC29}" presName="aSpace" presStyleCnt="0"/>
      <dgm:spPr/>
    </dgm:pt>
    <dgm:pt modelId="{2838665F-3AEB-4A1F-A6DB-E8937BF8FF1A}" type="pres">
      <dgm:prSet presAssocID="{3AFD8EBE-6722-480A-9C7E-E4FCEFFD9494}" presName="aNode" presStyleLbl="fgAcc1" presStyleIdx="2" presStyleCnt="3" custLinFactY="-112405" custLinFactNeighborX="20349" custLinFactNeighborY="-2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45F5B9-D544-4CFE-B1B9-61FE6E6EA1CA}" type="pres">
      <dgm:prSet presAssocID="{3AFD8EBE-6722-480A-9C7E-E4FCEFFD9494}" presName="aSpace" presStyleCnt="0"/>
      <dgm:spPr/>
    </dgm:pt>
  </dgm:ptLst>
  <dgm:cxnLst>
    <dgm:cxn modelId="{FE32B29E-D144-4718-8A84-24D012D7C966}" srcId="{236FE0FD-FF6A-4241-8AC9-7119D2C39293}" destId="{3AFD8EBE-6722-480A-9C7E-E4FCEFFD9494}" srcOrd="2" destOrd="0" parTransId="{82C0E5F7-BCCA-422F-B69E-C43F5AB077F9}" sibTransId="{39608178-9AF2-4BCE-A785-14819FC3119B}"/>
    <dgm:cxn modelId="{690A4A54-DE7F-41AB-B03B-3C55C8578E49}" type="presOf" srcId="{F47F5F26-7A3C-411D-A164-FC3E31AAFC29}" destId="{C4E1560E-BD94-4684-A047-5618E2A51623}" srcOrd="0" destOrd="0" presId="urn:microsoft.com/office/officeart/2005/8/layout/pyramid2"/>
    <dgm:cxn modelId="{BB35A79D-7D49-4EC5-80B3-F7C8CE416E0C}" srcId="{236FE0FD-FF6A-4241-8AC9-7119D2C39293}" destId="{79C0CA5A-3925-4271-92CF-AC5D8EF8B11D}" srcOrd="0" destOrd="0" parTransId="{35EE0ECD-A3FD-4B71-850C-F5460EF12AC0}" sibTransId="{0C3EA9D0-38BA-4CA6-A81F-C55BEFDA17C2}"/>
    <dgm:cxn modelId="{D98EFEEC-45ED-4BAF-A935-BA292CD9729C}" type="presOf" srcId="{79C0CA5A-3925-4271-92CF-AC5D8EF8B11D}" destId="{3F35D507-F838-4D2F-A670-C3C2D50BD9DB}" srcOrd="0" destOrd="0" presId="urn:microsoft.com/office/officeart/2005/8/layout/pyramid2"/>
    <dgm:cxn modelId="{3A0C49CF-96FE-4F90-83A1-A7DE81712C94}" srcId="{236FE0FD-FF6A-4241-8AC9-7119D2C39293}" destId="{F47F5F26-7A3C-411D-A164-FC3E31AAFC29}" srcOrd="1" destOrd="0" parTransId="{5D9A511D-6B92-415C-8C40-D2CC70392DAB}" sibTransId="{739DBB42-5B8E-479A-8068-EA17B6A4CAAB}"/>
    <dgm:cxn modelId="{BD6B6DEC-02AF-4696-AFF5-2052B157F3B7}" type="presOf" srcId="{3AFD8EBE-6722-480A-9C7E-E4FCEFFD9494}" destId="{2838665F-3AEB-4A1F-A6DB-E8937BF8FF1A}" srcOrd="0" destOrd="0" presId="urn:microsoft.com/office/officeart/2005/8/layout/pyramid2"/>
    <dgm:cxn modelId="{7C4DD965-875B-4407-A7F4-3E7810B14C03}" type="presOf" srcId="{236FE0FD-FF6A-4241-8AC9-7119D2C39293}" destId="{CE8EF472-D165-417C-9F10-346A912FCE3D}" srcOrd="0" destOrd="0" presId="urn:microsoft.com/office/officeart/2005/8/layout/pyramid2"/>
    <dgm:cxn modelId="{9CB7E263-3780-47E3-BA10-1927333D8D6D}" type="presParOf" srcId="{CE8EF472-D165-417C-9F10-346A912FCE3D}" destId="{E01D7181-2346-4749-A235-4F282EB626D3}" srcOrd="0" destOrd="0" presId="urn:microsoft.com/office/officeart/2005/8/layout/pyramid2"/>
    <dgm:cxn modelId="{A3CB47D5-6856-4BC8-AD9B-F20B0FF046A5}" type="presParOf" srcId="{CE8EF472-D165-417C-9F10-346A912FCE3D}" destId="{CD24A501-6DA1-40F1-969B-78953D0BF73C}" srcOrd="1" destOrd="0" presId="urn:microsoft.com/office/officeart/2005/8/layout/pyramid2"/>
    <dgm:cxn modelId="{FBFA0D49-78D7-41BC-8151-C65380A40BE6}" type="presParOf" srcId="{CD24A501-6DA1-40F1-969B-78953D0BF73C}" destId="{3F35D507-F838-4D2F-A670-C3C2D50BD9DB}" srcOrd="0" destOrd="0" presId="urn:microsoft.com/office/officeart/2005/8/layout/pyramid2"/>
    <dgm:cxn modelId="{94F472ED-20DD-4CF9-AF27-D83A59BF09B0}" type="presParOf" srcId="{CD24A501-6DA1-40F1-969B-78953D0BF73C}" destId="{CCFFA114-07F3-4E66-AA7D-DD079FA22844}" srcOrd="1" destOrd="0" presId="urn:microsoft.com/office/officeart/2005/8/layout/pyramid2"/>
    <dgm:cxn modelId="{584401BC-1D3B-4C84-8ACD-AA039DC3D17A}" type="presParOf" srcId="{CD24A501-6DA1-40F1-969B-78953D0BF73C}" destId="{C4E1560E-BD94-4684-A047-5618E2A51623}" srcOrd="2" destOrd="0" presId="urn:microsoft.com/office/officeart/2005/8/layout/pyramid2"/>
    <dgm:cxn modelId="{67904EF9-E954-46E4-9BB2-017C7234AF59}" type="presParOf" srcId="{CD24A501-6DA1-40F1-969B-78953D0BF73C}" destId="{4F61C818-AA96-4EE4-B5D6-1E8D20BE5D6B}" srcOrd="3" destOrd="0" presId="urn:microsoft.com/office/officeart/2005/8/layout/pyramid2"/>
    <dgm:cxn modelId="{8F04B4FB-7EDE-4445-B59D-F47C65EBDA15}" type="presParOf" srcId="{CD24A501-6DA1-40F1-969B-78953D0BF73C}" destId="{2838665F-3AEB-4A1F-A6DB-E8937BF8FF1A}" srcOrd="4" destOrd="0" presId="urn:microsoft.com/office/officeart/2005/8/layout/pyramid2"/>
    <dgm:cxn modelId="{3B4BA34F-408F-4E97-9550-8F55E5F26AA5}" type="presParOf" srcId="{CD24A501-6DA1-40F1-969B-78953D0BF73C}" destId="{4945F5B9-D544-4CFE-B1B9-61FE6E6EA1C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A77CB1-820F-4CFC-96AC-E7B1AC19B8E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72EB094-826E-4AC3-9094-EFD26E094FB5}">
      <dgm:prSet/>
      <dgm:spPr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scene3d>
          <a:camera prst="orthographicFront"/>
          <a:lightRig rig="threePt" dir="t"/>
        </a:scene3d>
        <a:sp3d>
          <a:bevelT w="254000" h="254000"/>
        </a:sp3d>
      </dgm:spPr>
      <dgm:t>
        <a:bodyPr/>
        <a:lstStyle/>
        <a:p>
          <a:pPr rtl="0"/>
          <a:r>
            <a:rPr lang="en-GB" dirty="0" smtClean="0"/>
            <a:t>Regulatory Change</a:t>
          </a:r>
          <a:endParaRPr lang="en-GB" dirty="0"/>
        </a:p>
      </dgm:t>
    </dgm:pt>
    <dgm:pt modelId="{8B0FED5E-300B-4C16-BF85-C786FA7752D1}" type="parTrans" cxnId="{602AB378-9995-41A7-A810-4F28DB304180}">
      <dgm:prSet/>
      <dgm:spPr/>
      <dgm:t>
        <a:bodyPr/>
        <a:lstStyle/>
        <a:p>
          <a:endParaRPr lang="en-GB"/>
        </a:p>
      </dgm:t>
    </dgm:pt>
    <dgm:pt modelId="{CB279E06-1A5F-40BB-8D9B-467CAE9DF1CC}" type="sibTrans" cxnId="{602AB378-9995-41A7-A810-4F28DB304180}">
      <dgm:prSet/>
      <dgm:spPr/>
      <dgm:t>
        <a:bodyPr/>
        <a:lstStyle/>
        <a:p>
          <a:endParaRPr lang="en-GB"/>
        </a:p>
      </dgm:t>
    </dgm:pt>
    <dgm:pt modelId="{6ADD4E6D-0867-4461-A845-2909FBCFC9AF}" type="pres">
      <dgm:prSet presAssocID="{39A77CB1-820F-4CFC-96AC-E7B1AC19B8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9BCAFC9-CEF1-4EAF-99CE-27C06409A023}" type="pres">
      <dgm:prSet presAssocID="{572EB094-826E-4AC3-9094-EFD26E094FB5}" presName="node" presStyleLbl="node1" presStyleIdx="0" presStyleCnt="1" custRadScaleRad="84851" custRadScaleInc="329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02AB378-9995-41A7-A810-4F28DB304180}" srcId="{39A77CB1-820F-4CFC-96AC-E7B1AC19B8E9}" destId="{572EB094-826E-4AC3-9094-EFD26E094FB5}" srcOrd="0" destOrd="0" parTransId="{8B0FED5E-300B-4C16-BF85-C786FA7752D1}" sibTransId="{CB279E06-1A5F-40BB-8D9B-467CAE9DF1CC}"/>
    <dgm:cxn modelId="{90C51198-39BB-4222-BBBD-A335FC89F32B}" type="presOf" srcId="{39A77CB1-820F-4CFC-96AC-E7B1AC19B8E9}" destId="{6ADD4E6D-0867-4461-A845-2909FBCFC9AF}" srcOrd="0" destOrd="0" presId="urn:microsoft.com/office/officeart/2005/8/layout/cycle2"/>
    <dgm:cxn modelId="{798BF9E2-72D0-4510-B392-48F55336E832}" type="presOf" srcId="{572EB094-826E-4AC3-9094-EFD26E094FB5}" destId="{49BCAFC9-CEF1-4EAF-99CE-27C06409A023}" srcOrd="0" destOrd="0" presId="urn:microsoft.com/office/officeart/2005/8/layout/cycle2"/>
    <dgm:cxn modelId="{42696DAD-022A-4987-A683-593D9E5AA359}" type="presParOf" srcId="{6ADD4E6D-0867-4461-A845-2909FBCFC9AF}" destId="{49BCAFC9-CEF1-4EAF-99CE-27C06409A023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A77CB1-820F-4CFC-96AC-E7B1AC19B8E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72EB094-826E-4AC3-9094-EFD26E094FB5}">
      <dgm:prSet/>
      <dgm:spPr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scene3d>
          <a:camera prst="orthographicFront"/>
          <a:lightRig rig="threePt" dir="t"/>
        </a:scene3d>
        <a:sp3d>
          <a:bevelT w="254000" h="254000"/>
        </a:sp3d>
      </dgm:spPr>
      <dgm:t>
        <a:bodyPr/>
        <a:lstStyle/>
        <a:p>
          <a:pPr rtl="0"/>
          <a:r>
            <a:rPr lang="en-GB" dirty="0" smtClean="0"/>
            <a:t>Public pressure</a:t>
          </a:r>
          <a:endParaRPr lang="en-GB" dirty="0"/>
        </a:p>
      </dgm:t>
    </dgm:pt>
    <dgm:pt modelId="{8B0FED5E-300B-4C16-BF85-C786FA7752D1}" type="parTrans" cxnId="{602AB378-9995-41A7-A810-4F28DB304180}">
      <dgm:prSet/>
      <dgm:spPr/>
      <dgm:t>
        <a:bodyPr/>
        <a:lstStyle/>
        <a:p>
          <a:endParaRPr lang="en-GB"/>
        </a:p>
      </dgm:t>
    </dgm:pt>
    <dgm:pt modelId="{CB279E06-1A5F-40BB-8D9B-467CAE9DF1CC}" type="sibTrans" cxnId="{602AB378-9995-41A7-A810-4F28DB304180}">
      <dgm:prSet/>
      <dgm:spPr/>
      <dgm:t>
        <a:bodyPr/>
        <a:lstStyle/>
        <a:p>
          <a:endParaRPr lang="en-GB"/>
        </a:p>
      </dgm:t>
    </dgm:pt>
    <dgm:pt modelId="{6ADD4E6D-0867-4461-A845-2909FBCFC9AF}" type="pres">
      <dgm:prSet presAssocID="{39A77CB1-820F-4CFC-96AC-E7B1AC19B8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9BCAFC9-CEF1-4EAF-99CE-27C06409A023}" type="pres">
      <dgm:prSet presAssocID="{572EB094-826E-4AC3-9094-EFD26E094FB5}" presName="node" presStyleLbl="node1" presStyleIdx="0" presStyleCnt="1" custRadScaleRad="97294" custRadScaleInc="120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1CB85DF-B7A4-40CA-A395-CE8F5BD4C6C9}" type="presOf" srcId="{572EB094-826E-4AC3-9094-EFD26E094FB5}" destId="{49BCAFC9-CEF1-4EAF-99CE-27C06409A023}" srcOrd="0" destOrd="0" presId="urn:microsoft.com/office/officeart/2005/8/layout/cycle2"/>
    <dgm:cxn modelId="{602AB378-9995-41A7-A810-4F28DB304180}" srcId="{39A77CB1-820F-4CFC-96AC-E7B1AC19B8E9}" destId="{572EB094-826E-4AC3-9094-EFD26E094FB5}" srcOrd="0" destOrd="0" parTransId="{8B0FED5E-300B-4C16-BF85-C786FA7752D1}" sibTransId="{CB279E06-1A5F-40BB-8D9B-467CAE9DF1CC}"/>
    <dgm:cxn modelId="{713A9CFA-A6BD-419C-852E-C1E135C28211}" type="presOf" srcId="{39A77CB1-820F-4CFC-96AC-E7B1AC19B8E9}" destId="{6ADD4E6D-0867-4461-A845-2909FBCFC9AF}" srcOrd="0" destOrd="0" presId="urn:microsoft.com/office/officeart/2005/8/layout/cycle2"/>
    <dgm:cxn modelId="{3DDF7B4A-D3AD-4B61-BCED-5DDBE5A006C0}" type="presParOf" srcId="{6ADD4E6D-0867-4461-A845-2909FBCFC9AF}" destId="{49BCAFC9-CEF1-4EAF-99CE-27C06409A023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A77CB1-820F-4CFC-96AC-E7B1AC19B8E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72EB094-826E-4AC3-9094-EFD26E094FB5}">
      <dgm:prSet/>
      <dgm:spPr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scene3d>
          <a:camera prst="orthographicFront"/>
          <a:lightRig rig="threePt" dir="t"/>
        </a:scene3d>
        <a:sp3d>
          <a:bevelT w="254000" h="254000"/>
        </a:sp3d>
      </dgm:spPr>
      <dgm:t>
        <a:bodyPr/>
        <a:lstStyle/>
        <a:p>
          <a:pPr rtl="0"/>
          <a:r>
            <a:rPr lang="en-GB" dirty="0" smtClean="0"/>
            <a:t>Industry investment in alternatives</a:t>
          </a:r>
          <a:endParaRPr lang="en-GB" dirty="0"/>
        </a:p>
      </dgm:t>
    </dgm:pt>
    <dgm:pt modelId="{8B0FED5E-300B-4C16-BF85-C786FA7752D1}" type="parTrans" cxnId="{602AB378-9995-41A7-A810-4F28DB304180}">
      <dgm:prSet/>
      <dgm:spPr/>
      <dgm:t>
        <a:bodyPr/>
        <a:lstStyle/>
        <a:p>
          <a:endParaRPr lang="en-GB"/>
        </a:p>
      </dgm:t>
    </dgm:pt>
    <dgm:pt modelId="{CB279E06-1A5F-40BB-8D9B-467CAE9DF1CC}" type="sibTrans" cxnId="{602AB378-9995-41A7-A810-4F28DB304180}">
      <dgm:prSet/>
      <dgm:spPr/>
      <dgm:t>
        <a:bodyPr/>
        <a:lstStyle/>
        <a:p>
          <a:endParaRPr lang="en-GB"/>
        </a:p>
      </dgm:t>
    </dgm:pt>
    <dgm:pt modelId="{6ADD4E6D-0867-4461-A845-2909FBCFC9AF}" type="pres">
      <dgm:prSet presAssocID="{39A77CB1-820F-4CFC-96AC-E7B1AC19B8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9BCAFC9-CEF1-4EAF-99CE-27C06409A023}" type="pres">
      <dgm:prSet presAssocID="{572EB094-826E-4AC3-9094-EFD26E094FB5}" presName="node" presStyleLbl="node1" presStyleIdx="0" presStyleCnt="1" custRadScaleRad="86814" custRadScaleInc="129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1114AAF-E0B8-4613-95C0-05FEA68195F4}" type="presOf" srcId="{572EB094-826E-4AC3-9094-EFD26E094FB5}" destId="{49BCAFC9-CEF1-4EAF-99CE-27C06409A023}" srcOrd="0" destOrd="0" presId="urn:microsoft.com/office/officeart/2005/8/layout/cycle2"/>
    <dgm:cxn modelId="{602AB378-9995-41A7-A810-4F28DB304180}" srcId="{39A77CB1-820F-4CFC-96AC-E7B1AC19B8E9}" destId="{572EB094-826E-4AC3-9094-EFD26E094FB5}" srcOrd="0" destOrd="0" parTransId="{8B0FED5E-300B-4C16-BF85-C786FA7752D1}" sibTransId="{CB279E06-1A5F-40BB-8D9B-467CAE9DF1CC}"/>
    <dgm:cxn modelId="{D48E9CD0-CF53-4983-AF4F-5F09F2574F6E}" type="presOf" srcId="{39A77CB1-820F-4CFC-96AC-E7B1AC19B8E9}" destId="{6ADD4E6D-0867-4461-A845-2909FBCFC9AF}" srcOrd="0" destOrd="0" presId="urn:microsoft.com/office/officeart/2005/8/layout/cycle2"/>
    <dgm:cxn modelId="{34F29219-7C8D-4B26-BDEE-ED17B6C7DE7C}" type="presParOf" srcId="{6ADD4E6D-0867-4461-A845-2909FBCFC9AF}" destId="{49BCAFC9-CEF1-4EAF-99CE-27C06409A023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A77CB1-820F-4CFC-96AC-E7B1AC19B8E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72EB094-826E-4AC3-9094-EFD26E094FB5}">
      <dgm:prSet/>
      <dgm:spPr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scene3d>
          <a:camera prst="orthographicFront"/>
          <a:lightRig rig="threePt" dir="t"/>
        </a:scene3d>
        <a:sp3d>
          <a:bevelT w="254000" h="254000"/>
        </a:sp3d>
      </dgm:spPr>
      <dgm:t>
        <a:bodyPr/>
        <a:lstStyle/>
        <a:p>
          <a:pPr rtl="0"/>
          <a:r>
            <a:rPr lang="en-GB" dirty="0" smtClean="0"/>
            <a:t>Scientific progress</a:t>
          </a:r>
          <a:endParaRPr lang="en-GB" dirty="0"/>
        </a:p>
      </dgm:t>
    </dgm:pt>
    <dgm:pt modelId="{8B0FED5E-300B-4C16-BF85-C786FA7752D1}" type="parTrans" cxnId="{602AB378-9995-41A7-A810-4F28DB304180}">
      <dgm:prSet/>
      <dgm:spPr/>
      <dgm:t>
        <a:bodyPr/>
        <a:lstStyle/>
        <a:p>
          <a:endParaRPr lang="en-GB"/>
        </a:p>
      </dgm:t>
    </dgm:pt>
    <dgm:pt modelId="{CB279E06-1A5F-40BB-8D9B-467CAE9DF1CC}" type="sibTrans" cxnId="{602AB378-9995-41A7-A810-4F28DB304180}">
      <dgm:prSet/>
      <dgm:spPr/>
      <dgm:t>
        <a:bodyPr/>
        <a:lstStyle/>
        <a:p>
          <a:endParaRPr lang="en-GB"/>
        </a:p>
      </dgm:t>
    </dgm:pt>
    <dgm:pt modelId="{6ADD4E6D-0867-4461-A845-2909FBCFC9AF}" type="pres">
      <dgm:prSet presAssocID="{39A77CB1-820F-4CFC-96AC-E7B1AC19B8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9BCAFC9-CEF1-4EAF-99CE-27C06409A023}" type="pres">
      <dgm:prSet presAssocID="{572EB094-826E-4AC3-9094-EFD26E094FB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02AB378-9995-41A7-A810-4F28DB304180}" srcId="{39A77CB1-820F-4CFC-96AC-E7B1AC19B8E9}" destId="{572EB094-826E-4AC3-9094-EFD26E094FB5}" srcOrd="0" destOrd="0" parTransId="{8B0FED5E-300B-4C16-BF85-C786FA7752D1}" sibTransId="{CB279E06-1A5F-40BB-8D9B-467CAE9DF1CC}"/>
    <dgm:cxn modelId="{73175806-FC40-4591-B4A9-0C243EEF879E}" type="presOf" srcId="{39A77CB1-820F-4CFC-96AC-E7B1AC19B8E9}" destId="{6ADD4E6D-0867-4461-A845-2909FBCFC9AF}" srcOrd="0" destOrd="0" presId="urn:microsoft.com/office/officeart/2005/8/layout/cycle2"/>
    <dgm:cxn modelId="{4E10532A-5348-4E20-9516-0BD108F3D08F}" type="presOf" srcId="{572EB094-826E-4AC3-9094-EFD26E094FB5}" destId="{49BCAFC9-CEF1-4EAF-99CE-27C06409A023}" srcOrd="0" destOrd="0" presId="urn:microsoft.com/office/officeart/2005/8/layout/cycle2"/>
    <dgm:cxn modelId="{981F633F-D3A1-48D3-9B76-BC5CD412DBFA}" type="presParOf" srcId="{6ADD4E6D-0867-4461-A845-2909FBCFC9AF}" destId="{49BCAFC9-CEF1-4EAF-99CE-27C06409A023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A77CB1-820F-4CFC-96AC-E7B1AC19B8E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72EB094-826E-4AC3-9094-EFD26E094FB5}">
      <dgm:prSet/>
      <dgm:spPr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scene3d>
          <a:camera prst="orthographicFront"/>
          <a:lightRig rig="threePt" dir="t"/>
        </a:scene3d>
        <a:sp3d>
          <a:bevelT w="254000" h="254000"/>
        </a:sp3d>
      </dgm:spPr>
      <dgm:t>
        <a:bodyPr/>
        <a:lstStyle/>
        <a:p>
          <a:pPr rtl="0"/>
          <a:r>
            <a:rPr lang="en-GB" dirty="0" smtClean="0"/>
            <a:t>Regulatory Change</a:t>
          </a:r>
          <a:endParaRPr lang="en-GB" dirty="0"/>
        </a:p>
      </dgm:t>
    </dgm:pt>
    <dgm:pt modelId="{8B0FED5E-300B-4C16-BF85-C786FA7752D1}" type="parTrans" cxnId="{602AB378-9995-41A7-A810-4F28DB304180}">
      <dgm:prSet/>
      <dgm:spPr/>
      <dgm:t>
        <a:bodyPr/>
        <a:lstStyle/>
        <a:p>
          <a:endParaRPr lang="en-GB"/>
        </a:p>
      </dgm:t>
    </dgm:pt>
    <dgm:pt modelId="{CB279E06-1A5F-40BB-8D9B-467CAE9DF1CC}" type="sibTrans" cxnId="{602AB378-9995-41A7-A810-4F28DB304180}">
      <dgm:prSet/>
      <dgm:spPr/>
      <dgm:t>
        <a:bodyPr/>
        <a:lstStyle/>
        <a:p>
          <a:endParaRPr lang="en-GB"/>
        </a:p>
      </dgm:t>
    </dgm:pt>
    <dgm:pt modelId="{6ADD4E6D-0867-4461-A845-2909FBCFC9AF}" type="pres">
      <dgm:prSet presAssocID="{39A77CB1-820F-4CFC-96AC-E7B1AC19B8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9BCAFC9-CEF1-4EAF-99CE-27C06409A023}" type="pres">
      <dgm:prSet presAssocID="{572EB094-826E-4AC3-9094-EFD26E094FB5}" presName="node" presStyleLbl="node1" presStyleIdx="0" presStyleCnt="1" custRadScaleRad="84851" custRadScaleInc="329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02AB378-9995-41A7-A810-4F28DB304180}" srcId="{39A77CB1-820F-4CFC-96AC-E7B1AC19B8E9}" destId="{572EB094-826E-4AC3-9094-EFD26E094FB5}" srcOrd="0" destOrd="0" parTransId="{8B0FED5E-300B-4C16-BF85-C786FA7752D1}" sibTransId="{CB279E06-1A5F-40BB-8D9B-467CAE9DF1CC}"/>
    <dgm:cxn modelId="{C471C923-A378-4A3F-8A94-E3F5B6D39692}" type="presOf" srcId="{39A77CB1-820F-4CFC-96AC-E7B1AC19B8E9}" destId="{6ADD4E6D-0867-4461-A845-2909FBCFC9AF}" srcOrd="0" destOrd="0" presId="urn:microsoft.com/office/officeart/2005/8/layout/cycle2"/>
    <dgm:cxn modelId="{7DD6EE6B-98BC-4F0B-BD8E-E88473FB0248}" type="presOf" srcId="{572EB094-826E-4AC3-9094-EFD26E094FB5}" destId="{49BCAFC9-CEF1-4EAF-99CE-27C06409A023}" srcOrd="0" destOrd="0" presId="urn:microsoft.com/office/officeart/2005/8/layout/cycle2"/>
    <dgm:cxn modelId="{62B5C5E6-0178-4086-AD8C-503477CB441E}" type="presParOf" srcId="{6ADD4E6D-0867-4461-A845-2909FBCFC9AF}" destId="{49BCAFC9-CEF1-4EAF-99CE-27C06409A023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A77CB1-820F-4CFC-96AC-E7B1AC19B8E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72EB094-826E-4AC3-9094-EFD26E094FB5}">
      <dgm:prSet/>
      <dgm:spPr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scene3d>
          <a:camera prst="orthographicFront"/>
          <a:lightRig rig="threePt" dir="t"/>
        </a:scene3d>
        <a:sp3d>
          <a:bevelT w="254000" h="254000"/>
        </a:sp3d>
      </dgm:spPr>
      <dgm:t>
        <a:bodyPr/>
        <a:lstStyle/>
        <a:p>
          <a:pPr rtl="0"/>
          <a:r>
            <a:rPr lang="en-GB" dirty="0" smtClean="0"/>
            <a:t>Public pressure</a:t>
          </a:r>
          <a:endParaRPr lang="en-GB" dirty="0"/>
        </a:p>
      </dgm:t>
    </dgm:pt>
    <dgm:pt modelId="{8B0FED5E-300B-4C16-BF85-C786FA7752D1}" type="parTrans" cxnId="{602AB378-9995-41A7-A810-4F28DB304180}">
      <dgm:prSet/>
      <dgm:spPr/>
      <dgm:t>
        <a:bodyPr/>
        <a:lstStyle/>
        <a:p>
          <a:endParaRPr lang="en-GB"/>
        </a:p>
      </dgm:t>
    </dgm:pt>
    <dgm:pt modelId="{CB279E06-1A5F-40BB-8D9B-467CAE9DF1CC}" type="sibTrans" cxnId="{602AB378-9995-41A7-A810-4F28DB304180}">
      <dgm:prSet/>
      <dgm:spPr/>
      <dgm:t>
        <a:bodyPr/>
        <a:lstStyle/>
        <a:p>
          <a:endParaRPr lang="en-GB"/>
        </a:p>
      </dgm:t>
    </dgm:pt>
    <dgm:pt modelId="{6ADD4E6D-0867-4461-A845-2909FBCFC9AF}" type="pres">
      <dgm:prSet presAssocID="{39A77CB1-820F-4CFC-96AC-E7B1AC19B8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9BCAFC9-CEF1-4EAF-99CE-27C06409A023}" type="pres">
      <dgm:prSet presAssocID="{572EB094-826E-4AC3-9094-EFD26E094FB5}" presName="node" presStyleLbl="node1" presStyleIdx="0" presStyleCnt="1" custRadScaleRad="100417" custRadScaleInc="307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683CCE8-F55C-4459-AC19-EF6C55981852}" type="presOf" srcId="{572EB094-826E-4AC3-9094-EFD26E094FB5}" destId="{49BCAFC9-CEF1-4EAF-99CE-27C06409A023}" srcOrd="0" destOrd="0" presId="urn:microsoft.com/office/officeart/2005/8/layout/cycle2"/>
    <dgm:cxn modelId="{602AB378-9995-41A7-A810-4F28DB304180}" srcId="{39A77CB1-820F-4CFC-96AC-E7B1AC19B8E9}" destId="{572EB094-826E-4AC3-9094-EFD26E094FB5}" srcOrd="0" destOrd="0" parTransId="{8B0FED5E-300B-4C16-BF85-C786FA7752D1}" sibTransId="{CB279E06-1A5F-40BB-8D9B-467CAE9DF1CC}"/>
    <dgm:cxn modelId="{89D46772-07B4-4DF9-858D-10ABD382527A}" type="presOf" srcId="{39A77CB1-820F-4CFC-96AC-E7B1AC19B8E9}" destId="{6ADD4E6D-0867-4461-A845-2909FBCFC9AF}" srcOrd="0" destOrd="0" presId="urn:microsoft.com/office/officeart/2005/8/layout/cycle2"/>
    <dgm:cxn modelId="{BFCBAA7A-9773-4A32-8849-2E9C555A2560}" type="presParOf" srcId="{6ADD4E6D-0867-4461-A845-2909FBCFC9AF}" destId="{49BCAFC9-CEF1-4EAF-99CE-27C06409A023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9A77CB1-820F-4CFC-96AC-E7B1AC19B8E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72EB094-826E-4AC3-9094-EFD26E094FB5}">
      <dgm:prSet/>
      <dgm:spPr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scene3d>
          <a:camera prst="orthographicFront"/>
          <a:lightRig rig="threePt" dir="t"/>
        </a:scene3d>
        <a:sp3d>
          <a:bevelT w="254000" h="254000"/>
        </a:sp3d>
      </dgm:spPr>
      <dgm:t>
        <a:bodyPr/>
        <a:lstStyle/>
        <a:p>
          <a:pPr rtl="0"/>
          <a:r>
            <a:rPr lang="en-GB" dirty="0" smtClean="0"/>
            <a:t>Industry investment in alternatives</a:t>
          </a:r>
          <a:endParaRPr lang="en-GB" dirty="0"/>
        </a:p>
      </dgm:t>
    </dgm:pt>
    <dgm:pt modelId="{8B0FED5E-300B-4C16-BF85-C786FA7752D1}" type="parTrans" cxnId="{602AB378-9995-41A7-A810-4F28DB304180}">
      <dgm:prSet/>
      <dgm:spPr/>
      <dgm:t>
        <a:bodyPr/>
        <a:lstStyle/>
        <a:p>
          <a:endParaRPr lang="en-GB"/>
        </a:p>
      </dgm:t>
    </dgm:pt>
    <dgm:pt modelId="{CB279E06-1A5F-40BB-8D9B-467CAE9DF1CC}" type="sibTrans" cxnId="{602AB378-9995-41A7-A810-4F28DB304180}">
      <dgm:prSet/>
      <dgm:spPr/>
      <dgm:t>
        <a:bodyPr/>
        <a:lstStyle/>
        <a:p>
          <a:endParaRPr lang="en-GB"/>
        </a:p>
      </dgm:t>
    </dgm:pt>
    <dgm:pt modelId="{6ADD4E6D-0867-4461-A845-2909FBCFC9AF}" type="pres">
      <dgm:prSet presAssocID="{39A77CB1-820F-4CFC-96AC-E7B1AC19B8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9BCAFC9-CEF1-4EAF-99CE-27C06409A023}" type="pres">
      <dgm:prSet presAssocID="{572EB094-826E-4AC3-9094-EFD26E094FB5}" presName="node" presStyleLbl="node1" presStyleIdx="0" presStyleCnt="1" custRadScaleRad="86814" custRadScaleInc="129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9E8A6ED-927B-4337-BD3B-D1BADF12BCF1}" type="presOf" srcId="{39A77CB1-820F-4CFC-96AC-E7B1AC19B8E9}" destId="{6ADD4E6D-0867-4461-A845-2909FBCFC9AF}" srcOrd="0" destOrd="0" presId="urn:microsoft.com/office/officeart/2005/8/layout/cycle2"/>
    <dgm:cxn modelId="{602AB378-9995-41A7-A810-4F28DB304180}" srcId="{39A77CB1-820F-4CFC-96AC-E7B1AC19B8E9}" destId="{572EB094-826E-4AC3-9094-EFD26E094FB5}" srcOrd="0" destOrd="0" parTransId="{8B0FED5E-300B-4C16-BF85-C786FA7752D1}" sibTransId="{CB279E06-1A5F-40BB-8D9B-467CAE9DF1CC}"/>
    <dgm:cxn modelId="{CDDF6658-E1B1-4235-BE41-7B79BB0B05AD}" type="presOf" srcId="{572EB094-826E-4AC3-9094-EFD26E094FB5}" destId="{49BCAFC9-CEF1-4EAF-99CE-27C06409A023}" srcOrd="0" destOrd="0" presId="urn:microsoft.com/office/officeart/2005/8/layout/cycle2"/>
    <dgm:cxn modelId="{87E22941-0668-4FE7-A1FE-56BEB509387C}" type="presParOf" srcId="{6ADD4E6D-0867-4461-A845-2909FBCFC9AF}" destId="{49BCAFC9-CEF1-4EAF-99CE-27C06409A023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9A77CB1-820F-4CFC-96AC-E7B1AC19B8E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72EB094-826E-4AC3-9094-EFD26E094FB5}">
      <dgm:prSet/>
      <dgm:spPr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scene3d>
          <a:camera prst="orthographicFront"/>
          <a:lightRig rig="threePt" dir="t"/>
        </a:scene3d>
        <a:sp3d>
          <a:bevelT w="254000" h="254000"/>
        </a:sp3d>
      </dgm:spPr>
      <dgm:t>
        <a:bodyPr/>
        <a:lstStyle/>
        <a:p>
          <a:pPr rtl="0"/>
          <a:r>
            <a:rPr lang="en-GB" dirty="0" smtClean="0"/>
            <a:t>Scientific progress</a:t>
          </a:r>
          <a:endParaRPr lang="en-GB" dirty="0"/>
        </a:p>
      </dgm:t>
    </dgm:pt>
    <dgm:pt modelId="{8B0FED5E-300B-4C16-BF85-C786FA7752D1}" type="parTrans" cxnId="{602AB378-9995-41A7-A810-4F28DB304180}">
      <dgm:prSet/>
      <dgm:spPr/>
      <dgm:t>
        <a:bodyPr/>
        <a:lstStyle/>
        <a:p>
          <a:endParaRPr lang="en-GB"/>
        </a:p>
      </dgm:t>
    </dgm:pt>
    <dgm:pt modelId="{CB279E06-1A5F-40BB-8D9B-467CAE9DF1CC}" type="sibTrans" cxnId="{602AB378-9995-41A7-A810-4F28DB304180}">
      <dgm:prSet/>
      <dgm:spPr/>
      <dgm:t>
        <a:bodyPr/>
        <a:lstStyle/>
        <a:p>
          <a:endParaRPr lang="en-GB"/>
        </a:p>
      </dgm:t>
    </dgm:pt>
    <dgm:pt modelId="{6ADD4E6D-0867-4461-A845-2909FBCFC9AF}" type="pres">
      <dgm:prSet presAssocID="{39A77CB1-820F-4CFC-96AC-E7B1AC19B8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9BCAFC9-CEF1-4EAF-99CE-27C06409A023}" type="pres">
      <dgm:prSet presAssocID="{572EB094-826E-4AC3-9094-EFD26E094FB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02AB378-9995-41A7-A810-4F28DB304180}" srcId="{39A77CB1-820F-4CFC-96AC-E7B1AC19B8E9}" destId="{572EB094-826E-4AC3-9094-EFD26E094FB5}" srcOrd="0" destOrd="0" parTransId="{8B0FED5E-300B-4C16-BF85-C786FA7752D1}" sibTransId="{CB279E06-1A5F-40BB-8D9B-467CAE9DF1CC}"/>
    <dgm:cxn modelId="{083A578B-5C1C-459D-B4FB-058BE57D5F9D}" type="presOf" srcId="{572EB094-826E-4AC3-9094-EFD26E094FB5}" destId="{49BCAFC9-CEF1-4EAF-99CE-27C06409A023}" srcOrd="0" destOrd="0" presId="urn:microsoft.com/office/officeart/2005/8/layout/cycle2"/>
    <dgm:cxn modelId="{725BC522-FE34-41E2-AC2D-E1351B283BE3}" type="presOf" srcId="{39A77CB1-820F-4CFC-96AC-E7B1AC19B8E9}" destId="{6ADD4E6D-0867-4461-A845-2909FBCFC9AF}" srcOrd="0" destOrd="0" presId="urn:microsoft.com/office/officeart/2005/8/layout/cycle2"/>
    <dgm:cxn modelId="{B9A90C92-FCC9-466C-A4A0-5656D2CB76D2}" type="presParOf" srcId="{6ADD4E6D-0867-4461-A845-2909FBCFC9AF}" destId="{49BCAFC9-CEF1-4EAF-99CE-27C06409A023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D7181-2346-4749-A235-4F282EB626D3}">
      <dsp:nvSpPr>
        <dsp:cNvPr id="0" name=""/>
        <dsp:cNvSpPr/>
      </dsp:nvSpPr>
      <dsp:spPr>
        <a:xfrm>
          <a:off x="898358" y="0"/>
          <a:ext cx="3208421" cy="3208421"/>
        </a:xfrm>
        <a:prstGeom prst="triangle">
          <a:avLst/>
        </a:prstGeom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5D507-F838-4D2F-A670-C3C2D50BD9DB}">
      <dsp:nvSpPr>
        <dsp:cNvPr id="0" name=""/>
        <dsp:cNvSpPr/>
      </dsp:nvSpPr>
      <dsp:spPr>
        <a:xfrm>
          <a:off x="78226" y="987843"/>
          <a:ext cx="2085473" cy="759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>
              <a:solidFill>
                <a:srgbClr val="D32B6C"/>
              </a:solidFill>
            </a:rPr>
            <a:t>R</a:t>
          </a:r>
          <a:r>
            <a:rPr lang="en-GB" sz="25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eduction</a:t>
          </a:r>
          <a:endParaRPr lang="en-GB" sz="25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15301" y="1024918"/>
        <a:ext cx="2011323" cy="685343"/>
      </dsp:txXfrm>
    </dsp:sp>
    <dsp:sp modelId="{C4E1560E-BD94-4684-A047-5618E2A51623}">
      <dsp:nvSpPr>
        <dsp:cNvPr id="0" name=""/>
        <dsp:cNvSpPr/>
      </dsp:nvSpPr>
      <dsp:spPr>
        <a:xfrm>
          <a:off x="1455828" y="2448927"/>
          <a:ext cx="2294021" cy="759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>
              <a:solidFill>
                <a:srgbClr val="D32B6C"/>
              </a:solidFill>
            </a:rPr>
            <a:t>R</a:t>
          </a:r>
          <a:r>
            <a:rPr lang="en-GB" sz="25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eplacement</a:t>
          </a:r>
          <a:endParaRPr lang="en-GB" sz="25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492903" y="2486002"/>
        <a:ext cx="2219871" cy="685343"/>
      </dsp:txXfrm>
    </dsp:sp>
    <dsp:sp modelId="{2838665F-3AEB-4A1F-A6DB-E8937BF8FF1A}">
      <dsp:nvSpPr>
        <dsp:cNvPr id="0" name=""/>
        <dsp:cNvSpPr/>
      </dsp:nvSpPr>
      <dsp:spPr>
        <a:xfrm>
          <a:off x="2926942" y="987843"/>
          <a:ext cx="2085473" cy="759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>
              <a:solidFill>
                <a:srgbClr val="D32B6C"/>
              </a:solidFill>
            </a:rPr>
            <a:t>R</a:t>
          </a:r>
          <a:r>
            <a:rPr lang="en-GB" sz="25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efinement</a:t>
          </a:r>
          <a:endParaRPr lang="en-GB" sz="25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964017" y="1024918"/>
        <a:ext cx="2011323" cy="685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CAFC9-CEF1-4EAF-99CE-27C06409A023}">
      <dsp:nvSpPr>
        <dsp:cNvPr id="0" name=""/>
        <dsp:cNvSpPr/>
      </dsp:nvSpPr>
      <dsp:spPr>
        <a:xfrm>
          <a:off x="823002" y="0"/>
          <a:ext cx="1448574" cy="1448574"/>
        </a:xfrm>
        <a:prstGeom prst="ellipse">
          <a:avLst/>
        </a:prstGeom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Regulatory Change</a:t>
          </a:r>
          <a:endParaRPr lang="en-GB" sz="1700" kern="1200" dirty="0"/>
        </a:p>
      </dsp:txBody>
      <dsp:txXfrm>
        <a:off x="1035141" y="212139"/>
        <a:ext cx="1024296" cy="10242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CAFC9-CEF1-4EAF-99CE-27C06409A023}">
      <dsp:nvSpPr>
        <dsp:cNvPr id="0" name=""/>
        <dsp:cNvSpPr/>
      </dsp:nvSpPr>
      <dsp:spPr>
        <a:xfrm>
          <a:off x="231296" y="0"/>
          <a:ext cx="1336593" cy="1336593"/>
        </a:xfrm>
        <a:prstGeom prst="ellipse">
          <a:avLst/>
        </a:prstGeom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Public pressure</a:t>
          </a:r>
          <a:endParaRPr lang="en-GB" sz="2000" kern="1200" dirty="0"/>
        </a:p>
      </dsp:txBody>
      <dsp:txXfrm>
        <a:off x="427036" y="195740"/>
        <a:ext cx="945113" cy="9451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CAFC9-CEF1-4EAF-99CE-27C06409A023}">
      <dsp:nvSpPr>
        <dsp:cNvPr id="0" name=""/>
        <dsp:cNvSpPr/>
      </dsp:nvSpPr>
      <dsp:spPr>
        <a:xfrm>
          <a:off x="823002" y="0"/>
          <a:ext cx="1448574" cy="1448574"/>
        </a:xfrm>
        <a:prstGeom prst="ellipse">
          <a:avLst/>
        </a:prstGeom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Industry investment in alternatives</a:t>
          </a:r>
          <a:endParaRPr lang="en-GB" sz="1600" kern="1200" dirty="0"/>
        </a:p>
      </dsp:txBody>
      <dsp:txXfrm>
        <a:off x="1035141" y="212139"/>
        <a:ext cx="1024296" cy="1024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CAFC9-CEF1-4EAF-99CE-27C06409A023}">
      <dsp:nvSpPr>
        <dsp:cNvPr id="0" name=""/>
        <dsp:cNvSpPr/>
      </dsp:nvSpPr>
      <dsp:spPr>
        <a:xfrm>
          <a:off x="411501" y="963"/>
          <a:ext cx="1448574" cy="1448574"/>
        </a:xfrm>
        <a:prstGeom prst="ellipse">
          <a:avLst/>
        </a:prstGeom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Scientific progress</a:t>
          </a:r>
          <a:endParaRPr lang="en-GB" sz="2000" kern="1200" dirty="0"/>
        </a:p>
      </dsp:txBody>
      <dsp:txXfrm>
        <a:off x="623640" y="213102"/>
        <a:ext cx="1024296" cy="10242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CAFC9-CEF1-4EAF-99CE-27C06409A023}">
      <dsp:nvSpPr>
        <dsp:cNvPr id="0" name=""/>
        <dsp:cNvSpPr/>
      </dsp:nvSpPr>
      <dsp:spPr>
        <a:xfrm>
          <a:off x="823002" y="0"/>
          <a:ext cx="1448574" cy="1448574"/>
        </a:xfrm>
        <a:prstGeom prst="ellipse">
          <a:avLst/>
        </a:prstGeom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Regulatory Change</a:t>
          </a:r>
          <a:endParaRPr lang="en-GB" sz="1700" kern="1200" dirty="0"/>
        </a:p>
      </dsp:txBody>
      <dsp:txXfrm>
        <a:off x="1035141" y="212139"/>
        <a:ext cx="1024296" cy="10242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CAFC9-CEF1-4EAF-99CE-27C06409A023}">
      <dsp:nvSpPr>
        <dsp:cNvPr id="0" name=""/>
        <dsp:cNvSpPr/>
      </dsp:nvSpPr>
      <dsp:spPr>
        <a:xfrm>
          <a:off x="186357" y="0"/>
          <a:ext cx="1336593" cy="1336593"/>
        </a:xfrm>
        <a:prstGeom prst="ellipse">
          <a:avLst/>
        </a:prstGeom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Public pressure</a:t>
          </a:r>
          <a:endParaRPr lang="en-GB" sz="2000" kern="1200" dirty="0"/>
        </a:p>
      </dsp:txBody>
      <dsp:txXfrm>
        <a:off x="382097" y="195740"/>
        <a:ext cx="945113" cy="9451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CAFC9-CEF1-4EAF-99CE-27C06409A023}">
      <dsp:nvSpPr>
        <dsp:cNvPr id="0" name=""/>
        <dsp:cNvSpPr/>
      </dsp:nvSpPr>
      <dsp:spPr>
        <a:xfrm>
          <a:off x="823002" y="0"/>
          <a:ext cx="1448574" cy="1448574"/>
        </a:xfrm>
        <a:prstGeom prst="ellipse">
          <a:avLst/>
        </a:prstGeom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Industry investment in alternatives</a:t>
          </a:r>
          <a:endParaRPr lang="en-GB" sz="1600" kern="1200" dirty="0"/>
        </a:p>
      </dsp:txBody>
      <dsp:txXfrm>
        <a:off x="1035141" y="212139"/>
        <a:ext cx="1024296" cy="10242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CAFC9-CEF1-4EAF-99CE-27C06409A023}">
      <dsp:nvSpPr>
        <dsp:cNvPr id="0" name=""/>
        <dsp:cNvSpPr/>
      </dsp:nvSpPr>
      <dsp:spPr>
        <a:xfrm>
          <a:off x="411501" y="963"/>
          <a:ext cx="1448574" cy="1448574"/>
        </a:xfrm>
        <a:prstGeom prst="ellipse">
          <a:avLst/>
        </a:prstGeom>
        <a:gradFill flip="none" rotWithShape="1">
          <a:gsLst>
            <a:gs pos="0">
              <a:srgbClr val="D32B6C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54000" h="254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Scientific progress</a:t>
          </a:r>
          <a:endParaRPr lang="en-GB" sz="2000" kern="1200" dirty="0"/>
        </a:p>
      </dsp:txBody>
      <dsp:txXfrm>
        <a:off x="623640" y="213102"/>
        <a:ext cx="1024296" cy="1024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0.10241</cdr:x>
      <cdr:y>0.47441</cdr:y>
    </cdr:from>
    <cdr:to>
      <cdr:x>0.89136</cdr:x>
      <cdr:y>0.48272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627602" y="1596304"/>
          <a:ext cx="4834735" cy="27958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4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8B286-ACF7-F84B-8264-A1FC85FB115E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63639-15CE-9C4D-B4ED-6E8771218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246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171BD-5B11-0147-B73B-A5E4E0A59FD6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533E9-A7EE-794A-BF43-EAA3F3ED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047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30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8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86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95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Done with support from Lush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86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house preliminary validation = proficiency testing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84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Data base to assist formulators</a:t>
            </a:r>
          </a:p>
          <a:p>
            <a:r>
              <a:rPr lang="en-GB" dirty="0" smtClean="0"/>
              <a:t>ECVAM 2 out of 3 strategy: addition of h-CLAT would complete this analysis but that is for regulatory hazard identification: this is non-regulatory product development work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00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 everyone agrees</a:t>
            </a:r>
            <a:r>
              <a:rPr lang="en-GB" baseline="0" dirty="0" smtClean="0"/>
              <a:t> with our approach and these methods do still have their limitations.  </a:t>
            </a:r>
          </a:p>
          <a:p>
            <a:r>
              <a:rPr lang="en-GB" baseline="0" dirty="0" smtClean="0"/>
              <a:t>However the traditional animal tests also have many limitations but became the historical bench mark without validation.</a:t>
            </a:r>
          </a:p>
          <a:p>
            <a:r>
              <a:rPr lang="en-GB" baseline="0" dirty="0" smtClean="0"/>
              <a:t>Current in vitro technologies combined with robust validation ensure the best – ethically and scientifically.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78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30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34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14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Russell and Burch 1959: created a much-needed positive shift</a:t>
            </a:r>
            <a:r>
              <a:rPr lang="en-GB" baseline="0" dirty="0" smtClean="0"/>
              <a:t> in perception at the time.</a:t>
            </a:r>
          </a:p>
          <a:p>
            <a:r>
              <a:rPr lang="en-GB" baseline="0" dirty="0" smtClean="0"/>
              <a:t>Now: 21</a:t>
            </a:r>
            <a:r>
              <a:rPr lang="en-GB" baseline="30000" dirty="0" smtClean="0"/>
              <a:t>st</a:t>
            </a:r>
            <a:r>
              <a:rPr lang="en-GB" baseline="0" dirty="0" smtClean="0"/>
              <a:t> Century Science (Toxicology)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89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9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91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Black box refers to both animal and human testing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Scientifically advanced approach compared with historical animal models</a:t>
            </a:r>
          </a:p>
          <a:p>
            <a:r>
              <a:rPr lang="en-GB" dirty="0" smtClean="0"/>
              <a:t>AOPs were originally</a:t>
            </a:r>
            <a:r>
              <a:rPr lang="en-GB" baseline="0" dirty="0" smtClean="0"/>
              <a:t> figured out (in part) using animal tests.  </a:t>
            </a:r>
          </a:p>
          <a:p>
            <a:r>
              <a:rPr lang="en-GB" baseline="0" dirty="0" smtClean="0"/>
              <a:t>However now that they exist, they provide a useful part of our tool box to adopt a 1R testing strategy going forward.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85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ECVAM: 2</a:t>
            </a:r>
            <a:r>
              <a:rPr lang="en-GB" baseline="0" dirty="0" smtClean="0"/>
              <a:t> out of 3 strategy for classification of skin sensitisers</a:t>
            </a:r>
          </a:p>
          <a:p>
            <a:r>
              <a:rPr lang="en-GB" baseline="0" dirty="0" smtClean="0"/>
              <a:t>Regulatory approval this year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21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94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533E9-A7EE-794A-BF43-EAA3F3ED20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1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400386" y="306538"/>
            <a:ext cx="1608797" cy="1500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5" y="378269"/>
            <a:ext cx="1387805" cy="138780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328" y="5124863"/>
            <a:ext cx="7772400" cy="78068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4885" y="422572"/>
            <a:ext cx="6283441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1" t="5795" r="14351"/>
          <a:stretch/>
        </p:blipFill>
        <p:spPr>
          <a:xfrm>
            <a:off x="0" y="2352007"/>
            <a:ext cx="9144000" cy="2429244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36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9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14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7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59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35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9649"/>
            <a:ext cx="4040188" cy="38365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89649"/>
            <a:ext cx="4041775" cy="38365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57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51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36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4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5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6718" y="237102"/>
            <a:ext cx="691008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D32B6C"/>
                </a:solidFill>
              </a:defRPr>
            </a:lvl1pPr>
          </a:lstStyle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783" y="6356350"/>
            <a:ext cx="3388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Technical Support | Training Courses | Contract Research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7" t="27597" r="15127" b="23419"/>
          <a:stretch/>
        </p:blipFill>
        <p:spPr>
          <a:xfrm>
            <a:off x="7229348" y="6204821"/>
            <a:ext cx="1515028" cy="4738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9" y="389846"/>
            <a:ext cx="883199" cy="8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D32B6C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4572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357188" algn="l" defTabSz="4572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/>
        <a:buChar char="–"/>
        <a:defRPr sz="2800" kern="1200">
          <a:solidFill>
            <a:srgbClr val="D32B6C"/>
          </a:solidFill>
          <a:latin typeface="+mn-lt"/>
          <a:ea typeface="+mn-ea"/>
          <a:cs typeface="+mn-cs"/>
        </a:defRPr>
      </a:lvl2pPr>
      <a:lvl3pPr marL="895350" indent="-269875" algn="l" defTabSz="4572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163638" indent="-268288" algn="l" defTabSz="4572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31925" indent="-268288" algn="l" defTabSz="4572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/>
        <a:buChar char="»"/>
        <a:defRPr sz="1800" kern="1200">
          <a:solidFill>
            <a:srgbClr val="D32B6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3.xlsx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2.xls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3" Type="http://schemas.openxmlformats.org/officeDocument/2006/relationships/diagramData" Target="../diagrams/data6.xml"/><Relationship Id="rId21" Type="http://schemas.openxmlformats.org/officeDocument/2006/relationships/diagramColors" Target="../diagrams/colors9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6" Type="http://schemas.openxmlformats.org/officeDocument/2006/relationships/diagramColors" Target="../diagrams/colors8.xml"/><Relationship Id="rId20" Type="http://schemas.openxmlformats.org/officeDocument/2006/relationships/diagramQuickStyle" Target="../diagrams/quickStyl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diagramLayout" Target="../diagrams/layout9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2324885" y="326319"/>
            <a:ext cx="6530357" cy="1470025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AOPs and a 1R Approach to Safety Testing for Cosmetics</a:t>
            </a:r>
            <a:endParaRPr lang="en-US" sz="48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www.x-cellr8.com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30968" y="5189621"/>
            <a:ext cx="5104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Lush Prize Conference, London, 20</a:t>
            </a:r>
            <a:r>
              <a:rPr lang="en-GB" baseline="30000" dirty="0" smtClean="0"/>
              <a:t>th</a:t>
            </a:r>
            <a:r>
              <a:rPr lang="en-GB" dirty="0" smtClean="0"/>
              <a:t> November 2015</a:t>
            </a:r>
          </a:p>
          <a:p>
            <a:endParaRPr lang="en-GB" dirty="0" smtClean="0"/>
          </a:p>
          <a:p>
            <a:r>
              <a:rPr lang="en-GB" dirty="0" smtClean="0"/>
              <a:t>Dr Carol Treasure, Founder, XCellR8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9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Direct Peptide Reactivity Assay (DPRA) – Prediction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287638" y="1723601"/>
          <a:ext cx="5580644" cy="3024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0623"/>
                <a:gridCol w="1170623"/>
                <a:gridCol w="1967859"/>
                <a:gridCol w="1271539"/>
              </a:tblGrid>
              <a:tr h="37804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smtClean="0">
                          <a:effectLst/>
                          <a:latin typeface="+mn-lt"/>
                        </a:rPr>
                        <a:t>   </a:t>
                      </a:r>
                      <a:r>
                        <a:rPr lang="en-GB" sz="1400" b="1" u="none" strike="noStrike" dirty="0" smtClean="0">
                          <a:solidFill>
                            <a:srgbClr val="D32B6C"/>
                          </a:solidFill>
                          <a:effectLst/>
                          <a:latin typeface="+mn-lt"/>
                        </a:rPr>
                        <a:t>Definition </a:t>
                      </a:r>
                      <a:r>
                        <a:rPr lang="en-GB" sz="1400" b="1" u="none" strike="noStrike" dirty="0">
                          <a:solidFill>
                            <a:srgbClr val="D32B6C"/>
                          </a:solidFill>
                          <a:effectLst/>
                          <a:latin typeface="+mn-lt"/>
                        </a:rPr>
                        <a:t>of </a:t>
                      </a:r>
                      <a:r>
                        <a:rPr lang="en-GB" sz="1400" b="1" u="none" strike="noStrike" dirty="0" smtClean="0">
                          <a:solidFill>
                            <a:srgbClr val="D32B6C"/>
                          </a:solidFill>
                          <a:effectLst/>
                          <a:latin typeface="+mn-lt"/>
                        </a:rPr>
                        <a:t>Reactivity Class  </a:t>
                      </a:r>
                      <a:r>
                        <a:rPr lang="en-GB" sz="1400" b="1" u="none" strike="noStrike" dirty="0">
                          <a:solidFill>
                            <a:srgbClr val="D32B6C"/>
                          </a:solidFill>
                          <a:effectLst/>
                          <a:latin typeface="+mn-lt"/>
                        </a:rPr>
                        <a:t>for Mean of Lysine and </a:t>
                      </a:r>
                      <a:r>
                        <a:rPr lang="en-GB" sz="1400" b="1" u="none" strike="noStrike" dirty="0" smtClean="0">
                          <a:solidFill>
                            <a:srgbClr val="D32B6C"/>
                          </a:solidFill>
                          <a:effectLst/>
                          <a:latin typeface="+mn-lt"/>
                        </a:rPr>
                        <a:t>Cysteine Depletion</a:t>
                      </a:r>
                      <a:endParaRPr lang="en-GB" sz="1400" b="1" i="0" u="none" strike="noStrike" dirty="0">
                        <a:solidFill>
                          <a:srgbClr val="D32B6C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rgbClr val="D32B6C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8042"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8042"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en-GB" sz="1400" b="1" u="none" strike="noStrike" dirty="0" smtClean="0">
                          <a:effectLst/>
                          <a:latin typeface="+mn-lt"/>
                        </a:rPr>
                        <a:t>Depletion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80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Classification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smtClean="0">
                          <a:effectLst/>
                          <a:latin typeface="+mn-lt"/>
                        </a:rPr>
                        <a:t>Reactivity Class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smtClean="0">
                          <a:effectLst/>
                          <a:latin typeface="+mn-lt"/>
                        </a:rPr>
                        <a:t>Minimum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smtClean="0">
                          <a:effectLst/>
                          <a:latin typeface="+mn-lt"/>
                        </a:rPr>
                        <a:t>Maximum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80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Non-Sensitiser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Minimal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+mn-lt"/>
                        </a:rPr>
                        <a:t>6.38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80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Sensitiser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Low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6.38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+mn-lt"/>
                        </a:rPr>
                        <a:t>22.62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80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Sensitiser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Moderate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22.62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42.47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80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Sensitiser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High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42.47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30968" y="4951979"/>
            <a:ext cx="7660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In-house validation (“Proficiency Testing”) using 15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hemicals as per OECD TG 442c</a:t>
            </a:r>
          </a:p>
          <a:p>
            <a:pPr algn="ctr"/>
            <a:endParaRPr lang="en-GB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Validated for hazard identification but also gives preliminary indication of potency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KeratinoSens</a:t>
            </a:r>
            <a:r>
              <a:rPr lang="en-US" sz="3200" baseline="30000" dirty="0" smtClean="0"/>
              <a:t>TM</a:t>
            </a:r>
            <a:r>
              <a:rPr lang="en-US" sz="3200" dirty="0" smtClean="0"/>
              <a:t> Test for Skin Sensitisation (OECD Test Guideline 442d adopted 2015)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727" y="1536032"/>
            <a:ext cx="6456947" cy="2955758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Principle of the Test</a:t>
            </a:r>
          </a:p>
          <a:p>
            <a:pPr algn="just"/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Models </a:t>
            </a:r>
            <a:r>
              <a:rPr lang="en-GB" sz="1600" dirty="0" smtClean="0">
                <a:solidFill>
                  <a:srgbClr val="D32B6C"/>
                </a:solidFill>
              </a:rPr>
              <a:t>Key Event 2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the AOP</a:t>
            </a:r>
          </a:p>
          <a:p>
            <a:pPr algn="just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Sensitisation activates Anti-oxidant Response Element (ARE). </a:t>
            </a: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Luciferase gene inserted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into the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cells, linked to the ARE. </a:t>
            </a:r>
          </a:p>
          <a:p>
            <a:pPr algn="just"/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presence of a skin sensitiser,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ARE is switched on and luciferase converts an added substrate to cause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emission of a light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signal.  </a:t>
            </a:r>
          </a:p>
          <a:p>
            <a:pPr algn="just"/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Induction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luciferase activity by </a:t>
            </a:r>
            <a:r>
              <a:rPr lang="en-GB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1.5-fold above untreated controls results in classification as a skin sensitiser.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46" y="4542299"/>
            <a:ext cx="2318707" cy="17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6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0463" y="336883"/>
            <a:ext cx="7243011" cy="60918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KeratinoSens</a:t>
            </a:r>
            <a:r>
              <a:rPr lang="en-US" sz="3200" baseline="30000" dirty="0" smtClean="0"/>
              <a:t>TM</a:t>
            </a:r>
            <a:r>
              <a:rPr lang="en-US" sz="3200" dirty="0" smtClean="0"/>
              <a:t> Test for Skin Sensitisation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graphicFrame>
        <p:nvGraphicFramePr>
          <p:cNvPr id="5" name="Graphique 8"/>
          <p:cNvGraphicFramePr>
            <a:graphicFrameLocks noGrp="1"/>
          </p:cNvGraphicFramePr>
          <p:nvPr>
            <p:ph idx="1"/>
            <p:extLst/>
          </p:nvPr>
        </p:nvGraphicFramePr>
        <p:xfrm>
          <a:off x="1700463" y="968370"/>
          <a:ext cx="6128084" cy="3364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76986" y="4163925"/>
            <a:ext cx="1775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Cinnamic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Aldehyde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878" y="4498390"/>
            <a:ext cx="85363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D32B6C"/>
                </a:solidFill>
              </a:rPr>
              <a:t>EC1.5</a:t>
            </a:r>
            <a:r>
              <a:rPr lang="en-GB" sz="1600" dirty="0" smtClean="0">
                <a:solidFill>
                  <a:srgbClr val="CC3399"/>
                </a:solidFill>
              </a:rPr>
              <a:t> 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lowest concentration where the luciferase-linked gene was induced &gt;1.5-fold (the threshold for classification as a </a:t>
            </a:r>
            <a:r>
              <a:rPr lang="en-GB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sensitiser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GB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32B6C"/>
                </a:solidFill>
              </a:rPr>
              <a:t>I</a:t>
            </a:r>
            <a:r>
              <a:rPr lang="en-GB" sz="1600" baseline="-25000" dirty="0">
                <a:solidFill>
                  <a:srgbClr val="D32B6C"/>
                </a:solidFill>
              </a:rPr>
              <a:t>MAX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maximum induction of the luciferase-linked gene.  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GB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values can be used as a preliminary comparison of the differences in skin sensitisation potential between products (potency).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rgbClr val="D32B6C"/>
                </a:solidFill>
              </a:rPr>
              <a:t>Controls</a:t>
            </a:r>
            <a:r>
              <a:rPr lang="en-GB" sz="1600" dirty="0" smtClean="0">
                <a:solidFill>
                  <a:srgbClr val="CC3399"/>
                </a:solidFill>
              </a:rPr>
              <a:t> 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must meet acceptance criteria.</a:t>
            </a:r>
          </a:p>
          <a:p>
            <a:pPr algn="ctr"/>
            <a:endParaRPr lang="en-GB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5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KeratinoSens</a:t>
            </a:r>
            <a:r>
              <a:rPr lang="en-US" baseline="30000" dirty="0" smtClean="0"/>
              <a:t>TM</a:t>
            </a:r>
            <a:r>
              <a:rPr lang="en-US" dirty="0" smtClean="0"/>
              <a:t>: adaptation to animal-free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5487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Adaptation of KeratinoSens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TM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Cells to Culture in Human Serum</a:t>
            </a:r>
            <a:endParaRPr lang="en-US" dirty="0" smtClean="0"/>
          </a:p>
          <a:p>
            <a:pPr marL="268287" lvl="1" indent="0">
              <a:buNone/>
            </a:pPr>
            <a:endParaRPr lang="en-US" dirty="0"/>
          </a:p>
          <a:p>
            <a:pPr marL="268287" lvl="1" indent="0">
              <a:buNone/>
            </a:pPr>
            <a:endParaRPr lang="en-US" dirty="0" smtClean="0"/>
          </a:p>
          <a:p>
            <a:pPr marL="268287" lvl="1" indent="0">
              <a:buNone/>
            </a:pPr>
            <a:endParaRPr lang="en-US" dirty="0" smtClean="0"/>
          </a:p>
          <a:p>
            <a:pPr marL="268287" lvl="1" indent="0">
              <a:buNone/>
            </a:pPr>
            <a:endParaRPr lang="en-US" dirty="0"/>
          </a:p>
          <a:p>
            <a:pPr marL="268287" lvl="1" indent="0">
              <a:buNone/>
            </a:pPr>
            <a:endParaRPr lang="en-US" dirty="0" smtClean="0"/>
          </a:p>
          <a:p>
            <a:pPr marL="268287" lvl="1" indent="0">
              <a:buNone/>
            </a:pPr>
            <a:endParaRPr lang="en-US" dirty="0" smtClean="0"/>
          </a:p>
          <a:p>
            <a:pPr marL="268287" lvl="1" indent="0">
              <a:buNone/>
            </a:pPr>
            <a:endParaRPr lang="en-US" dirty="0"/>
          </a:p>
          <a:p>
            <a:pPr marL="268287" lvl="1" indent="0">
              <a:buNone/>
            </a:pPr>
            <a:endParaRPr lang="en-US" dirty="0" smtClean="0"/>
          </a:p>
          <a:p>
            <a:pPr marL="268287" lvl="1" indent="0">
              <a:buNone/>
            </a:pPr>
            <a:endParaRPr lang="en-US" dirty="0"/>
          </a:p>
          <a:p>
            <a:pPr marL="268287" lvl="1" indent="0">
              <a:buNone/>
            </a:pPr>
            <a:endParaRPr lang="en-US" dirty="0" smtClean="0"/>
          </a:p>
          <a:p>
            <a:pPr marL="268287" lvl="1" indent="0">
              <a:buNone/>
            </a:pPr>
            <a:endParaRPr lang="en-US" dirty="0" smtClean="0"/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GB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human serum, cells grew faster but in a different pattern (patches)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GB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human serum, cells need “special treatment” to maintain healthy cultures.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GB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 modifications to the KeratinoSens</a:t>
            </a:r>
            <a:r>
              <a:rPr lang="en-GB" sz="29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TM</a:t>
            </a:r>
            <a:r>
              <a:rPr lang="en-GB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standard method were required to ensure the correct conditions (cell number </a:t>
            </a:r>
            <a:r>
              <a:rPr lang="en-GB" sz="2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etc</a:t>
            </a:r>
            <a:r>
              <a:rPr lang="en-GB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on the day of testing.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pic>
        <p:nvPicPr>
          <p:cNvPr id="5" name="Picture 4" descr="C:\Users\Carol Barker\Dropbox\Science\Images\KeratinoSens from Givaudan\KeratinoSens P7, 24JUN14\KertinoSens P7, day 1, 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04" y="2006412"/>
            <a:ext cx="2550121" cy="191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1383" y="4044848"/>
            <a:ext cx="2341562" cy="7386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KeratinoSens</a:t>
            </a:r>
            <a:r>
              <a:rPr kumimoji="0" lang="en-GB" altLang="en-US" sz="1400" b="0" i="0" u="none" strike="noStrike" cap="none" normalizeH="0" baseline="3000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TM</a:t>
            </a: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 cells grown in </a:t>
            </a:r>
            <a:r>
              <a:rPr lang="en-GB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culture medium containing </a:t>
            </a: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foetal calf serum.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70" y="2006412"/>
            <a:ext cx="5308228" cy="191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132172" y="4028442"/>
            <a:ext cx="2341562" cy="7386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KeratinoSens</a:t>
            </a:r>
            <a:r>
              <a:rPr kumimoji="0" lang="en-GB" altLang="en-US" sz="1400" b="0" i="0" u="none" strike="noStrike" cap="none" normalizeH="0" baseline="3000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TM</a:t>
            </a: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 cells grown in culture</a:t>
            </a:r>
            <a:r>
              <a:rPr kumimoji="0" lang="en-GB" altLang="en-US" sz="1400" b="0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 medium containing human serum</a:t>
            </a: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. 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18703" y="2962448"/>
            <a:ext cx="14910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9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84008" y="5563089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 “Proficiency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Chemicals”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used as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OECD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Test Guideline 442d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14617" y="500712"/>
            <a:ext cx="7529383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Preliminary Validation of KeratinoSens</a:t>
            </a:r>
            <a:r>
              <a:rPr lang="en-GB" baseline="30000" dirty="0" smtClean="0"/>
              <a:t>TM</a:t>
            </a:r>
            <a:r>
              <a:rPr lang="en-GB" dirty="0" smtClean="0"/>
              <a:t> in Animal Product-Free Conditions</a:t>
            </a:r>
            <a:endParaRPr lang="en-GB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999775"/>
              </p:ext>
            </p:extLst>
          </p:nvPr>
        </p:nvGraphicFramePr>
        <p:xfrm>
          <a:off x="655382" y="1540316"/>
          <a:ext cx="7914036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648072"/>
                <a:gridCol w="792088"/>
                <a:gridCol w="1728192"/>
                <a:gridCol w="1368152"/>
                <a:gridCol w="857252"/>
              </a:tblGrid>
              <a:tr h="302741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</a:t>
                      </a:r>
                      <a:r>
                        <a:rPr lang="en-GB" sz="1400" b="1" baseline="-25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MAX </a:t>
                      </a:r>
                      <a:r>
                        <a:rPr lang="en-GB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Value</a:t>
                      </a:r>
                      <a:endParaRPr lang="en-GB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Mean EC1.5 Value</a:t>
                      </a:r>
                      <a:endParaRPr lang="en-GB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Classification</a:t>
                      </a:r>
                      <a:r>
                        <a:rPr lang="en-GB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as per OECD Guideline</a:t>
                      </a:r>
                      <a:endParaRPr lang="en-GB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Classification as per XCellR8 Test</a:t>
                      </a:r>
                      <a:endParaRPr lang="en-GB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Pass or Fail</a:t>
                      </a:r>
                      <a:endParaRPr lang="en-GB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02741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Isopropanol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1.32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N/A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Non-</a:t>
                      </a:r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Non-</a:t>
                      </a:r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D32B6C"/>
                          </a:solidFill>
                        </a:rPr>
                        <a:t>Pass</a:t>
                      </a:r>
                      <a:endParaRPr lang="en-GB" sz="1400" dirty="0">
                        <a:solidFill>
                          <a:srgbClr val="D32B6C"/>
                        </a:solidFill>
                      </a:endParaRPr>
                    </a:p>
                  </a:txBody>
                  <a:tcPr/>
                </a:tc>
              </a:tr>
              <a:tr h="302741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Salicylic Acid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1.72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N/A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Non-</a:t>
                      </a:r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Non-</a:t>
                      </a:r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D32B6C"/>
                          </a:solidFill>
                        </a:rPr>
                        <a:t>Pass</a:t>
                      </a:r>
                      <a:endParaRPr lang="en-GB" sz="1400" dirty="0">
                        <a:solidFill>
                          <a:srgbClr val="D32B6C"/>
                        </a:solidFill>
                      </a:endParaRPr>
                    </a:p>
                  </a:txBody>
                  <a:tcPr/>
                </a:tc>
              </a:tr>
              <a:tr h="302741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Lactic Acid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1.71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N/A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Non-</a:t>
                      </a:r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Non-</a:t>
                      </a:r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D32B6C"/>
                          </a:solidFill>
                        </a:rPr>
                        <a:t>Pass</a:t>
                      </a:r>
                      <a:endParaRPr lang="en-GB" sz="1400" dirty="0">
                        <a:solidFill>
                          <a:srgbClr val="D32B6C"/>
                        </a:solidFill>
                      </a:endParaRPr>
                    </a:p>
                  </a:txBody>
                  <a:tcPr/>
                </a:tc>
              </a:tr>
              <a:tr h="302741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Glycerol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1.65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N/A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Non-</a:t>
                      </a:r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Non-</a:t>
                      </a:r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D32B6C"/>
                          </a:solidFill>
                        </a:rPr>
                        <a:t>Pass</a:t>
                      </a:r>
                      <a:endParaRPr lang="en-GB" sz="1400" dirty="0">
                        <a:solidFill>
                          <a:srgbClr val="D32B6C"/>
                        </a:solidFill>
                      </a:endParaRPr>
                    </a:p>
                  </a:txBody>
                  <a:tcPr/>
                </a:tc>
              </a:tr>
              <a:tr h="302741">
                <a:tc>
                  <a:txBody>
                    <a:bodyPr/>
                    <a:lstStyle/>
                    <a:p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Cinnamyl</a:t>
                      </a:r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Alcohol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12.25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62.5</a:t>
                      </a:r>
                      <a:r>
                        <a:rPr lang="el-GR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μ</a:t>
                      </a:r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D32B6C"/>
                          </a:solidFill>
                        </a:rPr>
                        <a:t>Pass</a:t>
                      </a:r>
                      <a:endParaRPr lang="en-GB" sz="1400" dirty="0">
                        <a:solidFill>
                          <a:srgbClr val="D32B6C"/>
                        </a:solidFill>
                      </a:endParaRPr>
                    </a:p>
                  </a:txBody>
                  <a:tcPr/>
                </a:tc>
              </a:tr>
              <a:tr h="302741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Ethylene Glycol </a:t>
                      </a:r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Dimethacrylate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9.0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24.7</a:t>
                      </a:r>
                      <a:r>
                        <a:rPr lang="el-GR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μ</a:t>
                      </a:r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D32B6C"/>
                          </a:solidFill>
                        </a:rPr>
                        <a:t>Pass</a:t>
                      </a:r>
                      <a:endParaRPr lang="en-GB" sz="1400" dirty="0">
                        <a:solidFill>
                          <a:srgbClr val="D32B6C"/>
                        </a:solidFill>
                      </a:endParaRPr>
                    </a:p>
                  </a:txBody>
                  <a:tcPr/>
                </a:tc>
              </a:tr>
              <a:tr h="302741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2-Mercaptobenzothiazole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15.04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62.5</a:t>
                      </a:r>
                      <a:r>
                        <a:rPr lang="el-GR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μ</a:t>
                      </a:r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D32B6C"/>
                          </a:solidFill>
                        </a:rPr>
                        <a:t>Pass</a:t>
                      </a:r>
                      <a:endParaRPr lang="en-GB" sz="1400" dirty="0">
                        <a:solidFill>
                          <a:srgbClr val="D32B6C"/>
                        </a:solidFill>
                      </a:endParaRPr>
                    </a:p>
                  </a:txBody>
                  <a:tcPr/>
                </a:tc>
              </a:tr>
              <a:tr h="302741">
                <a:tc>
                  <a:txBody>
                    <a:bodyPr/>
                    <a:lstStyle/>
                    <a:p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Methyldibromo</a:t>
                      </a:r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Glutaronitrile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3.20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15.3</a:t>
                      </a:r>
                      <a:r>
                        <a:rPr lang="el-GR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μ</a:t>
                      </a:r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D32B6C"/>
                          </a:solidFill>
                        </a:rPr>
                        <a:t>Pass</a:t>
                      </a:r>
                      <a:endParaRPr lang="en-GB" sz="1400" dirty="0">
                        <a:solidFill>
                          <a:srgbClr val="D32B6C"/>
                        </a:solidFill>
                      </a:endParaRPr>
                    </a:p>
                  </a:txBody>
                  <a:tcPr/>
                </a:tc>
              </a:tr>
              <a:tr h="302769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4-Methylaminophenol</a:t>
                      </a:r>
                      <a:r>
                        <a:rPr lang="en-GB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GB" sz="140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Sulfate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24.3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2.7</a:t>
                      </a:r>
                      <a:r>
                        <a:rPr lang="el-GR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μ</a:t>
                      </a:r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D32B6C"/>
                          </a:solidFill>
                        </a:rPr>
                        <a:t>Pass</a:t>
                      </a:r>
                      <a:endParaRPr lang="en-GB" sz="1400" dirty="0">
                        <a:solidFill>
                          <a:srgbClr val="D32B6C"/>
                        </a:solidFill>
                      </a:endParaRPr>
                    </a:p>
                  </a:txBody>
                  <a:tcPr/>
                </a:tc>
              </a:tr>
              <a:tr h="302741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2,4-Dinitro-chlorobenzene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26.1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2.7</a:t>
                      </a:r>
                      <a:r>
                        <a:rPr lang="el-GR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μ</a:t>
                      </a:r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Sensitiser</a:t>
                      </a:r>
                      <a:endParaRPr lang="en-GB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D32B6C"/>
                          </a:solidFill>
                        </a:rPr>
                        <a:t>Pass</a:t>
                      </a:r>
                      <a:endParaRPr lang="en-GB" sz="1400" dirty="0">
                        <a:solidFill>
                          <a:srgbClr val="D32B6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718" y="269688"/>
            <a:ext cx="691008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1R Testing Strategy for Skin Sensitisation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927" y="1618320"/>
            <a:ext cx="8229600" cy="4525963"/>
          </a:xfrm>
        </p:spPr>
        <p:txBody>
          <a:bodyPr/>
          <a:lstStyle/>
          <a:p>
            <a:pPr lvl="1"/>
            <a:r>
              <a:rPr lang="en-US" dirty="0" smtClean="0"/>
              <a:t>Aim:</a:t>
            </a:r>
          </a:p>
          <a:p>
            <a:pPr lvl="2"/>
            <a:r>
              <a:rPr lang="en-US" sz="2000" dirty="0" smtClean="0"/>
              <a:t>Build a knowledge base of the sensitisation potential of cosmetic ingredients to inform product development.</a:t>
            </a:r>
          </a:p>
          <a:p>
            <a:pPr lvl="2"/>
            <a:r>
              <a:rPr lang="en-US" sz="2000" dirty="0" smtClean="0"/>
              <a:t>Correlate results for mixtures (finished products) with key ingredients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213452"/>
              </p:ext>
            </p:extLst>
          </p:nvPr>
        </p:nvGraphicFramePr>
        <p:xfrm>
          <a:off x="241967" y="4241982"/>
          <a:ext cx="8725569" cy="1073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Worksheet" r:id="rId4" imgW="9654551" imgH="1181088" progId="Excel.Sheet.12">
                  <p:embed/>
                </p:oleObj>
              </mc:Choice>
              <mc:Fallback>
                <p:oleObj name="Worksheet" r:id="rId4" imgW="9654551" imgH="11810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967" y="4241982"/>
                        <a:ext cx="8725569" cy="1073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203700"/>
              </p:ext>
            </p:extLst>
          </p:nvPr>
        </p:nvGraphicFramePr>
        <p:xfrm>
          <a:off x="241968" y="3746682"/>
          <a:ext cx="872556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Worksheet" r:id="rId6" imgW="9654551" imgH="586656" progId="Excel.Sheet.12">
                  <p:embed/>
                </p:oleObj>
              </mc:Choice>
              <mc:Fallback>
                <p:oleObj name="Worksheet" r:id="rId6" imgW="9654551" imgH="586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1968" y="3746682"/>
                        <a:ext cx="8725568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90800" y="5732022"/>
            <a:ext cx="424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D32B6C"/>
                </a:solidFill>
              </a:rPr>
              <a:t>Emerging patterns build confidence in tests</a:t>
            </a:r>
            <a:endParaRPr lang="en-GB" dirty="0">
              <a:solidFill>
                <a:srgbClr val="D32B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Skin Sensitisation Testing at XCellR8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Next steps</a:t>
            </a:r>
          </a:p>
          <a:p>
            <a:pPr lvl="2"/>
            <a:r>
              <a:rPr lang="en-US" dirty="0" smtClean="0"/>
              <a:t>Set up h-CLAT test (“Key Event 3” in the AOP).</a:t>
            </a:r>
          </a:p>
          <a:p>
            <a:pPr lvl="2"/>
            <a:r>
              <a:rPr lang="en-US" dirty="0" smtClean="0"/>
              <a:t>Carry out “performance standards” testing to gain full regulatory recognition for KeratinoSens</a:t>
            </a:r>
            <a:r>
              <a:rPr lang="en-US" baseline="30000" dirty="0" smtClean="0"/>
              <a:t>TM</a:t>
            </a:r>
            <a:r>
              <a:rPr lang="en-US" dirty="0" smtClean="0"/>
              <a:t> animal-free version.</a:t>
            </a:r>
          </a:p>
          <a:p>
            <a:pPr lvl="2"/>
            <a:r>
              <a:rPr lang="en-US" dirty="0" smtClean="0"/>
              <a:t>Bring DPRA in-house to ensure GLP regulatory status of studies.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5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717" y="-125210"/>
            <a:ext cx="7190819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en-US" dirty="0" smtClean="0"/>
              <a:t>Cell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R8</a:t>
            </a:r>
            <a:r>
              <a:rPr lang="en-US" dirty="0" smtClean="0"/>
              <a:t>’s 1R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9760" y="4372820"/>
            <a:ext cx="2953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Ultimate success of the </a:t>
            </a:r>
            <a:r>
              <a:rPr lang="en-GB" dirty="0" smtClean="0">
                <a:solidFill>
                  <a:srgbClr val="D32B6C"/>
                </a:solidFill>
              </a:rPr>
              <a:t>1R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approach depends on willingness of </a:t>
            </a:r>
            <a:r>
              <a:rPr lang="en-GB" dirty="0" smtClean="0">
                <a:solidFill>
                  <a:srgbClr val="D32B6C"/>
                </a:solidFill>
              </a:rPr>
              <a:t>industry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to </a:t>
            </a:r>
            <a:r>
              <a:rPr lang="en-GB" dirty="0" smtClean="0">
                <a:solidFill>
                  <a:srgbClr val="D32B6C"/>
                </a:solidFill>
              </a:rPr>
              <a:t>invest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in, and </a:t>
            </a:r>
            <a:r>
              <a:rPr lang="en-GB" dirty="0" smtClean="0">
                <a:solidFill>
                  <a:srgbClr val="D32B6C"/>
                </a:solidFill>
              </a:rPr>
              <a:t>adopt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new advanced methods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5" name="Diagram 14"/>
          <p:cNvGraphicFramePr/>
          <p:nvPr/>
        </p:nvGraphicFramePr>
        <p:xfrm>
          <a:off x="5167339" y="2482488"/>
          <a:ext cx="2271577" cy="145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924596520"/>
              </p:ext>
            </p:extLst>
          </p:nvPr>
        </p:nvGraphicFramePr>
        <p:xfrm>
          <a:off x="3907702" y="1694789"/>
          <a:ext cx="1623573" cy="1337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7" name="Diagram 16"/>
          <p:cNvGraphicFramePr/>
          <p:nvPr/>
        </p:nvGraphicFramePr>
        <p:xfrm>
          <a:off x="4395486" y="4328801"/>
          <a:ext cx="2271577" cy="145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8" name="Diagram 17"/>
          <p:cNvGraphicFramePr/>
          <p:nvPr/>
        </p:nvGraphicFramePr>
        <p:xfrm>
          <a:off x="2692074" y="4328801"/>
          <a:ext cx="2271577" cy="145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2174423" y="2552996"/>
            <a:ext cx="1448574" cy="1448574"/>
            <a:chOff x="411501" y="963"/>
            <a:chExt cx="1448574" cy="1448574"/>
          </a:xfrm>
          <a:scene3d>
            <a:camera prst="orthographicFront"/>
            <a:lightRig rig="threePt" dir="t"/>
          </a:scene3d>
        </p:grpSpPr>
        <p:sp>
          <p:nvSpPr>
            <p:cNvPr id="20" name="Oval 19"/>
            <p:cNvSpPr/>
            <p:nvPr/>
          </p:nvSpPr>
          <p:spPr>
            <a:xfrm>
              <a:off x="411501" y="963"/>
              <a:ext cx="1448574" cy="1448574"/>
            </a:xfrm>
            <a:prstGeom prst="ellipse">
              <a:avLst/>
            </a:prstGeom>
            <a:gradFill flip="none" rotWithShape="1">
              <a:gsLst>
                <a:gs pos="0">
                  <a:srgbClr val="D32B6C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8900000" scaled="1"/>
              <a:tileRect/>
            </a:gradFill>
            <a:sp3d>
              <a:bevelT w="254000" h="2540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4"/>
            <p:cNvSpPr/>
            <p:nvPr/>
          </p:nvSpPr>
          <p:spPr>
            <a:xfrm>
              <a:off x="623640" y="213102"/>
              <a:ext cx="1024296" cy="10242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Adoption of new methods</a:t>
              </a:r>
              <a:endParaRPr lang="en-GB" sz="2000" kern="1200" dirty="0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5590674" y="2213811"/>
            <a:ext cx="585537" cy="339185"/>
          </a:xfrm>
          <a:prstGeom prst="straightConnector1">
            <a:avLst/>
          </a:prstGeom>
          <a:ln w="38100"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667063" y="3932990"/>
            <a:ext cx="383443" cy="634045"/>
          </a:xfrm>
          <a:prstGeom prst="straightConnector1">
            <a:avLst/>
          </a:prstGeom>
          <a:ln w="38100"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574737" y="5117832"/>
            <a:ext cx="592602" cy="39706"/>
          </a:xfrm>
          <a:prstGeom prst="straightConnector1">
            <a:avLst/>
          </a:prstGeom>
          <a:ln w="38100"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125972" y="4001570"/>
            <a:ext cx="233957" cy="442095"/>
          </a:xfrm>
          <a:prstGeom prst="straightConnector1">
            <a:avLst/>
          </a:prstGeom>
          <a:ln w="38100"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522828" y="2225765"/>
            <a:ext cx="539084" cy="476337"/>
          </a:xfrm>
          <a:prstGeom prst="straightConnector1">
            <a:avLst/>
          </a:prstGeom>
          <a:ln w="9842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961363" y="2383403"/>
            <a:ext cx="1863294" cy="1778570"/>
          </a:xfrm>
          <a:prstGeom prst="ellipse">
            <a:avLst/>
          </a:prstGeom>
          <a:noFill/>
          <a:ln w="793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4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Lush!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93">
            <a:off x="2206732" y="4389230"/>
            <a:ext cx="2178294" cy="1452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515">
            <a:off x="5502444" y="1205228"/>
            <a:ext cx="2436395" cy="1624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580">
            <a:off x="1713305" y="1912002"/>
            <a:ext cx="2743200" cy="1825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6477">
            <a:off x="6030437" y="3587794"/>
            <a:ext cx="2318707" cy="17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454329" y="5410992"/>
            <a:ext cx="1794670" cy="773943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400" dirty="0">
                <a:solidFill>
                  <a:srgbClr val="D32B6C"/>
                </a:solidFill>
              </a:rPr>
              <a:t>+44 (0)1925 607 </a:t>
            </a:r>
            <a:r>
              <a:rPr lang="pl-PL" sz="1400" dirty="0" smtClean="0">
                <a:solidFill>
                  <a:srgbClr val="D32B6C"/>
                </a:solidFill>
              </a:rPr>
              <a:t>134</a:t>
            </a: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400" dirty="0" smtClean="0">
                <a:solidFill>
                  <a:srgbClr val="D32B6C"/>
                </a:solidFill>
              </a:rPr>
              <a:t>info</a:t>
            </a:r>
            <a:r>
              <a:rPr lang="pl-PL" sz="1400" dirty="0">
                <a:solidFill>
                  <a:srgbClr val="D32B6C"/>
                </a:solidFill>
              </a:rPr>
              <a:t>@x-cellr8.</a:t>
            </a:r>
            <a:r>
              <a:rPr lang="pl-PL" sz="1400" dirty="0" smtClean="0">
                <a:solidFill>
                  <a:srgbClr val="D32B6C"/>
                </a:solidFill>
              </a:rPr>
              <a:t>com</a:t>
            </a: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400" dirty="0" smtClean="0">
                <a:solidFill>
                  <a:srgbClr val="D32B6C"/>
                </a:solidFill>
              </a:rPr>
              <a:t>www.x</a:t>
            </a:r>
            <a:r>
              <a:rPr lang="pl-PL" sz="1400" dirty="0">
                <a:solidFill>
                  <a:srgbClr val="D32B6C"/>
                </a:solidFill>
              </a:rPr>
              <a:t>-cellr8.</a:t>
            </a:r>
            <a:r>
              <a:rPr lang="pl-PL" sz="1400" dirty="0" smtClean="0">
                <a:solidFill>
                  <a:srgbClr val="D32B6C"/>
                </a:solidFill>
              </a:rPr>
              <a:t>com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Contact us</a:t>
            </a:r>
            <a:endParaRPr lang="en-US" sz="4800" dirty="0"/>
          </a:p>
        </p:txBody>
      </p:sp>
      <p:sp>
        <p:nvSpPr>
          <p:cNvPr id="4" name="Subtitle 9"/>
          <p:cNvSpPr txBox="1">
            <a:spLocks/>
          </p:cNvSpPr>
          <p:nvPr/>
        </p:nvSpPr>
        <p:spPr>
          <a:xfrm>
            <a:off x="2835621" y="5232386"/>
            <a:ext cx="1192730" cy="952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29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dirty="0" smtClean="0">
                <a:solidFill>
                  <a:srgbClr val="000000"/>
                </a:solidFill>
              </a:rPr>
              <a:t>XCellR8 </a:t>
            </a:r>
          </a:p>
          <a:p>
            <a:pPr>
              <a:lnSpc>
                <a:spcPct val="229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dirty="0" smtClean="0">
                <a:solidFill>
                  <a:srgbClr val="000000"/>
                </a:solidFill>
              </a:rPr>
              <a:t>@XCellR8_labs 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05" y="5446559"/>
            <a:ext cx="324000" cy="3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16" y="5830226"/>
            <a:ext cx="324000" cy="32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51631" y="54308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Subtitle 9"/>
          <p:cNvSpPr txBox="1">
            <a:spLocks/>
          </p:cNvSpPr>
          <p:nvPr/>
        </p:nvSpPr>
        <p:spPr>
          <a:xfrm>
            <a:off x="454329" y="6356921"/>
            <a:ext cx="6186835" cy="2976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pl-PL" sz="1000" dirty="0">
                <a:solidFill>
                  <a:prstClr val="black"/>
                </a:solidFill>
              </a:rPr>
              <a:t>X</a:t>
            </a:r>
            <a:r>
              <a:rPr lang="pl-PL" sz="1000" dirty="0">
                <a:solidFill>
                  <a:srgbClr val="D32B6C"/>
                </a:solidFill>
              </a:rPr>
              <a:t>CELL</a:t>
            </a:r>
            <a:r>
              <a:rPr lang="pl-PL" sz="1000" dirty="0">
                <a:solidFill>
                  <a:prstClr val="black"/>
                </a:solidFill>
              </a:rPr>
              <a:t>R8 </a:t>
            </a:r>
            <a:r>
              <a:rPr lang="pl-PL" sz="1000" dirty="0" err="1">
                <a:solidFill>
                  <a:prstClr val="black"/>
                </a:solidFill>
              </a:rPr>
              <a:t>Ltd</a:t>
            </a:r>
            <a:r>
              <a:rPr lang="pl-PL" sz="1000" dirty="0">
                <a:solidFill>
                  <a:prstClr val="black"/>
                </a:solidFill>
              </a:rPr>
              <a:t> | The </a:t>
            </a:r>
            <a:r>
              <a:rPr lang="pl-PL" sz="1000" dirty="0" err="1">
                <a:solidFill>
                  <a:prstClr val="black"/>
                </a:solidFill>
              </a:rPr>
              <a:t>Innovation</a:t>
            </a:r>
            <a:r>
              <a:rPr lang="pl-PL" sz="1000" dirty="0">
                <a:solidFill>
                  <a:prstClr val="black"/>
                </a:solidFill>
              </a:rPr>
              <a:t> Centre | </a:t>
            </a:r>
            <a:r>
              <a:rPr lang="pl-PL" sz="1000" dirty="0" err="1">
                <a:solidFill>
                  <a:prstClr val="black"/>
                </a:solidFill>
              </a:rPr>
              <a:t>Sci</a:t>
            </a:r>
            <a:r>
              <a:rPr lang="pl-PL" sz="1000" dirty="0">
                <a:solidFill>
                  <a:prstClr val="black"/>
                </a:solidFill>
              </a:rPr>
              <a:t>-Tech </a:t>
            </a:r>
            <a:r>
              <a:rPr lang="pl-PL" sz="1000" dirty="0" err="1">
                <a:solidFill>
                  <a:prstClr val="black"/>
                </a:solidFill>
              </a:rPr>
              <a:t>Daresbury</a:t>
            </a:r>
            <a:r>
              <a:rPr lang="pl-PL" sz="1000" dirty="0">
                <a:solidFill>
                  <a:prstClr val="black"/>
                </a:solidFill>
              </a:rPr>
              <a:t> | </a:t>
            </a:r>
            <a:r>
              <a:rPr lang="pl-PL" sz="1000" dirty="0" err="1">
                <a:solidFill>
                  <a:prstClr val="black"/>
                </a:solidFill>
              </a:rPr>
              <a:t>Keckwick</a:t>
            </a:r>
            <a:r>
              <a:rPr lang="pl-PL" sz="1000" dirty="0">
                <a:solidFill>
                  <a:prstClr val="black"/>
                </a:solidFill>
              </a:rPr>
              <a:t> Lane | </a:t>
            </a:r>
            <a:r>
              <a:rPr lang="pl-PL" sz="1000" dirty="0" err="1">
                <a:solidFill>
                  <a:prstClr val="black"/>
                </a:solidFill>
              </a:rPr>
              <a:t>Daresbury</a:t>
            </a:r>
            <a:r>
              <a:rPr lang="pl-PL" sz="1000" dirty="0">
                <a:solidFill>
                  <a:prstClr val="black"/>
                </a:solidFill>
              </a:rPr>
              <a:t> | </a:t>
            </a:r>
            <a:r>
              <a:rPr lang="pl-PL" sz="1000" dirty="0" err="1">
                <a:solidFill>
                  <a:prstClr val="black"/>
                </a:solidFill>
              </a:rPr>
              <a:t>Cheshire</a:t>
            </a:r>
            <a:r>
              <a:rPr lang="pl-PL" sz="1000" dirty="0">
                <a:solidFill>
                  <a:prstClr val="black"/>
                </a:solidFill>
              </a:rPr>
              <a:t> | WA4 4FS | UK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3Rs or 1R?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56221"/>
          </a:xfrm>
          <a:scene3d>
            <a:camera prst="orthographicFront"/>
            <a:lightRig rig="threePt" dir="t"/>
          </a:scene3d>
          <a:sp3d>
            <a:bevelT w="0" h="0"/>
          </a:sp3d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GB" sz="2000" dirty="0" smtClean="0">
                <a:solidFill>
                  <a:srgbClr val="D32B6C"/>
                </a:solidFill>
              </a:rPr>
              <a:t>Russell and Burch 1959: The Principles of Humane Experimental Technique </a:t>
            </a:r>
          </a:p>
          <a:p>
            <a:pPr marL="0" lvl="0" indent="0">
              <a:buNone/>
            </a:pP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buNone/>
            </a:pPr>
            <a:endParaRPr lang="en-GB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buNone/>
            </a:pP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buNone/>
            </a:pPr>
            <a:endParaRPr lang="en-GB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buNone/>
            </a:pP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buNone/>
            </a:pPr>
            <a:endParaRPr lang="en-GB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buNone/>
            </a:pP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buNone/>
            </a:pPr>
            <a:endParaRPr lang="en-GB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buNone/>
            </a:pPr>
            <a:endParaRPr lang="en-GB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buNone/>
            </a:pP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buNone/>
            </a:pPr>
            <a:r>
              <a:rPr lang="en-GB" sz="2000" dirty="0" smtClean="0">
                <a:solidFill>
                  <a:srgbClr val="D32B6C"/>
                </a:solidFill>
              </a:rPr>
              <a:t>Over 50 years of progress</a:t>
            </a:r>
          </a:p>
          <a:p>
            <a:pPr marL="0" lv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25921837"/>
              </p:ext>
            </p:extLst>
          </p:nvPr>
        </p:nvGraphicFramePr>
        <p:xfrm>
          <a:off x="2149639" y="2258970"/>
          <a:ext cx="5590675" cy="3208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ight Arrow 6"/>
          <p:cNvSpPr/>
          <p:nvPr/>
        </p:nvSpPr>
        <p:spPr>
          <a:xfrm rot="5400000">
            <a:off x="-419626" y="3554171"/>
            <a:ext cx="3341814" cy="484632"/>
          </a:xfrm>
          <a:prstGeom prst="rightArrow">
            <a:avLst/>
          </a:prstGeom>
          <a:gradFill flip="none" rotWithShape="1">
            <a:gsLst>
              <a:gs pos="0">
                <a:srgbClr val="D32B6C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4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717" y="-125210"/>
            <a:ext cx="7190819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en-US" dirty="0" smtClean="0"/>
              <a:t>Cell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R8</a:t>
            </a:r>
            <a:r>
              <a:rPr lang="en-US" dirty="0" smtClean="0"/>
              <a:t>’s 1R approach: key drivers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959" y="1014302"/>
            <a:ext cx="8229600" cy="4525963"/>
          </a:xfrm>
        </p:spPr>
        <p:txBody>
          <a:bodyPr>
            <a:normAutofit/>
          </a:bodyPr>
          <a:lstStyle/>
          <a:p>
            <a:pPr marL="625475" lvl="2" indent="0">
              <a:buNone/>
            </a:pPr>
            <a:r>
              <a:rPr lang="en-US" sz="1800" dirty="0" smtClean="0"/>
              <a:t>Consumers expect </a:t>
            </a:r>
            <a:r>
              <a:rPr lang="en-US" sz="1800" dirty="0" smtClean="0">
                <a:solidFill>
                  <a:srgbClr val="D32B6C"/>
                </a:solidFill>
              </a:rPr>
              <a:t>safe products </a:t>
            </a:r>
            <a:r>
              <a:rPr lang="en-US" sz="1800" dirty="0" smtClean="0"/>
              <a:t>that are </a:t>
            </a:r>
            <a:r>
              <a:rPr lang="en-US" sz="1800" dirty="0" smtClean="0">
                <a:solidFill>
                  <a:srgbClr val="D32B6C"/>
                </a:solidFill>
              </a:rPr>
              <a:t>ethically tested </a:t>
            </a:r>
            <a:r>
              <a:rPr lang="en-US" sz="1800" dirty="0" smtClean="0"/>
              <a:t>using the latest </a:t>
            </a:r>
            <a:r>
              <a:rPr lang="en-US" sz="1800" dirty="0" smtClean="0">
                <a:solidFill>
                  <a:srgbClr val="D32B6C"/>
                </a:solidFill>
              </a:rPr>
              <a:t>scientifically advanced methods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941496"/>
            <a:ext cx="832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Cosmetics Regulation 1223/2009: cosmetics must be tested without the use of animals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409050383"/>
              </p:ext>
            </p:extLst>
          </p:nvPr>
        </p:nvGraphicFramePr>
        <p:xfrm>
          <a:off x="5167339" y="2482488"/>
          <a:ext cx="2271577" cy="145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896189199"/>
              </p:ext>
            </p:extLst>
          </p:nvPr>
        </p:nvGraphicFramePr>
        <p:xfrm>
          <a:off x="3907702" y="1694789"/>
          <a:ext cx="1623573" cy="1337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314022007"/>
              </p:ext>
            </p:extLst>
          </p:nvPr>
        </p:nvGraphicFramePr>
        <p:xfrm>
          <a:off x="4395486" y="4328801"/>
          <a:ext cx="2271577" cy="145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876421518"/>
              </p:ext>
            </p:extLst>
          </p:nvPr>
        </p:nvGraphicFramePr>
        <p:xfrm>
          <a:off x="2692074" y="4328801"/>
          <a:ext cx="2271577" cy="145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2174423" y="2552996"/>
            <a:ext cx="1448574" cy="1448574"/>
            <a:chOff x="411501" y="963"/>
            <a:chExt cx="1448574" cy="1448574"/>
          </a:xfrm>
          <a:scene3d>
            <a:camera prst="orthographicFront"/>
            <a:lightRig rig="threePt" dir="t"/>
          </a:scene3d>
        </p:grpSpPr>
        <p:sp>
          <p:nvSpPr>
            <p:cNvPr id="20" name="Oval 19"/>
            <p:cNvSpPr/>
            <p:nvPr/>
          </p:nvSpPr>
          <p:spPr>
            <a:xfrm>
              <a:off x="411501" y="963"/>
              <a:ext cx="1448574" cy="1448574"/>
            </a:xfrm>
            <a:prstGeom prst="ellipse">
              <a:avLst/>
            </a:prstGeom>
            <a:gradFill flip="none" rotWithShape="1">
              <a:gsLst>
                <a:gs pos="0">
                  <a:srgbClr val="D32B6C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8900000" scaled="1"/>
              <a:tileRect/>
            </a:gradFill>
            <a:sp3d>
              <a:bevelT w="254000" h="2540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4"/>
            <p:cNvSpPr/>
            <p:nvPr/>
          </p:nvSpPr>
          <p:spPr>
            <a:xfrm>
              <a:off x="623640" y="213102"/>
              <a:ext cx="1024296" cy="10242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Adoption of new methods</a:t>
              </a:r>
              <a:endParaRPr lang="en-GB" sz="2000" kern="1200" dirty="0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5590674" y="2213811"/>
            <a:ext cx="585537" cy="339185"/>
          </a:xfrm>
          <a:prstGeom prst="straightConnector1">
            <a:avLst/>
          </a:prstGeom>
          <a:ln w="38100"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667063" y="3932990"/>
            <a:ext cx="383443" cy="634045"/>
          </a:xfrm>
          <a:prstGeom prst="straightConnector1">
            <a:avLst/>
          </a:prstGeom>
          <a:ln w="38100"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574737" y="5117832"/>
            <a:ext cx="592602" cy="39706"/>
          </a:xfrm>
          <a:prstGeom prst="straightConnector1">
            <a:avLst/>
          </a:prstGeom>
          <a:ln w="38100"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125972" y="4001570"/>
            <a:ext cx="233957" cy="442095"/>
          </a:xfrm>
          <a:prstGeom prst="straightConnector1">
            <a:avLst/>
          </a:prstGeom>
          <a:ln w="38100"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522828" y="2225765"/>
            <a:ext cx="539084" cy="476337"/>
          </a:xfrm>
          <a:prstGeom prst="straightConnector1">
            <a:avLst/>
          </a:prstGeom>
          <a:ln w="9842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1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en-US" dirty="0"/>
              <a:t>Cell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R8</a:t>
            </a:r>
            <a:r>
              <a:rPr lang="en-US" dirty="0"/>
              <a:t>’s 1R approach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029200" cy="4525963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How we do it</a:t>
            </a:r>
          </a:p>
          <a:p>
            <a:pPr lvl="2"/>
            <a:r>
              <a:rPr lang="en-US" dirty="0" smtClean="0"/>
              <a:t>Human cell culture based and biochemical methods</a:t>
            </a:r>
          </a:p>
          <a:p>
            <a:pPr lvl="2"/>
            <a:r>
              <a:rPr lang="en-US" dirty="0" smtClean="0">
                <a:solidFill>
                  <a:srgbClr val="D32B6C"/>
                </a:solidFill>
              </a:rPr>
              <a:t>No animal-derived components </a:t>
            </a:r>
            <a:r>
              <a:rPr lang="en-US" dirty="0" smtClean="0"/>
              <a:t>(where necessary, re-work existing methods and work to maintain regulatory compliance)</a:t>
            </a:r>
          </a:p>
          <a:p>
            <a:pPr lvl="2"/>
            <a:r>
              <a:rPr lang="en-US" dirty="0" smtClean="0"/>
              <a:t>Submerged </a:t>
            </a:r>
            <a:r>
              <a:rPr lang="en-US" dirty="0" smtClean="0">
                <a:solidFill>
                  <a:srgbClr val="D32B6C"/>
                </a:solidFill>
              </a:rPr>
              <a:t>cell cultures </a:t>
            </a:r>
            <a:r>
              <a:rPr lang="en-US" dirty="0" smtClean="0"/>
              <a:t>and reconstructed human </a:t>
            </a:r>
            <a:r>
              <a:rPr lang="en-US" dirty="0" smtClean="0">
                <a:solidFill>
                  <a:srgbClr val="D32B6C"/>
                </a:solidFill>
              </a:rPr>
              <a:t>tissue models</a:t>
            </a:r>
          </a:p>
          <a:p>
            <a:pPr lvl="2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295">
            <a:off x="6740133" y="648582"/>
            <a:ext cx="1950720" cy="1463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253">
            <a:off x="6794583" y="4427432"/>
            <a:ext cx="1804753" cy="135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2203">
            <a:off x="5207833" y="2263259"/>
            <a:ext cx="3104147" cy="2087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695" y="5113982"/>
            <a:ext cx="5619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UK-based, </a:t>
            </a:r>
            <a:r>
              <a:rPr lang="en-GB" sz="2000" dirty="0" smtClean="0">
                <a:solidFill>
                  <a:srgbClr val="D32B6C"/>
                </a:solidFill>
              </a:rPr>
              <a:t>Good Laboratory Practice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(GLP) accredited laboratory for </a:t>
            </a:r>
            <a:r>
              <a:rPr lang="en-GB" sz="2000" dirty="0" smtClean="0">
                <a:solidFill>
                  <a:srgbClr val="D32B6C"/>
                </a:solidFill>
              </a:rPr>
              <a:t>regulatory </a:t>
            </a:r>
            <a:r>
              <a:rPr lang="en-GB" sz="2000" i="1" dirty="0" smtClean="0">
                <a:solidFill>
                  <a:srgbClr val="D32B6C"/>
                </a:solidFill>
              </a:rPr>
              <a:t>in vitro </a:t>
            </a:r>
            <a:r>
              <a:rPr lang="en-GB" sz="2000" dirty="0" smtClean="0">
                <a:solidFill>
                  <a:srgbClr val="D32B6C"/>
                </a:solidFill>
              </a:rPr>
              <a:t>safety testing</a:t>
            </a:r>
            <a:endParaRPr lang="en-GB" sz="2000" dirty="0">
              <a:solidFill>
                <a:srgbClr val="D32B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6824" y="308154"/>
            <a:ext cx="6910082" cy="690291"/>
          </a:xfrm>
        </p:spPr>
        <p:txBody>
          <a:bodyPr/>
          <a:lstStyle/>
          <a:p>
            <a:r>
              <a:rPr lang="en-US" dirty="0" smtClean="0"/>
              <a:t>Why are AOPs important?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500540"/>
            <a:ext cx="7940842" cy="1500316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vivo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(whole body) testing is like a “black box”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 skin sensitisation (allergy) resulting from ongoing use of a cosmetic product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45" y="3510215"/>
            <a:ext cx="1492668" cy="1492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05" y="3416968"/>
            <a:ext cx="3505380" cy="1855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85" y="4392847"/>
            <a:ext cx="1257373" cy="1406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633" y="4091264"/>
            <a:ext cx="1200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Mouse local lymph node assay (LLNA): OECD TG 429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298284" y="5800248"/>
            <a:ext cx="1257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Human repeat insult patch test (HRIPT)</a:t>
            </a:r>
            <a:endParaRPr lang="en-GB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923" y="5310350"/>
            <a:ext cx="956762" cy="636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90" y="5310350"/>
            <a:ext cx="1008899" cy="7557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248400" y="5688200"/>
            <a:ext cx="12432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AOPs important?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7940842" cy="1367588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vitro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(outside body) testing must measure what is going on in the Black Box.  To know what that is, we need AOPs!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455822" y="5041231"/>
            <a:ext cx="1090863" cy="98272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Test A</a:t>
            </a: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3641559" y="4423610"/>
            <a:ext cx="9144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Test B</a:t>
            </a:r>
            <a:endParaRPr lang="en-GB" dirty="0"/>
          </a:p>
        </p:txBody>
      </p:sp>
      <p:sp>
        <p:nvSpPr>
          <p:cNvPr id="10" name="Isosceles Triangle 9"/>
          <p:cNvSpPr/>
          <p:nvPr/>
        </p:nvSpPr>
        <p:spPr>
          <a:xfrm>
            <a:off x="5406189" y="4989095"/>
            <a:ext cx="1355557" cy="109888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Test C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22886" y="5101388"/>
            <a:ext cx="818148" cy="2165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20129" y="5121441"/>
            <a:ext cx="922420" cy="2165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455821" y="3460935"/>
            <a:ext cx="1090863" cy="982726"/>
          </a:xfrm>
          <a:prstGeom prst="ellipse">
            <a:avLst/>
          </a:prstGeom>
          <a:gradFill>
            <a:gsLst>
              <a:gs pos="0">
                <a:srgbClr val="D32B6C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Event A</a:t>
            </a:r>
            <a:endParaRPr lang="en-GB" dirty="0"/>
          </a:p>
        </p:txBody>
      </p:sp>
      <p:sp>
        <p:nvSpPr>
          <p:cNvPr id="18" name="Rounded Rectangle 17"/>
          <p:cNvSpPr/>
          <p:nvPr/>
        </p:nvSpPr>
        <p:spPr>
          <a:xfrm>
            <a:off x="3641560" y="2967789"/>
            <a:ext cx="914400" cy="914400"/>
          </a:xfrm>
          <a:prstGeom prst="roundRect">
            <a:avLst/>
          </a:prstGeom>
          <a:gradFill>
            <a:gsLst>
              <a:gs pos="0">
                <a:srgbClr val="D32B6C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Event B</a:t>
            </a:r>
            <a:endParaRPr lang="en-GB" dirty="0"/>
          </a:p>
        </p:txBody>
      </p:sp>
      <p:sp>
        <p:nvSpPr>
          <p:cNvPr id="19" name="Isosceles Triangle 18"/>
          <p:cNvSpPr/>
          <p:nvPr/>
        </p:nvSpPr>
        <p:spPr>
          <a:xfrm>
            <a:off x="5502444" y="3401408"/>
            <a:ext cx="1491913" cy="1154547"/>
          </a:xfrm>
          <a:prstGeom prst="triangle">
            <a:avLst/>
          </a:prstGeom>
          <a:gradFill>
            <a:gsLst>
              <a:gs pos="0">
                <a:srgbClr val="D32B6C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Event C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658979" y="3477606"/>
            <a:ext cx="818148" cy="216569"/>
          </a:xfrm>
          <a:prstGeom prst="straightConnector1">
            <a:avLst/>
          </a:prstGeom>
          <a:ln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28416" y="3509212"/>
            <a:ext cx="922420" cy="216569"/>
          </a:xfrm>
          <a:prstGeom prst="straightConnector1">
            <a:avLst/>
          </a:prstGeom>
          <a:ln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55" y="3874167"/>
            <a:ext cx="956762" cy="6366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6" y="3626660"/>
            <a:ext cx="1008899" cy="7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Adverse Outcome Pathway (AOP) for Skin Sensitisation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5475" lvl="2" indent="0">
              <a:buNone/>
            </a:pPr>
            <a:endParaRPr lang="en-US" dirty="0"/>
          </a:p>
          <a:p>
            <a:pPr lvl="3"/>
            <a:endParaRPr lang="en-US" dirty="0" smtClean="0"/>
          </a:p>
          <a:p>
            <a:pPr lvl="4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57933" y="1548063"/>
            <a:ext cx="1395663" cy="914400"/>
          </a:xfrm>
          <a:prstGeom prst="roundRect">
            <a:avLst/>
          </a:prstGeom>
          <a:gradFill>
            <a:gsLst>
              <a:gs pos="0">
                <a:srgbClr val="D32B6C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Chemical Structure &amp; Properties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2123821" y="1548063"/>
            <a:ext cx="1395663" cy="914400"/>
          </a:xfrm>
          <a:prstGeom prst="roundRect">
            <a:avLst/>
          </a:prstGeom>
          <a:gradFill>
            <a:gsLst>
              <a:gs pos="0">
                <a:srgbClr val="D32B6C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Molecular Initiating Event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3892716" y="1540042"/>
            <a:ext cx="1395663" cy="914400"/>
          </a:xfrm>
          <a:prstGeom prst="roundRect">
            <a:avLst/>
          </a:prstGeom>
          <a:gradFill>
            <a:gsLst>
              <a:gs pos="0">
                <a:srgbClr val="D32B6C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Cellular Response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5658604" y="1540042"/>
            <a:ext cx="1395663" cy="914400"/>
          </a:xfrm>
          <a:prstGeom prst="roundRect">
            <a:avLst/>
          </a:prstGeom>
          <a:gradFill>
            <a:gsLst>
              <a:gs pos="0">
                <a:srgbClr val="D32B6C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Organ Response</a:t>
            </a: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7409572" y="1532021"/>
            <a:ext cx="1395663" cy="914400"/>
          </a:xfrm>
          <a:prstGeom prst="roundRect">
            <a:avLst/>
          </a:prstGeom>
          <a:gradFill>
            <a:gsLst>
              <a:gs pos="0">
                <a:srgbClr val="D32B6C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Body Response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753596" y="2005263"/>
            <a:ext cx="3614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33270" y="2005263"/>
            <a:ext cx="3614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288379" y="2005263"/>
            <a:ext cx="3614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54267" y="1989221"/>
            <a:ext cx="3614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39435" y="4782459"/>
            <a:ext cx="2228322" cy="1252684"/>
          </a:xfrm>
          <a:prstGeom prst="ellipse">
            <a:avLst/>
          </a:prstGeom>
          <a:solidFill>
            <a:srgbClr val="D32B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Direct Peptide Reactivity Assay (DPRA)</a:t>
            </a:r>
          </a:p>
          <a:p>
            <a:pPr algn="ctr"/>
            <a:r>
              <a:rPr lang="en-GB" sz="1400" b="1" dirty="0" smtClean="0"/>
              <a:t>Test 1</a:t>
            </a:r>
            <a:endParaRPr lang="en-GB" sz="14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341126" y="2459857"/>
            <a:ext cx="1385695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Absorption Metabolism</a:t>
            </a:r>
            <a:endParaRPr lang="en-GB" dirty="0"/>
          </a:p>
        </p:txBody>
      </p:sp>
      <p:sp>
        <p:nvSpPr>
          <p:cNvPr id="18" name="Rounded Rectangle 17"/>
          <p:cNvSpPr/>
          <p:nvPr/>
        </p:nvSpPr>
        <p:spPr>
          <a:xfrm>
            <a:off x="2130403" y="2474115"/>
            <a:ext cx="1385695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Peptide Binding</a:t>
            </a:r>
          </a:p>
          <a:p>
            <a:pPr algn="ctr"/>
            <a:r>
              <a:rPr lang="en-GB" sz="1400" b="1" dirty="0" smtClean="0">
                <a:solidFill>
                  <a:srgbClr val="D32B6C"/>
                </a:solidFill>
              </a:rPr>
              <a:t>Key Event 1</a:t>
            </a:r>
            <a:endParaRPr lang="en-GB" sz="1400" b="1" dirty="0">
              <a:solidFill>
                <a:srgbClr val="D32B6C"/>
              </a:solidFill>
            </a:endParaRPr>
          </a:p>
        </p:txBody>
      </p:sp>
      <p:sp>
        <p:nvSpPr>
          <p:cNvPr id="20" name="Regular Pentagon 19"/>
          <p:cNvSpPr/>
          <p:nvPr/>
        </p:nvSpPr>
        <p:spPr>
          <a:xfrm>
            <a:off x="7218132" y="3368841"/>
            <a:ext cx="1648883" cy="994611"/>
          </a:xfrm>
          <a:prstGeom prst="pen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Challenge by Allergen Causes Inflammation</a:t>
            </a:r>
            <a:endParaRPr lang="en-GB" sz="1200" dirty="0"/>
          </a:p>
        </p:txBody>
      </p:sp>
      <p:sp>
        <p:nvSpPr>
          <p:cNvPr id="21" name="Rounded Rectangle 20"/>
          <p:cNvSpPr/>
          <p:nvPr/>
        </p:nvSpPr>
        <p:spPr>
          <a:xfrm>
            <a:off x="3883852" y="2462463"/>
            <a:ext cx="1404527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 smtClean="0"/>
              <a:t>Keratinocyte Activation</a:t>
            </a:r>
          </a:p>
          <a:p>
            <a:pPr algn="ctr"/>
            <a:r>
              <a:rPr lang="en-GB" sz="1400" b="1" dirty="0" smtClean="0">
                <a:solidFill>
                  <a:srgbClr val="D32B6C"/>
                </a:solidFill>
              </a:rPr>
              <a:t>Key Event 2</a:t>
            </a:r>
            <a:endParaRPr lang="en-GB" sz="1400" b="1" dirty="0">
              <a:solidFill>
                <a:srgbClr val="D32B6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3270" y="5408801"/>
            <a:ext cx="2297533" cy="717362"/>
          </a:xfrm>
          <a:prstGeom prst="ellipse">
            <a:avLst/>
          </a:prstGeom>
          <a:gradFill>
            <a:gsLst>
              <a:gs pos="0">
                <a:srgbClr val="D32B6C"/>
              </a:gs>
              <a:gs pos="100000">
                <a:srgbClr val="D32B6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KeratinoSens</a:t>
            </a:r>
            <a:r>
              <a:rPr lang="en-GB" baseline="30000" dirty="0" smtClean="0"/>
              <a:t>TM</a:t>
            </a:r>
            <a:endParaRPr lang="en-GB" sz="1400" b="1" dirty="0" smtClean="0"/>
          </a:p>
          <a:p>
            <a:pPr algn="ctr"/>
            <a:r>
              <a:rPr lang="en-GB" sz="1400" b="1" dirty="0" smtClean="0"/>
              <a:t>Test 2</a:t>
            </a:r>
            <a:endParaRPr lang="en-GB" dirty="0"/>
          </a:p>
        </p:txBody>
      </p:sp>
      <p:sp>
        <p:nvSpPr>
          <p:cNvPr id="25" name="Rounded Rectangle 24"/>
          <p:cNvSpPr/>
          <p:nvPr/>
        </p:nvSpPr>
        <p:spPr>
          <a:xfrm>
            <a:off x="5652748" y="2465810"/>
            <a:ext cx="140152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 smtClean="0"/>
              <a:t>T-Cell Proliferation</a:t>
            </a:r>
          </a:p>
          <a:p>
            <a:pPr algn="ctr"/>
            <a:r>
              <a:rPr lang="en-GB" sz="1400" b="1" dirty="0" smtClean="0">
                <a:solidFill>
                  <a:srgbClr val="D32B6C"/>
                </a:solidFill>
              </a:rPr>
              <a:t>Key Event 4</a:t>
            </a:r>
            <a:endParaRPr lang="en-GB" sz="1400" b="1" dirty="0">
              <a:solidFill>
                <a:srgbClr val="D32B6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231461" y="3370218"/>
            <a:ext cx="1469417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 smtClean="0"/>
              <a:t>Dendritic Cell Activation</a:t>
            </a:r>
          </a:p>
          <a:p>
            <a:pPr algn="ctr"/>
            <a:r>
              <a:rPr lang="en-GB" sz="1400" b="1" dirty="0" smtClean="0">
                <a:solidFill>
                  <a:srgbClr val="D32B6C"/>
                </a:solidFill>
              </a:rPr>
              <a:t>Key Event 3</a:t>
            </a:r>
            <a:endParaRPr lang="en-GB" sz="1400" b="1" dirty="0">
              <a:solidFill>
                <a:srgbClr val="D32B6C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203165" y="4732864"/>
            <a:ext cx="2665870" cy="1154589"/>
          </a:xfrm>
          <a:prstGeom prst="ellipse">
            <a:avLst/>
          </a:prstGeom>
          <a:solidFill>
            <a:srgbClr val="D32B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Human Cell Line Activation Test </a:t>
            </a:r>
          </a:p>
          <a:p>
            <a:pPr algn="ctr"/>
            <a:r>
              <a:rPr lang="en-GB" dirty="0" smtClean="0"/>
              <a:t>(h-CLAT)</a:t>
            </a:r>
          </a:p>
          <a:p>
            <a:pPr algn="ctr"/>
            <a:r>
              <a:rPr lang="en-GB" sz="1400" b="1" dirty="0" smtClean="0"/>
              <a:t>Test 3</a:t>
            </a:r>
            <a:endParaRPr lang="en-GB" sz="14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7418635" y="2446421"/>
            <a:ext cx="140152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 smtClean="0"/>
              <a:t>Adverse Outcome</a:t>
            </a:r>
            <a:endParaRPr lang="en-GB" sz="17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753596" y="2903621"/>
            <a:ext cx="3614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522402" y="2939336"/>
            <a:ext cx="3614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288379" y="2907252"/>
            <a:ext cx="3614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057185" y="2903621"/>
            <a:ext cx="3614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245895" y="3388515"/>
            <a:ext cx="770021" cy="1464222"/>
          </a:xfrm>
          <a:prstGeom prst="straightConnector1">
            <a:avLst/>
          </a:prstGeom>
          <a:ln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953396" y="3408693"/>
            <a:ext cx="83141" cy="2079435"/>
          </a:xfrm>
          <a:prstGeom prst="straightConnector1">
            <a:avLst/>
          </a:prstGeom>
          <a:ln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151319" y="4284618"/>
            <a:ext cx="1099610" cy="904408"/>
          </a:xfrm>
          <a:prstGeom prst="straightConnector1">
            <a:avLst/>
          </a:prstGeom>
          <a:ln>
            <a:solidFill>
              <a:srgbClr val="D32B6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gular Pentagon 42"/>
          <p:cNvSpPr/>
          <p:nvPr/>
        </p:nvSpPr>
        <p:spPr>
          <a:xfrm>
            <a:off x="1312656" y="3374341"/>
            <a:ext cx="1648883" cy="534820"/>
          </a:xfrm>
          <a:prstGeom prst="pen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Electrophilic Substance</a:t>
            </a:r>
          </a:p>
        </p:txBody>
      </p:sp>
    </p:spTree>
    <p:extLst>
      <p:ext uri="{BB962C8B-B14F-4D97-AF65-F5344CB8AC3E}">
        <p14:creationId xmlns:p14="http://schemas.microsoft.com/office/powerpoint/2010/main" val="261434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Latest Regulatory Guidance on Skin Sensitisation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27947"/>
          </a:xfrm>
        </p:spPr>
        <p:txBody>
          <a:bodyPr>
            <a:normAutofit/>
          </a:bodyPr>
          <a:lstStyle/>
          <a:p>
            <a:pPr lvl="2"/>
            <a:r>
              <a:rPr lang="en-US" dirty="0" smtClean="0"/>
              <a:t>Validated </a:t>
            </a:r>
            <a:r>
              <a:rPr lang="en-US" dirty="0"/>
              <a:t>tests available for Key Events </a:t>
            </a:r>
            <a:r>
              <a:rPr lang="en-US" dirty="0" smtClean="0"/>
              <a:t>1-3 and should be combined to provide the best prediction currently possible:</a:t>
            </a:r>
            <a:endParaRPr lang="en-US" dirty="0"/>
          </a:p>
          <a:p>
            <a:pPr lvl="3"/>
            <a:r>
              <a:rPr lang="en-US" dirty="0">
                <a:solidFill>
                  <a:srgbClr val="D32B6C"/>
                </a:solidFill>
              </a:rPr>
              <a:t>Direct Peptide Reactivity Assay (DPRA): OECD TG 442c</a:t>
            </a:r>
          </a:p>
          <a:p>
            <a:pPr lvl="3"/>
            <a:r>
              <a:rPr lang="en-US" dirty="0">
                <a:solidFill>
                  <a:srgbClr val="D32B6C"/>
                </a:solidFill>
              </a:rPr>
              <a:t>KeratinoSens</a:t>
            </a:r>
            <a:r>
              <a:rPr lang="en-US" baseline="30000" dirty="0">
                <a:solidFill>
                  <a:srgbClr val="D32B6C"/>
                </a:solidFill>
              </a:rPr>
              <a:t>TM</a:t>
            </a:r>
            <a:r>
              <a:rPr lang="en-US" dirty="0">
                <a:solidFill>
                  <a:srgbClr val="D32B6C"/>
                </a:solidFill>
              </a:rPr>
              <a:t>: OECD TG 442d</a:t>
            </a:r>
          </a:p>
          <a:p>
            <a:pPr lvl="3"/>
            <a:r>
              <a:rPr lang="en-US" dirty="0" smtClean="0">
                <a:solidFill>
                  <a:srgbClr val="D32B6C"/>
                </a:solidFill>
              </a:rPr>
              <a:t>(h-CLAT</a:t>
            </a:r>
            <a:r>
              <a:rPr lang="en-US" dirty="0">
                <a:solidFill>
                  <a:srgbClr val="D32B6C"/>
                </a:solidFill>
              </a:rPr>
              <a:t>: ECVAM Recommendation (2015) for the development of OECD TG </a:t>
            </a:r>
            <a:r>
              <a:rPr lang="en-US" dirty="0" smtClean="0">
                <a:solidFill>
                  <a:srgbClr val="D32B6C"/>
                </a:solidFill>
              </a:rPr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46" y="4491790"/>
            <a:ext cx="2318707" cy="17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Direct Peptide Reactivity Assay (DPRA) (OECD Test Guideline 442c adopted 2015)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www.x-cellr8.com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0442" y="1628800"/>
            <a:ext cx="73553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en-US" dirty="0" smtClean="0">
                <a:solidFill>
                  <a:srgbClr val="D32B6C"/>
                </a:solidFill>
              </a:rPr>
              <a:t>- </a:t>
            </a:r>
            <a:r>
              <a:rPr lang="en-US" sz="2800" dirty="0" smtClean="0">
                <a:solidFill>
                  <a:srgbClr val="D32B6C"/>
                </a:solidFill>
              </a:rPr>
              <a:t>Principle </a:t>
            </a:r>
            <a:r>
              <a:rPr lang="en-US" sz="2800" dirty="0">
                <a:solidFill>
                  <a:srgbClr val="D32B6C"/>
                </a:solidFill>
              </a:rPr>
              <a:t>of the </a:t>
            </a:r>
            <a:r>
              <a:rPr lang="en-US" sz="2800" dirty="0" smtClean="0">
                <a:solidFill>
                  <a:srgbClr val="D32B6C"/>
                </a:solidFill>
              </a:rPr>
              <a:t>Test</a:t>
            </a: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Models </a:t>
            </a:r>
            <a:r>
              <a:rPr lang="en-GB" sz="1600" dirty="0" smtClean="0">
                <a:solidFill>
                  <a:srgbClr val="D32B6C"/>
                </a:solidFill>
              </a:rPr>
              <a:t>Key Event 1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the AOP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Test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item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incubated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cysteine or lysine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peptides for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 hours.  </a:t>
            </a: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Peptide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depletion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measured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High Performance Liquid Chromatography (HPLC).  </a:t>
            </a: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3" y="3048562"/>
            <a:ext cx="6391656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1273</Words>
  <Application>Microsoft Office PowerPoint</Application>
  <PresentationFormat>On-screen Show (4:3)</PresentationFormat>
  <Paragraphs>289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Worksheet</vt:lpstr>
      <vt:lpstr>AOPs and a 1R Approach to Safety Testing for Cosmetics</vt:lpstr>
      <vt:lpstr>3Rs or 1R?</vt:lpstr>
      <vt:lpstr>XCellR8’s 1R approach: key drivers</vt:lpstr>
      <vt:lpstr>XCellR8’s 1R approach</vt:lpstr>
      <vt:lpstr>Why are AOPs important?</vt:lpstr>
      <vt:lpstr>Why are AOPs important?</vt:lpstr>
      <vt:lpstr>Adverse Outcome Pathway (AOP) for Skin Sensitisation</vt:lpstr>
      <vt:lpstr>Latest Regulatory Guidance on Skin Sensitisation</vt:lpstr>
      <vt:lpstr>Direct Peptide Reactivity Assay (DPRA) (OECD Test Guideline 442c adopted 2015)</vt:lpstr>
      <vt:lpstr>Direct Peptide Reactivity Assay (DPRA) – Prediction Model</vt:lpstr>
      <vt:lpstr>KeratinoSensTM Test for Skin Sensitisation (OECD Test Guideline 442d adopted 2015)</vt:lpstr>
      <vt:lpstr>KeratinoSensTM Test for Skin Sensitisation</vt:lpstr>
      <vt:lpstr>KeratinoSensTM: adaptation to animal-free conditions</vt:lpstr>
      <vt:lpstr>Preliminary Validation of KeratinoSensTM in Animal Product-Free Conditions</vt:lpstr>
      <vt:lpstr>1R Testing Strategy for Skin Sensitisation</vt:lpstr>
      <vt:lpstr>Skin Sensitisation Testing at XCellR8</vt:lpstr>
      <vt:lpstr>XCellR8’s 1R approach</vt:lpstr>
      <vt:lpstr>Thank you Lush!</vt:lpstr>
      <vt:lpstr>Contact us</vt:lpstr>
    </vt:vector>
  </TitlesOfParts>
  <Company>GREENSPLASH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Hughes</dc:creator>
  <cp:lastModifiedBy>Carol Barker</cp:lastModifiedBy>
  <cp:revision>62</cp:revision>
  <cp:lastPrinted>2015-11-17T17:32:05Z</cp:lastPrinted>
  <dcterms:created xsi:type="dcterms:W3CDTF">2015-07-06T09:12:10Z</dcterms:created>
  <dcterms:modified xsi:type="dcterms:W3CDTF">2015-11-18T08:15:26Z</dcterms:modified>
</cp:coreProperties>
</file>