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sldIdLst>
    <p:sldId id="256" r:id="rId2"/>
    <p:sldId id="262" r:id="rId3"/>
    <p:sldId id="258" r:id="rId4"/>
    <p:sldId id="273" r:id="rId5"/>
    <p:sldId id="263" r:id="rId6"/>
    <p:sldId id="264" r:id="rId7"/>
    <p:sldId id="267" r:id="rId8"/>
    <p:sldId id="268" r:id="rId9"/>
    <p:sldId id="269" r:id="rId10"/>
    <p:sldId id="272" r:id="rId11"/>
    <p:sldId id="265" r:id="rId12"/>
    <p:sldId id="270" r:id="rId13"/>
    <p:sldId id="257" r:id="rId14"/>
    <p:sldId id="259" r:id="rId15"/>
    <p:sldId id="271" r:id="rId16"/>
    <p:sldId id="261"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7"/>
    <p:restoredTop sz="97858"/>
  </p:normalViewPr>
  <p:slideViewPr>
    <p:cSldViewPr snapToGrid="0" snapToObjects="1">
      <p:cViewPr varScale="1">
        <p:scale>
          <a:sx n="209" d="100"/>
          <a:sy n="209" d="100"/>
        </p:scale>
        <p:origin x="216" y="116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DA771-23AD-7D48-8EFF-40EDFECD88B1}" type="doc">
      <dgm:prSet loTypeId="urn:microsoft.com/office/officeart/2005/8/layout/chart3" loCatId="" qsTypeId="urn:microsoft.com/office/officeart/2005/8/quickstyle/simple4" qsCatId="simple" csTypeId="urn:microsoft.com/office/officeart/2005/8/colors/accent1_2" csCatId="accent1" phldr="1"/>
      <dgm:spPr/>
    </dgm:pt>
    <dgm:pt modelId="{0F868DEA-8709-4A48-9C14-9E5809E073DD}">
      <dgm:prSet phldrT="[Text]"/>
      <dgm:spPr/>
      <dgm:t>
        <a:bodyPr/>
        <a:lstStyle/>
        <a:p>
          <a:r>
            <a:rPr lang="en-GB" dirty="0" smtClean="0"/>
            <a:t>FOOD ALLERGY</a:t>
          </a:r>
        </a:p>
        <a:p>
          <a:r>
            <a:rPr lang="en-GB" dirty="0" smtClean="0"/>
            <a:t>Proteins</a:t>
          </a:r>
          <a:endParaRPr lang="en-GB" dirty="0"/>
        </a:p>
      </dgm:t>
    </dgm:pt>
    <dgm:pt modelId="{B5DA9388-B5E3-9A42-A913-08183E299D01}" type="parTrans" cxnId="{DD2E1FCB-4B0A-1F43-BDBC-239BC9161F45}">
      <dgm:prSet/>
      <dgm:spPr/>
      <dgm:t>
        <a:bodyPr/>
        <a:lstStyle/>
        <a:p>
          <a:endParaRPr lang="en-GB"/>
        </a:p>
      </dgm:t>
    </dgm:pt>
    <dgm:pt modelId="{0F99ABC9-A45D-864F-9F10-41EC07D0D6D2}" type="sibTrans" cxnId="{DD2E1FCB-4B0A-1F43-BDBC-239BC9161F45}">
      <dgm:prSet/>
      <dgm:spPr/>
      <dgm:t>
        <a:bodyPr/>
        <a:lstStyle/>
        <a:p>
          <a:endParaRPr lang="en-GB"/>
        </a:p>
      </dgm:t>
    </dgm:pt>
    <dgm:pt modelId="{61C1713F-325B-5346-A9BB-7C8E61A908B0}">
      <dgm:prSet phldrT="[Text]" custT="1"/>
      <dgm:spPr/>
      <dgm:t>
        <a:bodyPr/>
        <a:lstStyle/>
        <a:p>
          <a:r>
            <a:rPr lang="en-GB" sz="1600" dirty="0" smtClean="0"/>
            <a:t>SKIN ALLERGY</a:t>
          </a:r>
        </a:p>
        <a:p>
          <a:r>
            <a:rPr lang="en-GB" sz="1600" dirty="0" smtClean="0"/>
            <a:t>Mostly chemicals,</a:t>
          </a:r>
          <a:r>
            <a:rPr lang="en-GB" sz="1600" baseline="0" dirty="0" smtClean="0"/>
            <a:t> occasionally proteins</a:t>
          </a:r>
        </a:p>
        <a:p>
          <a:r>
            <a:rPr lang="en-GB" sz="1600" baseline="0" dirty="0" smtClean="0"/>
            <a:t>RED RASH, BLISTERS &amp; ITCHING</a:t>
          </a:r>
        </a:p>
        <a:p>
          <a:r>
            <a:rPr lang="en-GB" sz="1600" baseline="0" dirty="0" smtClean="0"/>
            <a:t>Caused by T lymphocytes</a:t>
          </a:r>
          <a:endParaRPr lang="en-GB" sz="1600" dirty="0"/>
        </a:p>
      </dgm:t>
    </dgm:pt>
    <dgm:pt modelId="{9C076CFD-A4E1-154C-BA32-BF6679E2BF93}" type="parTrans" cxnId="{81A1D0FD-6DF4-594D-9373-4313B050D2BA}">
      <dgm:prSet/>
      <dgm:spPr/>
      <dgm:t>
        <a:bodyPr/>
        <a:lstStyle/>
        <a:p>
          <a:endParaRPr lang="en-GB"/>
        </a:p>
      </dgm:t>
    </dgm:pt>
    <dgm:pt modelId="{5625585B-02A8-B347-B5C7-CAA48E1C0636}" type="sibTrans" cxnId="{81A1D0FD-6DF4-594D-9373-4313B050D2BA}">
      <dgm:prSet/>
      <dgm:spPr/>
      <dgm:t>
        <a:bodyPr/>
        <a:lstStyle/>
        <a:p>
          <a:endParaRPr lang="en-GB"/>
        </a:p>
      </dgm:t>
    </dgm:pt>
    <dgm:pt modelId="{BB0D7D80-EBF9-794B-A749-073B3459CF80}">
      <dgm:prSet phldrT="[Text]"/>
      <dgm:spPr/>
      <dgm:t>
        <a:bodyPr/>
        <a:lstStyle/>
        <a:p>
          <a:r>
            <a:rPr lang="en-GB" dirty="0" smtClean="0"/>
            <a:t>RESPIRATORY</a:t>
          </a:r>
          <a:r>
            <a:rPr lang="en-GB" baseline="0" dirty="0" smtClean="0"/>
            <a:t> ALLERGY</a:t>
          </a:r>
          <a:endParaRPr lang="en-GB" dirty="0" smtClean="0"/>
        </a:p>
        <a:p>
          <a:r>
            <a:rPr lang="en-GB" dirty="0" smtClean="0"/>
            <a:t>Proteins and chemicals</a:t>
          </a:r>
        </a:p>
        <a:p>
          <a:r>
            <a:rPr lang="en-GB" dirty="0" smtClean="0"/>
            <a:t>SNEEZING,</a:t>
          </a:r>
          <a:r>
            <a:rPr lang="en-GB" baseline="0" dirty="0" smtClean="0"/>
            <a:t> WHEEZING &amp; ITCHY EYES</a:t>
          </a:r>
        </a:p>
        <a:p>
          <a:r>
            <a:rPr lang="en-GB" baseline="0" dirty="0" smtClean="0"/>
            <a:t>Caused by immunoglobulin E</a:t>
          </a:r>
          <a:endParaRPr lang="en-GB" dirty="0"/>
        </a:p>
      </dgm:t>
    </dgm:pt>
    <dgm:pt modelId="{1A659044-E2B9-C949-BD46-E936281B41BA}" type="parTrans" cxnId="{B08DB3C2-48A3-5249-94F6-8E1A724FDED8}">
      <dgm:prSet/>
      <dgm:spPr/>
      <dgm:t>
        <a:bodyPr/>
        <a:lstStyle/>
        <a:p>
          <a:endParaRPr lang="en-GB"/>
        </a:p>
      </dgm:t>
    </dgm:pt>
    <dgm:pt modelId="{7F002C4B-949E-EC40-9AAA-343A7FDE12FA}" type="sibTrans" cxnId="{B08DB3C2-48A3-5249-94F6-8E1A724FDED8}">
      <dgm:prSet/>
      <dgm:spPr/>
      <dgm:t>
        <a:bodyPr/>
        <a:lstStyle/>
        <a:p>
          <a:endParaRPr lang="en-GB"/>
        </a:p>
      </dgm:t>
    </dgm:pt>
    <dgm:pt modelId="{0FA7AA59-2FDD-894A-9FCE-9104F026B7AA}" type="pres">
      <dgm:prSet presAssocID="{57DDA771-23AD-7D48-8EFF-40EDFECD88B1}" presName="compositeShape" presStyleCnt="0">
        <dgm:presLayoutVars>
          <dgm:chMax val="7"/>
          <dgm:dir/>
          <dgm:resizeHandles val="exact"/>
        </dgm:presLayoutVars>
      </dgm:prSet>
      <dgm:spPr/>
    </dgm:pt>
    <dgm:pt modelId="{7B3FAB5D-1FFD-D343-AF24-2A2244CD451D}" type="pres">
      <dgm:prSet presAssocID="{57DDA771-23AD-7D48-8EFF-40EDFECD88B1}" presName="wedge1" presStyleLbl="node1" presStyleIdx="0" presStyleCnt="3" custScaleX="104953" custScaleY="103169" custLinFactNeighborX="-358" custLinFactNeighborY="833"/>
      <dgm:spPr/>
      <dgm:t>
        <a:bodyPr/>
        <a:lstStyle/>
        <a:p>
          <a:endParaRPr lang="en-GB"/>
        </a:p>
      </dgm:t>
    </dgm:pt>
    <dgm:pt modelId="{23B60157-DD2E-0745-8684-A8E5E94A2E8E}" type="pres">
      <dgm:prSet presAssocID="{57DDA771-23AD-7D48-8EFF-40EDFECD88B1}" presName="wedge1Tx" presStyleLbl="node1" presStyleIdx="0" presStyleCnt="3">
        <dgm:presLayoutVars>
          <dgm:chMax val="0"/>
          <dgm:chPref val="0"/>
          <dgm:bulletEnabled val="1"/>
        </dgm:presLayoutVars>
      </dgm:prSet>
      <dgm:spPr/>
      <dgm:t>
        <a:bodyPr/>
        <a:lstStyle/>
        <a:p>
          <a:endParaRPr lang="en-GB"/>
        </a:p>
      </dgm:t>
    </dgm:pt>
    <dgm:pt modelId="{8E5F6AE2-9E65-8B47-B319-2A0717C78FCA}" type="pres">
      <dgm:prSet presAssocID="{57DDA771-23AD-7D48-8EFF-40EDFECD88B1}" presName="wedge2" presStyleLbl="node1" presStyleIdx="1" presStyleCnt="3" custScaleX="107102" custScaleY="105073" custLinFactNeighborX="3213"/>
      <dgm:spPr/>
      <dgm:t>
        <a:bodyPr/>
        <a:lstStyle/>
        <a:p>
          <a:endParaRPr lang="en-GB"/>
        </a:p>
      </dgm:t>
    </dgm:pt>
    <dgm:pt modelId="{2BF3C5C5-29C7-EA4B-8358-FA1F928B1312}" type="pres">
      <dgm:prSet presAssocID="{57DDA771-23AD-7D48-8EFF-40EDFECD88B1}" presName="wedge2Tx" presStyleLbl="node1" presStyleIdx="1" presStyleCnt="3">
        <dgm:presLayoutVars>
          <dgm:chMax val="0"/>
          <dgm:chPref val="0"/>
          <dgm:bulletEnabled val="1"/>
        </dgm:presLayoutVars>
      </dgm:prSet>
      <dgm:spPr/>
      <dgm:t>
        <a:bodyPr/>
        <a:lstStyle/>
        <a:p>
          <a:endParaRPr lang="en-GB"/>
        </a:p>
      </dgm:t>
    </dgm:pt>
    <dgm:pt modelId="{4EAC3E51-7657-3644-A6A1-E392593A1F8E}" type="pres">
      <dgm:prSet presAssocID="{57DDA771-23AD-7D48-8EFF-40EDFECD88B1}" presName="wedge3" presStyleLbl="node1" presStyleIdx="2" presStyleCnt="3" custScaleX="106528" custScaleY="102589" custLinFactNeighborX="1548" custLinFactNeighborY="-2499"/>
      <dgm:spPr/>
      <dgm:t>
        <a:bodyPr/>
        <a:lstStyle/>
        <a:p>
          <a:endParaRPr lang="en-GB"/>
        </a:p>
      </dgm:t>
    </dgm:pt>
    <dgm:pt modelId="{7CC3C063-BC48-3543-B0F8-6E3EC5813EA3}" type="pres">
      <dgm:prSet presAssocID="{57DDA771-23AD-7D48-8EFF-40EDFECD88B1}" presName="wedge3Tx" presStyleLbl="node1" presStyleIdx="2" presStyleCnt="3">
        <dgm:presLayoutVars>
          <dgm:chMax val="0"/>
          <dgm:chPref val="0"/>
          <dgm:bulletEnabled val="1"/>
        </dgm:presLayoutVars>
      </dgm:prSet>
      <dgm:spPr/>
      <dgm:t>
        <a:bodyPr/>
        <a:lstStyle/>
        <a:p>
          <a:endParaRPr lang="en-GB"/>
        </a:p>
      </dgm:t>
    </dgm:pt>
  </dgm:ptLst>
  <dgm:cxnLst>
    <dgm:cxn modelId="{3A00C9DF-4C29-0E4E-A9A6-1D7EF6F6E1EA}" type="presOf" srcId="{BB0D7D80-EBF9-794B-A749-073B3459CF80}" destId="{7CC3C063-BC48-3543-B0F8-6E3EC5813EA3}" srcOrd="1" destOrd="0" presId="urn:microsoft.com/office/officeart/2005/8/layout/chart3"/>
    <dgm:cxn modelId="{16BB11FC-2986-104C-A988-2D00514CA4FF}" type="presOf" srcId="{61C1713F-325B-5346-A9BB-7C8E61A908B0}" destId="{2BF3C5C5-29C7-EA4B-8358-FA1F928B1312}" srcOrd="1" destOrd="0" presId="urn:microsoft.com/office/officeart/2005/8/layout/chart3"/>
    <dgm:cxn modelId="{49331089-FAEB-C045-B606-CBF2039209A1}" type="presOf" srcId="{61C1713F-325B-5346-A9BB-7C8E61A908B0}" destId="{8E5F6AE2-9E65-8B47-B319-2A0717C78FCA}" srcOrd="0" destOrd="0" presId="urn:microsoft.com/office/officeart/2005/8/layout/chart3"/>
    <dgm:cxn modelId="{F9D341AC-82BF-C14F-921B-AE3D32AD62FD}" type="presOf" srcId="{0F868DEA-8709-4A48-9C14-9E5809E073DD}" destId="{23B60157-DD2E-0745-8684-A8E5E94A2E8E}" srcOrd="1" destOrd="0" presId="urn:microsoft.com/office/officeart/2005/8/layout/chart3"/>
    <dgm:cxn modelId="{1D620194-4F72-8D4B-B3E9-4D7EEA1CAFEA}" type="presOf" srcId="{57DDA771-23AD-7D48-8EFF-40EDFECD88B1}" destId="{0FA7AA59-2FDD-894A-9FCE-9104F026B7AA}" srcOrd="0" destOrd="0" presId="urn:microsoft.com/office/officeart/2005/8/layout/chart3"/>
    <dgm:cxn modelId="{81A1D0FD-6DF4-594D-9373-4313B050D2BA}" srcId="{57DDA771-23AD-7D48-8EFF-40EDFECD88B1}" destId="{61C1713F-325B-5346-A9BB-7C8E61A908B0}" srcOrd="1" destOrd="0" parTransId="{9C076CFD-A4E1-154C-BA32-BF6679E2BF93}" sibTransId="{5625585B-02A8-B347-B5C7-CAA48E1C0636}"/>
    <dgm:cxn modelId="{463FFA5D-9240-D748-932A-A753D8AC1297}" type="presOf" srcId="{BB0D7D80-EBF9-794B-A749-073B3459CF80}" destId="{4EAC3E51-7657-3644-A6A1-E392593A1F8E}" srcOrd="0" destOrd="0" presId="urn:microsoft.com/office/officeart/2005/8/layout/chart3"/>
    <dgm:cxn modelId="{DD2E1FCB-4B0A-1F43-BDBC-239BC9161F45}" srcId="{57DDA771-23AD-7D48-8EFF-40EDFECD88B1}" destId="{0F868DEA-8709-4A48-9C14-9E5809E073DD}" srcOrd="0" destOrd="0" parTransId="{B5DA9388-B5E3-9A42-A913-08183E299D01}" sibTransId="{0F99ABC9-A45D-864F-9F10-41EC07D0D6D2}"/>
    <dgm:cxn modelId="{B08DB3C2-48A3-5249-94F6-8E1A724FDED8}" srcId="{57DDA771-23AD-7D48-8EFF-40EDFECD88B1}" destId="{BB0D7D80-EBF9-794B-A749-073B3459CF80}" srcOrd="2" destOrd="0" parTransId="{1A659044-E2B9-C949-BD46-E936281B41BA}" sibTransId="{7F002C4B-949E-EC40-9AAA-343A7FDE12FA}"/>
    <dgm:cxn modelId="{1765741E-3EE0-EA4B-BF00-2D2BE37C8C38}" type="presOf" srcId="{0F868DEA-8709-4A48-9C14-9E5809E073DD}" destId="{7B3FAB5D-1FFD-D343-AF24-2A2244CD451D}" srcOrd="0" destOrd="0" presId="urn:microsoft.com/office/officeart/2005/8/layout/chart3"/>
    <dgm:cxn modelId="{93088EBB-E03B-DC43-B241-8680CAD64338}" type="presParOf" srcId="{0FA7AA59-2FDD-894A-9FCE-9104F026B7AA}" destId="{7B3FAB5D-1FFD-D343-AF24-2A2244CD451D}" srcOrd="0" destOrd="0" presId="urn:microsoft.com/office/officeart/2005/8/layout/chart3"/>
    <dgm:cxn modelId="{8970ED2E-77F1-E042-BFF3-A3BC68EB8ACB}" type="presParOf" srcId="{0FA7AA59-2FDD-894A-9FCE-9104F026B7AA}" destId="{23B60157-DD2E-0745-8684-A8E5E94A2E8E}" srcOrd="1" destOrd="0" presId="urn:microsoft.com/office/officeart/2005/8/layout/chart3"/>
    <dgm:cxn modelId="{71D87EE5-DF80-2B4C-949D-EBE3A7DB08A9}" type="presParOf" srcId="{0FA7AA59-2FDD-894A-9FCE-9104F026B7AA}" destId="{8E5F6AE2-9E65-8B47-B319-2A0717C78FCA}" srcOrd="2" destOrd="0" presId="urn:microsoft.com/office/officeart/2005/8/layout/chart3"/>
    <dgm:cxn modelId="{5B5D4DBD-F6FA-FF4F-854E-CB8E8B156F32}" type="presParOf" srcId="{0FA7AA59-2FDD-894A-9FCE-9104F026B7AA}" destId="{2BF3C5C5-29C7-EA4B-8358-FA1F928B1312}" srcOrd="3" destOrd="0" presId="urn:microsoft.com/office/officeart/2005/8/layout/chart3"/>
    <dgm:cxn modelId="{B6FBF40F-351E-6245-92EC-B28E8F96C7EF}" type="presParOf" srcId="{0FA7AA59-2FDD-894A-9FCE-9104F026B7AA}" destId="{4EAC3E51-7657-3644-A6A1-E392593A1F8E}" srcOrd="4" destOrd="0" presId="urn:microsoft.com/office/officeart/2005/8/layout/chart3"/>
    <dgm:cxn modelId="{9F152E1B-7FE0-2442-990D-062E85C63120}" type="presParOf" srcId="{0FA7AA59-2FDD-894A-9FCE-9104F026B7AA}" destId="{7CC3C063-BC48-3543-B0F8-6E3EC5813EA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51DEC-DA05-5941-A375-689442347EEF}"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D70A255F-C5D7-E94B-9D88-B4CB31EC1BFB}">
      <dgm:prSet phldrT="[Text]"/>
      <dgm:spPr/>
      <dgm:t>
        <a:bodyPr/>
        <a:lstStyle/>
        <a:p>
          <a:r>
            <a:rPr lang="en-US" dirty="0" smtClean="0"/>
            <a:t>some chemicals</a:t>
          </a:r>
          <a:endParaRPr lang="en-US" dirty="0"/>
        </a:p>
      </dgm:t>
    </dgm:pt>
    <dgm:pt modelId="{96CB6A43-AF50-F248-B92D-E3F6E9750C40}" type="parTrans" cxnId="{0725BDC0-2211-3046-B0FE-AB8235477E84}">
      <dgm:prSet/>
      <dgm:spPr/>
      <dgm:t>
        <a:bodyPr/>
        <a:lstStyle/>
        <a:p>
          <a:endParaRPr lang="en-US"/>
        </a:p>
      </dgm:t>
    </dgm:pt>
    <dgm:pt modelId="{28B0918A-3455-1C48-9510-200E0FE48A02}" type="sibTrans" cxnId="{0725BDC0-2211-3046-B0FE-AB8235477E84}">
      <dgm:prSet/>
      <dgm:spPr/>
      <dgm:t>
        <a:bodyPr/>
        <a:lstStyle/>
        <a:p>
          <a:endParaRPr lang="en-US"/>
        </a:p>
      </dgm:t>
    </dgm:pt>
    <dgm:pt modelId="{F6C39CE4-3361-3B46-9D5D-65D5067A1C98}">
      <dgm:prSet phldrT="[Text]"/>
      <dgm:spPr/>
      <dgm:t>
        <a:bodyPr/>
        <a:lstStyle/>
        <a:p>
          <a:r>
            <a:rPr lang="en-US" dirty="0" smtClean="0"/>
            <a:t>can cause skin allergy</a:t>
          </a:r>
          <a:endParaRPr lang="en-US" dirty="0"/>
        </a:p>
      </dgm:t>
    </dgm:pt>
    <dgm:pt modelId="{3F7C466F-376C-7044-B5C6-48A48AF888B8}" type="parTrans" cxnId="{1CC8E6CB-959F-4642-986E-DB3BDB490258}">
      <dgm:prSet/>
      <dgm:spPr/>
      <dgm:t>
        <a:bodyPr/>
        <a:lstStyle/>
        <a:p>
          <a:endParaRPr lang="en-US"/>
        </a:p>
      </dgm:t>
    </dgm:pt>
    <dgm:pt modelId="{D26D97C0-D972-2F47-BA18-0317446205FC}" type="sibTrans" cxnId="{1CC8E6CB-959F-4642-986E-DB3BDB490258}">
      <dgm:prSet/>
      <dgm:spPr/>
      <dgm:t>
        <a:bodyPr/>
        <a:lstStyle/>
        <a:p>
          <a:endParaRPr lang="en-US"/>
        </a:p>
      </dgm:t>
    </dgm:pt>
    <dgm:pt modelId="{2510F619-751F-A14D-B54F-421D3DA00B2F}">
      <dgm:prSet phldrT="[Text]"/>
      <dgm:spPr/>
      <dgm:t>
        <a:bodyPr/>
        <a:lstStyle/>
        <a:p>
          <a:r>
            <a:rPr lang="en-US" dirty="0" smtClean="0"/>
            <a:t>and are used in cosmetics</a:t>
          </a:r>
          <a:endParaRPr lang="en-US" dirty="0"/>
        </a:p>
      </dgm:t>
    </dgm:pt>
    <dgm:pt modelId="{B75CC096-8707-8C4E-B133-2A9726B7A1F2}" type="parTrans" cxnId="{FDA44B3B-ED0C-9F45-B4F7-A30AB290547F}">
      <dgm:prSet/>
      <dgm:spPr/>
      <dgm:t>
        <a:bodyPr/>
        <a:lstStyle/>
        <a:p>
          <a:endParaRPr lang="en-US"/>
        </a:p>
      </dgm:t>
    </dgm:pt>
    <dgm:pt modelId="{5B487D81-2D01-FD4E-BEB0-6E79B9DE4F30}" type="sibTrans" cxnId="{FDA44B3B-ED0C-9F45-B4F7-A30AB290547F}">
      <dgm:prSet/>
      <dgm:spPr/>
      <dgm:t>
        <a:bodyPr/>
        <a:lstStyle/>
        <a:p>
          <a:endParaRPr lang="en-US"/>
        </a:p>
      </dgm:t>
    </dgm:pt>
    <dgm:pt modelId="{812286C1-B33C-9A43-9BD0-7163AC8C9747}">
      <dgm:prSet phldrT="[Text]"/>
      <dgm:spPr/>
      <dgm:t>
        <a:bodyPr/>
        <a:lstStyle/>
        <a:p>
          <a:r>
            <a:rPr lang="en-US" dirty="0" smtClean="0"/>
            <a:t>giving allergic skin rashes</a:t>
          </a:r>
          <a:endParaRPr lang="en-US" dirty="0"/>
        </a:p>
      </dgm:t>
    </dgm:pt>
    <dgm:pt modelId="{695B694C-A8E7-F745-81D0-115AFDE5029B}" type="parTrans" cxnId="{3A0939ED-5ACB-D34A-94C2-43CC7E4A64AF}">
      <dgm:prSet/>
      <dgm:spPr/>
      <dgm:t>
        <a:bodyPr/>
        <a:lstStyle/>
        <a:p>
          <a:endParaRPr lang="en-US"/>
        </a:p>
      </dgm:t>
    </dgm:pt>
    <dgm:pt modelId="{BCB4BDEF-CC59-2546-8DA2-32819A44D231}" type="sibTrans" cxnId="{3A0939ED-5ACB-D34A-94C2-43CC7E4A64AF}">
      <dgm:prSet/>
      <dgm:spPr/>
      <dgm:t>
        <a:bodyPr/>
        <a:lstStyle/>
        <a:p>
          <a:endParaRPr lang="en-US"/>
        </a:p>
      </dgm:t>
    </dgm:pt>
    <dgm:pt modelId="{1E0A4294-96EC-E14A-941B-E12C906BD41D}">
      <dgm:prSet phldrT="[Text]"/>
      <dgm:spPr/>
      <dgm:t>
        <a:bodyPr/>
        <a:lstStyle/>
        <a:p>
          <a:r>
            <a:rPr lang="en-US" dirty="0" smtClean="0"/>
            <a:t>diagnosed by dermatologists</a:t>
          </a:r>
          <a:endParaRPr lang="en-US" dirty="0"/>
        </a:p>
      </dgm:t>
    </dgm:pt>
    <dgm:pt modelId="{27342356-BB0E-CC4E-8E06-3796D58B93B7}" type="parTrans" cxnId="{F89BC46B-8D7E-844A-B351-566B229B95CF}">
      <dgm:prSet/>
      <dgm:spPr/>
      <dgm:t>
        <a:bodyPr/>
        <a:lstStyle/>
        <a:p>
          <a:endParaRPr lang="en-US"/>
        </a:p>
      </dgm:t>
    </dgm:pt>
    <dgm:pt modelId="{8DE34CF7-324C-E749-A08F-E79A5E584A54}" type="sibTrans" cxnId="{F89BC46B-8D7E-844A-B351-566B229B95CF}">
      <dgm:prSet/>
      <dgm:spPr/>
      <dgm:t>
        <a:bodyPr/>
        <a:lstStyle/>
        <a:p>
          <a:endParaRPr lang="en-US"/>
        </a:p>
      </dgm:t>
    </dgm:pt>
    <dgm:pt modelId="{6C65D2F2-5016-9D4D-9B56-6D57EC413762}">
      <dgm:prSet/>
      <dgm:spPr/>
      <dgm:t>
        <a:bodyPr/>
        <a:lstStyle/>
        <a:p>
          <a:r>
            <a:rPr lang="en-US" dirty="0" smtClean="0"/>
            <a:t>who tell the toxicologists that</a:t>
          </a:r>
          <a:endParaRPr lang="en-US" dirty="0"/>
        </a:p>
      </dgm:t>
    </dgm:pt>
    <dgm:pt modelId="{75568F8D-E717-2440-AC40-FAF0A164C749}" type="parTrans" cxnId="{6758FAFD-1A86-6841-B499-70C2FEF025B8}">
      <dgm:prSet/>
      <dgm:spPr/>
      <dgm:t>
        <a:bodyPr/>
        <a:lstStyle/>
        <a:p>
          <a:endParaRPr lang="en-US"/>
        </a:p>
      </dgm:t>
    </dgm:pt>
    <dgm:pt modelId="{6B5B3C1A-EDF4-854C-A120-7C46F6647B28}" type="sibTrans" cxnId="{6758FAFD-1A86-6841-B499-70C2FEF025B8}">
      <dgm:prSet/>
      <dgm:spPr/>
      <dgm:t>
        <a:bodyPr/>
        <a:lstStyle/>
        <a:p>
          <a:endParaRPr lang="en-US"/>
        </a:p>
      </dgm:t>
    </dgm:pt>
    <dgm:pt modelId="{BC4213D9-82DA-FC4D-94C3-D7491E506824}" type="pres">
      <dgm:prSet presAssocID="{A1551DEC-DA05-5941-A375-689442347EEF}" presName="Name0" presStyleCnt="0">
        <dgm:presLayoutVars>
          <dgm:dir/>
          <dgm:resizeHandles val="exact"/>
        </dgm:presLayoutVars>
      </dgm:prSet>
      <dgm:spPr/>
      <dgm:t>
        <a:bodyPr/>
        <a:lstStyle/>
        <a:p>
          <a:endParaRPr lang="en-GB"/>
        </a:p>
      </dgm:t>
    </dgm:pt>
    <dgm:pt modelId="{3D7F9058-BCD6-134E-A1F2-4EF6630838E0}" type="pres">
      <dgm:prSet presAssocID="{A1551DEC-DA05-5941-A375-689442347EEF}" presName="cycle" presStyleCnt="0"/>
      <dgm:spPr/>
    </dgm:pt>
    <dgm:pt modelId="{870B6DA4-59D3-934A-A019-856AE73F22E8}" type="pres">
      <dgm:prSet presAssocID="{D70A255F-C5D7-E94B-9D88-B4CB31EC1BFB}" presName="nodeFirstNode" presStyleLbl="node1" presStyleIdx="0" presStyleCnt="6">
        <dgm:presLayoutVars>
          <dgm:bulletEnabled val="1"/>
        </dgm:presLayoutVars>
      </dgm:prSet>
      <dgm:spPr/>
      <dgm:t>
        <a:bodyPr/>
        <a:lstStyle/>
        <a:p>
          <a:endParaRPr lang="en-GB"/>
        </a:p>
      </dgm:t>
    </dgm:pt>
    <dgm:pt modelId="{A8D3F2DB-F767-AF4A-A065-E19D723E813D}" type="pres">
      <dgm:prSet presAssocID="{28B0918A-3455-1C48-9510-200E0FE48A02}" presName="sibTransFirstNode" presStyleLbl="bgShp" presStyleIdx="0" presStyleCnt="1"/>
      <dgm:spPr/>
      <dgm:t>
        <a:bodyPr/>
        <a:lstStyle/>
        <a:p>
          <a:endParaRPr lang="en-GB"/>
        </a:p>
      </dgm:t>
    </dgm:pt>
    <dgm:pt modelId="{45781ACD-0D71-054B-83F6-EFDC0C17F074}" type="pres">
      <dgm:prSet presAssocID="{F6C39CE4-3361-3B46-9D5D-65D5067A1C98}" presName="nodeFollowingNodes" presStyleLbl="node1" presStyleIdx="1" presStyleCnt="6">
        <dgm:presLayoutVars>
          <dgm:bulletEnabled val="1"/>
        </dgm:presLayoutVars>
      </dgm:prSet>
      <dgm:spPr/>
      <dgm:t>
        <a:bodyPr/>
        <a:lstStyle/>
        <a:p>
          <a:endParaRPr lang="en-US"/>
        </a:p>
      </dgm:t>
    </dgm:pt>
    <dgm:pt modelId="{EE2D5F6C-485E-6945-B828-6A31090A7850}" type="pres">
      <dgm:prSet presAssocID="{2510F619-751F-A14D-B54F-421D3DA00B2F}" presName="nodeFollowingNodes" presStyleLbl="node1" presStyleIdx="2" presStyleCnt="6">
        <dgm:presLayoutVars>
          <dgm:bulletEnabled val="1"/>
        </dgm:presLayoutVars>
      </dgm:prSet>
      <dgm:spPr/>
      <dgm:t>
        <a:bodyPr/>
        <a:lstStyle/>
        <a:p>
          <a:endParaRPr lang="en-US"/>
        </a:p>
      </dgm:t>
    </dgm:pt>
    <dgm:pt modelId="{8BBED491-A71A-934A-88CB-112AD0904141}" type="pres">
      <dgm:prSet presAssocID="{812286C1-B33C-9A43-9BD0-7163AC8C9747}" presName="nodeFollowingNodes" presStyleLbl="node1" presStyleIdx="3" presStyleCnt="6">
        <dgm:presLayoutVars>
          <dgm:bulletEnabled val="1"/>
        </dgm:presLayoutVars>
      </dgm:prSet>
      <dgm:spPr/>
      <dgm:t>
        <a:bodyPr/>
        <a:lstStyle/>
        <a:p>
          <a:endParaRPr lang="en-GB"/>
        </a:p>
      </dgm:t>
    </dgm:pt>
    <dgm:pt modelId="{AB0563B5-0A6A-DA4A-9B36-6542C8290068}" type="pres">
      <dgm:prSet presAssocID="{1E0A4294-96EC-E14A-941B-E12C906BD41D}" presName="nodeFollowingNodes" presStyleLbl="node1" presStyleIdx="4" presStyleCnt="6">
        <dgm:presLayoutVars>
          <dgm:bulletEnabled val="1"/>
        </dgm:presLayoutVars>
      </dgm:prSet>
      <dgm:spPr/>
      <dgm:t>
        <a:bodyPr/>
        <a:lstStyle/>
        <a:p>
          <a:endParaRPr lang="en-GB"/>
        </a:p>
      </dgm:t>
    </dgm:pt>
    <dgm:pt modelId="{D8727070-E6A8-4F4C-8A35-50838290BDC1}" type="pres">
      <dgm:prSet presAssocID="{6C65D2F2-5016-9D4D-9B56-6D57EC413762}" presName="nodeFollowingNodes" presStyleLbl="node1" presStyleIdx="5" presStyleCnt="6">
        <dgm:presLayoutVars>
          <dgm:bulletEnabled val="1"/>
        </dgm:presLayoutVars>
      </dgm:prSet>
      <dgm:spPr/>
      <dgm:t>
        <a:bodyPr/>
        <a:lstStyle/>
        <a:p>
          <a:endParaRPr lang="en-US"/>
        </a:p>
      </dgm:t>
    </dgm:pt>
  </dgm:ptLst>
  <dgm:cxnLst>
    <dgm:cxn modelId="{F5795F77-AFE0-9C42-A7B3-E9213EFD3B04}" type="presOf" srcId="{2510F619-751F-A14D-B54F-421D3DA00B2F}" destId="{EE2D5F6C-485E-6945-B828-6A31090A7850}" srcOrd="0" destOrd="0" presId="urn:microsoft.com/office/officeart/2005/8/layout/cycle3"/>
    <dgm:cxn modelId="{FDA44B3B-ED0C-9F45-B4F7-A30AB290547F}" srcId="{A1551DEC-DA05-5941-A375-689442347EEF}" destId="{2510F619-751F-A14D-B54F-421D3DA00B2F}" srcOrd="2" destOrd="0" parTransId="{B75CC096-8707-8C4E-B133-2A9726B7A1F2}" sibTransId="{5B487D81-2D01-FD4E-BEB0-6E79B9DE4F30}"/>
    <dgm:cxn modelId="{40F06D24-081F-6840-84C9-D578CF339160}" type="presOf" srcId="{A1551DEC-DA05-5941-A375-689442347EEF}" destId="{BC4213D9-82DA-FC4D-94C3-D7491E506824}" srcOrd="0" destOrd="0" presId="urn:microsoft.com/office/officeart/2005/8/layout/cycle3"/>
    <dgm:cxn modelId="{BF48A474-09CD-564D-8488-7E266BDF7CFF}" type="presOf" srcId="{812286C1-B33C-9A43-9BD0-7163AC8C9747}" destId="{8BBED491-A71A-934A-88CB-112AD0904141}" srcOrd="0" destOrd="0" presId="urn:microsoft.com/office/officeart/2005/8/layout/cycle3"/>
    <dgm:cxn modelId="{6758FAFD-1A86-6841-B499-70C2FEF025B8}" srcId="{A1551DEC-DA05-5941-A375-689442347EEF}" destId="{6C65D2F2-5016-9D4D-9B56-6D57EC413762}" srcOrd="5" destOrd="0" parTransId="{75568F8D-E717-2440-AC40-FAF0A164C749}" sibTransId="{6B5B3C1A-EDF4-854C-A120-7C46F6647B28}"/>
    <dgm:cxn modelId="{0088DCAB-7372-754A-902F-A4A5EE827724}" type="presOf" srcId="{28B0918A-3455-1C48-9510-200E0FE48A02}" destId="{A8D3F2DB-F767-AF4A-A065-E19D723E813D}" srcOrd="0" destOrd="0" presId="urn:microsoft.com/office/officeart/2005/8/layout/cycle3"/>
    <dgm:cxn modelId="{1CC8E6CB-959F-4642-986E-DB3BDB490258}" srcId="{A1551DEC-DA05-5941-A375-689442347EEF}" destId="{F6C39CE4-3361-3B46-9D5D-65D5067A1C98}" srcOrd="1" destOrd="0" parTransId="{3F7C466F-376C-7044-B5C6-48A48AF888B8}" sibTransId="{D26D97C0-D972-2F47-BA18-0317446205FC}"/>
    <dgm:cxn modelId="{9572F228-7924-A948-9B28-88AAAC5DAF31}" type="presOf" srcId="{D70A255F-C5D7-E94B-9D88-B4CB31EC1BFB}" destId="{870B6DA4-59D3-934A-A019-856AE73F22E8}" srcOrd="0" destOrd="0" presId="urn:microsoft.com/office/officeart/2005/8/layout/cycle3"/>
    <dgm:cxn modelId="{6A601234-D475-6248-9E82-203A9F0A82BC}" type="presOf" srcId="{6C65D2F2-5016-9D4D-9B56-6D57EC413762}" destId="{D8727070-E6A8-4F4C-8A35-50838290BDC1}" srcOrd="0" destOrd="0" presId="urn:microsoft.com/office/officeart/2005/8/layout/cycle3"/>
    <dgm:cxn modelId="{4EF349D5-5C8C-F241-8B44-C8389AE96660}" type="presOf" srcId="{F6C39CE4-3361-3B46-9D5D-65D5067A1C98}" destId="{45781ACD-0D71-054B-83F6-EFDC0C17F074}" srcOrd="0" destOrd="0" presId="urn:microsoft.com/office/officeart/2005/8/layout/cycle3"/>
    <dgm:cxn modelId="{F89BC46B-8D7E-844A-B351-566B229B95CF}" srcId="{A1551DEC-DA05-5941-A375-689442347EEF}" destId="{1E0A4294-96EC-E14A-941B-E12C906BD41D}" srcOrd="4" destOrd="0" parTransId="{27342356-BB0E-CC4E-8E06-3796D58B93B7}" sibTransId="{8DE34CF7-324C-E749-A08F-E79A5E584A54}"/>
    <dgm:cxn modelId="{0725BDC0-2211-3046-B0FE-AB8235477E84}" srcId="{A1551DEC-DA05-5941-A375-689442347EEF}" destId="{D70A255F-C5D7-E94B-9D88-B4CB31EC1BFB}" srcOrd="0" destOrd="0" parTransId="{96CB6A43-AF50-F248-B92D-E3F6E9750C40}" sibTransId="{28B0918A-3455-1C48-9510-200E0FE48A02}"/>
    <dgm:cxn modelId="{3A0939ED-5ACB-D34A-94C2-43CC7E4A64AF}" srcId="{A1551DEC-DA05-5941-A375-689442347EEF}" destId="{812286C1-B33C-9A43-9BD0-7163AC8C9747}" srcOrd="3" destOrd="0" parTransId="{695B694C-A8E7-F745-81D0-115AFDE5029B}" sibTransId="{BCB4BDEF-CC59-2546-8DA2-32819A44D231}"/>
    <dgm:cxn modelId="{50E53CE5-183F-1B40-8210-401969585EF4}" type="presOf" srcId="{1E0A4294-96EC-E14A-941B-E12C906BD41D}" destId="{AB0563B5-0A6A-DA4A-9B36-6542C8290068}" srcOrd="0" destOrd="0" presId="urn:microsoft.com/office/officeart/2005/8/layout/cycle3"/>
    <dgm:cxn modelId="{771B9967-D5CA-F349-BB29-AA2C2AA4619F}" type="presParOf" srcId="{BC4213D9-82DA-FC4D-94C3-D7491E506824}" destId="{3D7F9058-BCD6-134E-A1F2-4EF6630838E0}" srcOrd="0" destOrd="0" presId="urn:microsoft.com/office/officeart/2005/8/layout/cycle3"/>
    <dgm:cxn modelId="{09689D93-0B35-844D-9F54-E073F53A23E4}" type="presParOf" srcId="{3D7F9058-BCD6-134E-A1F2-4EF6630838E0}" destId="{870B6DA4-59D3-934A-A019-856AE73F22E8}" srcOrd="0" destOrd="0" presId="urn:microsoft.com/office/officeart/2005/8/layout/cycle3"/>
    <dgm:cxn modelId="{99C76321-E59E-7049-B4E1-84258F1F79BF}" type="presParOf" srcId="{3D7F9058-BCD6-134E-A1F2-4EF6630838E0}" destId="{A8D3F2DB-F767-AF4A-A065-E19D723E813D}" srcOrd="1" destOrd="0" presId="urn:microsoft.com/office/officeart/2005/8/layout/cycle3"/>
    <dgm:cxn modelId="{637CACA9-87F9-C14F-84E1-86AC0DB943CC}" type="presParOf" srcId="{3D7F9058-BCD6-134E-A1F2-4EF6630838E0}" destId="{45781ACD-0D71-054B-83F6-EFDC0C17F074}" srcOrd="2" destOrd="0" presId="urn:microsoft.com/office/officeart/2005/8/layout/cycle3"/>
    <dgm:cxn modelId="{F58EEA54-5D70-274B-BE85-A8A96A32AB59}" type="presParOf" srcId="{3D7F9058-BCD6-134E-A1F2-4EF6630838E0}" destId="{EE2D5F6C-485E-6945-B828-6A31090A7850}" srcOrd="3" destOrd="0" presId="urn:microsoft.com/office/officeart/2005/8/layout/cycle3"/>
    <dgm:cxn modelId="{EF7F7880-CA39-4348-BFBA-413221D8DA45}" type="presParOf" srcId="{3D7F9058-BCD6-134E-A1F2-4EF6630838E0}" destId="{8BBED491-A71A-934A-88CB-112AD0904141}" srcOrd="4" destOrd="0" presId="urn:microsoft.com/office/officeart/2005/8/layout/cycle3"/>
    <dgm:cxn modelId="{850F8C3A-725D-204D-B4BA-17F537703241}" type="presParOf" srcId="{3D7F9058-BCD6-134E-A1F2-4EF6630838E0}" destId="{AB0563B5-0A6A-DA4A-9B36-6542C8290068}" srcOrd="5" destOrd="0" presId="urn:microsoft.com/office/officeart/2005/8/layout/cycle3"/>
    <dgm:cxn modelId="{58A64F2C-AFDB-CD49-8642-200362A052D2}" type="presParOf" srcId="{3D7F9058-BCD6-134E-A1F2-4EF6630838E0}" destId="{D8727070-E6A8-4F4C-8A35-50838290BDC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FAB5D-1FFD-D343-AF24-2A2244CD451D}">
      <dsp:nvSpPr>
        <dsp:cNvPr id="0" name=""/>
        <dsp:cNvSpPr/>
      </dsp:nvSpPr>
      <dsp:spPr>
        <a:xfrm>
          <a:off x="539376" y="363759"/>
          <a:ext cx="5607591" cy="5512273"/>
        </a:xfrm>
        <a:prstGeom prst="pie">
          <a:avLst>
            <a:gd name="adj1" fmla="val 16200000"/>
            <a:gd name="adj2" fmla="val 18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FOOD ALLERGY</a:t>
          </a:r>
        </a:p>
        <a:p>
          <a:pPr lvl="0" algn="ctr" defTabSz="711200">
            <a:lnSpc>
              <a:spcPct val="90000"/>
            </a:lnSpc>
            <a:spcBef>
              <a:spcPct val="0"/>
            </a:spcBef>
            <a:spcAft>
              <a:spcPct val="35000"/>
            </a:spcAft>
          </a:pPr>
          <a:r>
            <a:rPr lang="en-GB" sz="1600" kern="1200" dirty="0" smtClean="0"/>
            <a:t>Proteins</a:t>
          </a:r>
          <a:endParaRPr lang="en-GB" sz="1600" kern="1200" dirty="0"/>
        </a:p>
      </dsp:txBody>
      <dsp:txXfrm>
        <a:off x="3588170" y="1380905"/>
        <a:ext cx="1902575" cy="1837424"/>
      </dsp:txXfrm>
    </dsp:sp>
    <dsp:sp modelId="{8E5F6AE2-9E65-8B47-B319-2A0717C78FCA}">
      <dsp:nvSpPr>
        <dsp:cNvPr id="0" name=""/>
        <dsp:cNvSpPr/>
      </dsp:nvSpPr>
      <dsp:spPr>
        <a:xfrm>
          <a:off x="397346" y="427404"/>
          <a:ext cx="5722411" cy="5614003"/>
        </a:xfrm>
        <a:prstGeom prst="pie">
          <a:avLst>
            <a:gd name="adj1" fmla="val 1800000"/>
            <a:gd name="adj2" fmla="val 90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SKIN ALLERGY</a:t>
          </a:r>
        </a:p>
        <a:p>
          <a:pPr lvl="0" algn="ctr" defTabSz="711200">
            <a:lnSpc>
              <a:spcPct val="90000"/>
            </a:lnSpc>
            <a:spcBef>
              <a:spcPct val="0"/>
            </a:spcBef>
            <a:spcAft>
              <a:spcPct val="35000"/>
            </a:spcAft>
          </a:pPr>
          <a:r>
            <a:rPr lang="en-GB" sz="1600" kern="1200" dirty="0" smtClean="0"/>
            <a:t>Mostly chemicals,</a:t>
          </a:r>
          <a:r>
            <a:rPr lang="en-GB" sz="1600" kern="1200" baseline="0" dirty="0" smtClean="0"/>
            <a:t> occasionally proteins</a:t>
          </a:r>
        </a:p>
        <a:p>
          <a:pPr lvl="0" algn="ctr" defTabSz="711200">
            <a:lnSpc>
              <a:spcPct val="90000"/>
            </a:lnSpc>
            <a:spcBef>
              <a:spcPct val="0"/>
            </a:spcBef>
            <a:spcAft>
              <a:spcPct val="35000"/>
            </a:spcAft>
          </a:pPr>
          <a:r>
            <a:rPr lang="en-GB" sz="1600" kern="1200" baseline="0" dirty="0" smtClean="0"/>
            <a:t>RED RASH, BLISTERS &amp; ITCHING</a:t>
          </a:r>
        </a:p>
        <a:p>
          <a:pPr lvl="0" algn="ctr" defTabSz="711200">
            <a:lnSpc>
              <a:spcPct val="90000"/>
            </a:lnSpc>
            <a:spcBef>
              <a:spcPct val="0"/>
            </a:spcBef>
            <a:spcAft>
              <a:spcPct val="35000"/>
            </a:spcAft>
          </a:pPr>
          <a:r>
            <a:rPr lang="en-GB" sz="1600" kern="1200" baseline="0" dirty="0" smtClean="0"/>
            <a:t>Caused by T lymphocytes</a:t>
          </a:r>
          <a:endParaRPr lang="en-GB" sz="1600" kern="1200" dirty="0"/>
        </a:p>
      </dsp:txBody>
      <dsp:txXfrm>
        <a:off x="1964197" y="3969573"/>
        <a:ext cx="2588710" cy="1737667"/>
      </dsp:txXfrm>
    </dsp:sp>
    <dsp:sp modelId="{4EAC3E51-7657-3644-A6A1-E392593A1F8E}">
      <dsp:nvSpPr>
        <dsp:cNvPr id="0" name=""/>
        <dsp:cNvSpPr/>
      </dsp:nvSpPr>
      <dsp:spPr>
        <a:xfrm>
          <a:off x="323720" y="360243"/>
          <a:ext cx="5691743" cy="5481284"/>
        </a:xfrm>
        <a:prstGeom prst="pie">
          <a:avLst>
            <a:gd name="adj1" fmla="val 9000000"/>
            <a:gd name="adj2" fmla="val 1620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RESPIRATORY</a:t>
          </a:r>
          <a:r>
            <a:rPr lang="en-GB" sz="1600" kern="1200" baseline="0" dirty="0" smtClean="0"/>
            <a:t> ALLERGY</a:t>
          </a:r>
          <a:endParaRPr lang="en-GB" sz="1600" kern="1200" dirty="0" smtClean="0"/>
        </a:p>
        <a:p>
          <a:pPr lvl="0" algn="ctr" defTabSz="711200">
            <a:lnSpc>
              <a:spcPct val="90000"/>
            </a:lnSpc>
            <a:spcBef>
              <a:spcPct val="0"/>
            </a:spcBef>
            <a:spcAft>
              <a:spcPct val="35000"/>
            </a:spcAft>
          </a:pPr>
          <a:r>
            <a:rPr lang="en-GB" sz="1600" kern="1200" dirty="0" smtClean="0"/>
            <a:t>Proteins and chemicals</a:t>
          </a:r>
        </a:p>
        <a:p>
          <a:pPr lvl="0" algn="ctr" defTabSz="711200">
            <a:lnSpc>
              <a:spcPct val="90000"/>
            </a:lnSpc>
            <a:spcBef>
              <a:spcPct val="0"/>
            </a:spcBef>
            <a:spcAft>
              <a:spcPct val="35000"/>
            </a:spcAft>
          </a:pPr>
          <a:r>
            <a:rPr lang="en-GB" sz="1600" kern="1200" dirty="0" smtClean="0"/>
            <a:t>SNEEZING,</a:t>
          </a:r>
          <a:r>
            <a:rPr lang="en-GB" sz="1600" kern="1200" baseline="0" dirty="0" smtClean="0"/>
            <a:t> WHEEZING &amp; ITCHY EYES</a:t>
          </a:r>
        </a:p>
        <a:p>
          <a:pPr lvl="0" algn="ctr" defTabSz="711200">
            <a:lnSpc>
              <a:spcPct val="90000"/>
            </a:lnSpc>
            <a:spcBef>
              <a:spcPct val="0"/>
            </a:spcBef>
            <a:spcAft>
              <a:spcPct val="35000"/>
            </a:spcAft>
          </a:pPr>
          <a:r>
            <a:rPr lang="en-GB" sz="1600" kern="1200" baseline="0" dirty="0" smtClean="0"/>
            <a:t>Caused by immunoglobulin E</a:t>
          </a:r>
          <a:endParaRPr lang="en-GB" sz="1600" kern="1200" dirty="0"/>
        </a:p>
      </dsp:txBody>
      <dsp:txXfrm>
        <a:off x="933550" y="1436924"/>
        <a:ext cx="1931127" cy="1827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F2DB-F767-AF4A-A065-E19D723E813D}">
      <dsp:nvSpPr>
        <dsp:cNvPr id="0" name=""/>
        <dsp:cNvSpPr/>
      </dsp:nvSpPr>
      <dsp:spPr>
        <a:xfrm>
          <a:off x="1031362" y="-6676"/>
          <a:ext cx="5709674" cy="5709674"/>
        </a:xfrm>
        <a:prstGeom prst="circularArrow">
          <a:avLst>
            <a:gd name="adj1" fmla="val 5274"/>
            <a:gd name="adj2" fmla="val 312630"/>
            <a:gd name="adj3" fmla="val 14234275"/>
            <a:gd name="adj4" fmla="val 17123424"/>
            <a:gd name="adj5" fmla="val 5477"/>
          </a:avLst>
        </a:prstGeom>
        <a:solidFill>
          <a:schemeClr val="accent1">
            <a:tint val="40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870B6DA4-59D3-934A-A019-856AE73F22E8}">
      <dsp:nvSpPr>
        <dsp:cNvPr id="0" name=""/>
        <dsp:cNvSpPr/>
      </dsp:nvSpPr>
      <dsp:spPr>
        <a:xfrm>
          <a:off x="2804591" y="397"/>
          <a:ext cx="2163216" cy="1081608"/>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some chemicals</a:t>
          </a:r>
          <a:endParaRPr lang="en-US" sz="2200" kern="1200" dirty="0"/>
        </a:p>
      </dsp:txBody>
      <dsp:txXfrm>
        <a:off x="2857391" y="53197"/>
        <a:ext cx="2057616" cy="976008"/>
      </dsp:txXfrm>
    </dsp:sp>
    <dsp:sp modelId="{45781ACD-0D71-054B-83F6-EFDC0C17F074}">
      <dsp:nvSpPr>
        <dsp:cNvPr id="0" name=""/>
        <dsp:cNvSpPr/>
      </dsp:nvSpPr>
      <dsp:spPr>
        <a:xfrm>
          <a:off x="4810564" y="1158546"/>
          <a:ext cx="2163216" cy="1081608"/>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can cause skin allergy</a:t>
          </a:r>
          <a:endParaRPr lang="en-US" sz="2200" kern="1200" dirty="0"/>
        </a:p>
      </dsp:txBody>
      <dsp:txXfrm>
        <a:off x="4863364" y="1211346"/>
        <a:ext cx="2057616" cy="976008"/>
      </dsp:txXfrm>
    </dsp:sp>
    <dsp:sp modelId="{EE2D5F6C-485E-6945-B828-6A31090A7850}">
      <dsp:nvSpPr>
        <dsp:cNvPr id="0" name=""/>
        <dsp:cNvSpPr/>
      </dsp:nvSpPr>
      <dsp:spPr>
        <a:xfrm>
          <a:off x="4810564" y="3474844"/>
          <a:ext cx="2163216" cy="1081608"/>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and are used in cosmetics</a:t>
          </a:r>
          <a:endParaRPr lang="en-US" sz="2200" kern="1200" dirty="0"/>
        </a:p>
      </dsp:txBody>
      <dsp:txXfrm>
        <a:off x="4863364" y="3527644"/>
        <a:ext cx="2057616" cy="976008"/>
      </dsp:txXfrm>
    </dsp:sp>
    <dsp:sp modelId="{8BBED491-A71A-934A-88CB-112AD0904141}">
      <dsp:nvSpPr>
        <dsp:cNvPr id="0" name=""/>
        <dsp:cNvSpPr/>
      </dsp:nvSpPr>
      <dsp:spPr>
        <a:xfrm>
          <a:off x="2804591" y="4632993"/>
          <a:ext cx="2163216" cy="1081608"/>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giving allergic skin rashes</a:t>
          </a:r>
          <a:endParaRPr lang="en-US" sz="2200" kern="1200" dirty="0"/>
        </a:p>
      </dsp:txBody>
      <dsp:txXfrm>
        <a:off x="2857391" y="4685793"/>
        <a:ext cx="2057616" cy="976008"/>
      </dsp:txXfrm>
    </dsp:sp>
    <dsp:sp modelId="{AB0563B5-0A6A-DA4A-9B36-6542C8290068}">
      <dsp:nvSpPr>
        <dsp:cNvPr id="0" name=""/>
        <dsp:cNvSpPr/>
      </dsp:nvSpPr>
      <dsp:spPr>
        <a:xfrm>
          <a:off x="798618" y="3474844"/>
          <a:ext cx="2163216" cy="1081608"/>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diagnosed by dermatologists</a:t>
          </a:r>
          <a:endParaRPr lang="en-US" sz="2200" kern="1200" dirty="0"/>
        </a:p>
      </dsp:txBody>
      <dsp:txXfrm>
        <a:off x="851418" y="3527644"/>
        <a:ext cx="2057616" cy="976008"/>
      </dsp:txXfrm>
    </dsp:sp>
    <dsp:sp modelId="{D8727070-E6A8-4F4C-8A35-50838290BDC1}">
      <dsp:nvSpPr>
        <dsp:cNvPr id="0" name=""/>
        <dsp:cNvSpPr/>
      </dsp:nvSpPr>
      <dsp:spPr>
        <a:xfrm>
          <a:off x="798618" y="1158546"/>
          <a:ext cx="2163216" cy="1081608"/>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who tell the toxicologists that</a:t>
          </a:r>
          <a:endParaRPr lang="en-US" sz="2200" kern="1200" dirty="0"/>
        </a:p>
      </dsp:txBody>
      <dsp:txXfrm>
        <a:off x="851418" y="1211346"/>
        <a:ext cx="2057616" cy="97600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n-GB" smtClean="0"/>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41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47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405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n-GB" smtClean="0"/>
              <a:t>Click to edit Master title style</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591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n-GB"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09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n-GB" smtClean="0"/>
              <a:t>Click to edit Master title style</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11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n-GB" smtClean="0"/>
              <a:t>Click to edit Master title style</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549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388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n-GB" smtClean="0"/>
              <a:t>Click to edit Master title style</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6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85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n-GB" smtClean="0"/>
              <a:t>Click to edit Master title style</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00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GB" smtClean="0"/>
              <a:t>Click to edit Master title style</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54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2" name="Content Placeholder 3"/>
          <p:cNvSpPr>
            <a:spLocks noGrp="1"/>
          </p:cNvSpPr>
          <p:nvPr>
            <p:ph sz="quarter" idx="13"/>
          </p:nvPr>
        </p:nvSpPr>
        <p:spPr>
          <a:xfrm>
            <a:off x="913775" y="3051014"/>
            <a:ext cx="5106027" cy="2740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3" name="Content Placeholder 5"/>
          <p:cNvSpPr>
            <a:spLocks noGrp="1"/>
          </p:cNvSpPr>
          <p:nvPr>
            <p:ph sz="quarter" idx="14"/>
          </p:nvPr>
        </p:nvSpPr>
        <p:spPr>
          <a:xfrm>
            <a:off x="6172201" y="3051014"/>
            <a:ext cx="5105401" cy="27401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953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541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9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smtClean="0"/>
              <a:t>Click to edit Master title style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7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041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11/17/15</a:t>
            </a:fld>
            <a:endParaRPr lang="en-US" dirty="0"/>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24983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696" y="2330452"/>
            <a:ext cx="9424415" cy="1487609"/>
          </a:xfrm>
        </p:spPr>
        <p:txBody>
          <a:bodyPr>
            <a:noAutofit/>
          </a:bodyPr>
          <a:lstStyle/>
          <a:p>
            <a:r>
              <a:rPr lang="en-US" sz="5400" b="1" dirty="0" smtClean="0">
                <a:solidFill>
                  <a:schemeClr val="tx2">
                    <a:lumMod val="75000"/>
                  </a:schemeClr>
                </a:solidFill>
              </a:rPr>
              <a:t>A</a:t>
            </a:r>
            <a:r>
              <a:rPr lang="en-US" sz="5400" dirty="0" smtClean="0">
                <a:solidFill>
                  <a:schemeClr val="tx2">
                    <a:lumMod val="75000"/>
                  </a:schemeClr>
                </a:solidFill>
              </a:rPr>
              <a:t>DVERSE </a:t>
            </a:r>
            <a:r>
              <a:rPr lang="en-US" sz="5400" b="1" dirty="0" smtClean="0">
                <a:solidFill>
                  <a:schemeClr val="tx2">
                    <a:lumMod val="75000"/>
                  </a:schemeClr>
                </a:solidFill>
              </a:rPr>
              <a:t>O</a:t>
            </a:r>
            <a:r>
              <a:rPr lang="en-US" sz="5400" dirty="0" smtClean="0">
                <a:solidFill>
                  <a:schemeClr val="tx2">
                    <a:lumMod val="75000"/>
                  </a:schemeClr>
                </a:solidFill>
              </a:rPr>
              <a:t>UTCOME </a:t>
            </a:r>
            <a:r>
              <a:rPr lang="en-US" sz="5400" b="1" dirty="0" smtClean="0">
                <a:solidFill>
                  <a:schemeClr val="tx2">
                    <a:lumMod val="75000"/>
                  </a:schemeClr>
                </a:solidFill>
              </a:rPr>
              <a:t>P</a:t>
            </a:r>
            <a:r>
              <a:rPr lang="en-US" sz="5400" dirty="0" smtClean="0">
                <a:solidFill>
                  <a:schemeClr val="tx2">
                    <a:lumMod val="75000"/>
                  </a:schemeClr>
                </a:solidFill>
              </a:rPr>
              <a:t>ATHWAYS </a:t>
            </a:r>
            <a:r>
              <a:rPr lang="en-US" sz="5400" b="1" i="1" dirty="0">
                <a:solidFill>
                  <a:schemeClr val="tx2"/>
                </a:solidFill>
              </a:rPr>
              <a:t>Lessons from sensitisation</a:t>
            </a:r>
          </a:p>
        </p:txBody>
      </p:sp>
      <p:sp>
        <p:nvSpPr>
          <p:cNvPr id="3" name="Subtitle 2"/>
          <p:cNvSpPr>
            <a:spLocks noGrp="1"/>
          </p:cNvSpPr>
          <p:nvPr>
            <p:ph type="subTitle" idx="1"/>
          </p:nvPr>
        </p:nvSpPr>
        <p:spPr>
          <a:xfrm>
            <a:off x="2590800" y="4114801"/>
            <a:ext cx="7687055" cy="611065"/>
          </a:xfrm>
        </p:spPr>
        <p:txBody>
          <a:bodyPr>
            <a:noAutofit/>
          </a:bodyPr>
          <a:lstStyle/>
          <a:p>
            <a:r>
              <a:rPr lang="en-US" sz="2000" b="1" i="1" dirty="0" err="1"/>
              <a:t>Dr</a:t>
            </a:r>
            <a:r>
              <a:rPr lang="en-US" sz="2000" b="1" i="1" dirty="0"/>
              <a:t> </a:t>
            </a:r>
            <a:r>
              <a:rPr lang="en-US" sz="2000" b="1" i="1" dirty="0" err="1"/>
              <a:t>david</a:t>
            </a:r>
            <a:r>
              <a:rPr lang="en-US" sz="2000" b="1" i="1" dirty="0"/>
              <a:t> Basketter, </a:t>
            </a:r>
            <a:r>
              <a:rPr lang="en-US" sz="2000" b="1" i="1" dirty="0" smtClean="0"/>
              <a:t> </a:t>
            </a:r>
            <a:r>
              <a:rPr lang="en-US" sz="2000" b="1" i="1" dirty="0" err="1" smtClean="0"/>
              <a:t>dabmeb</a:t>
            </a:r>
            <a:r>
              <a:rPr lang="en-US" sz="2000" b="1" i="1" dirty="0" smtClean="0"/>
              <a:t> </a:t>
            </a:r>
            <a:r>
              <a:rPr lang="en-US" sz="2000" b="1" i="1" dirty="0"/>
              <a:t>consultancy ltd, </a:t>
            </a:r>
            <a:r>
              <a:rPr lang="en-US" sz="2000" b="1" i="1" dirty="0" smtClean="0"/>
              <a:t> </a:t>
            </a:r>
            <a:r>
              <a:rPr lang="en-US" sz="2000" b="1" i="1" dirty="0" err="1" smtClean="0"/>
              <a:t>sharnbrook</a:t>
            </a:r>
            <a:r>
              <a:rPr lang="en-US" sz="2000" b="1" i="1" dirty="0"/>
              <a:t>, </a:t>
            </a:r>
            <a:r>
              <a:rPr lang="en-US" sz="2000" b="1" i="1" dirty="0" smtClean="0"/>
              <a:t> </a:t>
            </a:r>
            <a:r>
              <a:rPr lang="en-US" sz="2000" b="1" i="1" dirty="0" err="1" smtClean="0"/>
              <a:t>uk</a:t>
            </a:r>
            <a:endParaRPr lang="en-US" sz="2000" b="1" i="1" dirty="0"/>
          </a:p>
        </p:txBody>
      </p:sp>
    </p:spTree>
    <p:extLst>
      <p:ext uri="{BB962C8B-B14F-4D97-AF65-F5344CB8AC3E}">
        <p14:creationId xmlns:p14="http://schemas.microsoft.com/office/powerpoint/2010/main" val="2113903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961" y="608245"/>
            <a:ext cx="8222362" cy="1173055"/>
          </a:xfrm>
        </p:spPr>
        <p:txBody>
          <a:bodyPr>
            <a:normAutofit/>
          </a:bodyPr>
          <a:lstStyle/>
          <a:p>
            <a:r>
              <a:rPr lang="is-IS" sz="4800" b="1" i="1" dirty="0">
                <a:solidFill>
                  <a:schemeClr val="tx2"/>
                </a:solidFill>
              </a:rPr>
              <a:t>this is a real endpoint!</a:t>
            </a:r>
            <a:endParaRPr lang="en-US" sz="4800" b="1" i="1" dirty="0">
              <a:solidFill>
                <a:schemeClr val="tx2"/>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21430715">
            <a:off x="3738599" y="1964612"/>
            <a:ext cx="3249200" cy="2486379"/>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384957">
            <a:off x="1283264" y="5013959"/>
            <a:ext cx="3829050" cy="150986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529" y="1886151"/>
            <a:ext cx="3061920" cy="4653579"/>
          </a:xfrm>
          <a:prstGeom prst="rect">
            <a:avLst/>
          </a:prstGeom>
        </p:spPr>
      </p:pic>
      <p:pic>
        <p:nvPicPr>
          <p:cNvPr id="8" name="Picture 7"/>
          <p:cNvPicPr>
            <a:picLocks noChangeAspect="1"/>
          </p:cNvPicPr>
          <p:nvPr/>
        </p:nvPicPr>
        <p:blipFill>
          <a:blip r:embed="rId5"/>
          <a:stretch>
            <a:fillRect/>
          </a:stretch>
        </p:blipFill>
        <p:spPr>
          <a:xfrm rot="396141">
            <a:off x="780718" y="2238732"/>
            <a:ext cx="3796748" cy="2804878"/>
          </a:xfrm>
          <a:prstGeom prst="rect">
            <a:avLst/>
          </a:prstGeom>
        </p:spPr>
      </p:pic>
    </p:spTree>
    <p:extLst>
      <p:ext uri="{BB962C8B-B14F-4D97-AF65-F5344CB8AC3E}">
        <p14:creationId xmlns:p14="http://schemas.microsoft.com/office/powerpoint/2010/main" val="11733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3000"/>
                            </p:stCondLst>
                            <p:childTnLst>
                              <p:par>
                                <p:cTn id="11" presetID="53" presetClass="entr" presetSubtype="16" fill="hold" nodeType="afterEffect">
                                  <p:stCondLst>
                                    <p:cond delay="3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7000"/>
                            </p:stCondLst>
                            <p:childTnLst>
                              <p:par>
                                <p:cTn id="17" presetID="53" presetClass="entr" presetSubtype="16" fill="hold" nodeType="afterEffect">
                                  <p:stCondLst>
                                    <p:cond delay="3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par>
                          <p:cTn id="22" fill="hold">
                            <p:stCondLst>
                              <p:cond delay="11000"/>
                            </p:stCondLst>
                            <p:childTnLst>
                              <p:par>
                                <p:cTn id="23" presetID="9"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067"/>
            <a:ext cx="9138527" cy="1048230"/>
          </a:xfrm>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800" b="1" i="1" dirty="0">
                <a:solidFill>
                  <a:schemeClr val="tx2"/>
                </a:solidFill>
              </a:rPr>
              <a:t>And respiratory sensitisation?</a:t>
            </a:r>
          </a:p>
        </p:txBody>
      </p:sp>
      <p:sp>
        <p:nvSpPr>
          <p:cNvPr id="3" name="Content Placeholder 2"/>
          <p:cNvSpPr>
            <a:spLocks noGrp="1"/>
          </p:cNvSpPr>
          <p:nvPr>
            <p:ph sz="quarter" idx="13"/>
          </p:nvPr>
        </p:nvSpPr>
        <p:spPr>
          <a:xfrm>
            <a:off x="987552" y="1678330"/>
            <a:ext cx="7647239" cy="5179671"/>
          </a:xfrm>
        </p:spPr>
        <p:txBody>
          <a:bodyPr>
            <a:normAutofit fontScale="92500" lnSpcReduction="10000"/>
          </a:bodyPr>
          <a:lstStyle/>
          <a:p>
            <a:pPr marL="2286000" lvl="5" indent="0">
              <a:buNone/>
            </a:pPr>
            <a:endParaRPr lang="en-US" sz="1800" dirty="0"/>
          </a:p>
          <a:p>
            <a:pPr lvl="1"/>
            <a:r>
              <a:rPr lang="en-US" sz="2400" dirty="0"/>
              <a:t>The mechanism is partly defined, but an </a:t>
            </a:r>
            <a:r>
              <a:rPr lang="en-US" sz="2400" dirty="0" err="1"/>
              <a:t>Aop</a:t>
            </a:r>
            <a:r>
              <a:rPr lang="en-US" sz="2400" dirty="0"/>
              <a:t> has proven difficult</a:t>
            </a:r>
          </a:p>
          <a:p>
            <a:pPr lvl="1"/>
            <a:r>
              <a:rPr lang="en-US" sz="2400" dirty="0"/>
              <a:t>There are no accepted predictive tests</a:t>
            </a:r>
            <a:r>
              <a:rPr lang="is-IS" sz="2400" dirty="0"/>
              <a:t>…</a:t>
            </a:r>
            <a:endParaRPr lang="en-US" sz="2400" dirty="0"/>
          </a:p>
          <a:p>
            <a:pPr lvl="1"/>
            <a:r>
              <a:rPr lang="is-IS" sz="2400" dirty="0"/>
              <a:t>which partly explains why we have no alternatives</a:t>
            </a:r>
          </a:p>
          <a:p>
            <a:pPr lvl="1"/>
            <a:r>
              <a:rPr lang="is-IS" sz="2400" dirty="0"/>
              <a:t>assessment is based largely on human experience</a:t>
            </a:r>
          </a:p>
          <a:p>
            <a:pPr lvl="1"/>
            <a:r>
              <a:rPr lang="en-US" sz="2400" dirty="0"/>
              <a:t>Clinical feedback is limited as diagnostic testing is absent</a:t>
            </a:r>
          </a:p>
          <a:p>
            <a:pPr lvl="1"/>
            <a:r>
              <a:rPr lang="en-US" sz="2400" dirty="0"/>
              <a:t>Currently, research focuses on chemical structure activity relationships</a:t>
            </a:r>
          </a:p>
          <a:p>
            <a:pPr lvl="1"/>
            <a:r>
              <a:rPr lang="en-US" sz="2400" dirty="0"/>
              <a:t>gaining focus and consensus is challenging</a:t>
            </a:r>
          </a:p>
          <a:p>
            <a:endParaRPr lang="en-US" dirty="0"/>
          </a:p>
        </p:txBody>
      </p:sp>
      <p:sp>
        <p:nvSpPr>
          <p:cNvPr id="5" name="TextBox 4"/>
          <p:cNvSpPr txBox="1"/>
          <p:nvPr/>
        </p:nvSpPr>
        <p:spPr>
          <a:xfrm rot="16200000">
            <a:off x="7170859" y="3358157"/>
            <a:ext cx="5497977" cy="1477328"/>
          </a:xfrm>
          <a:prstGeom prst="rect">
            <a:avLst/>
          </a:prstGeom>
          <a:noFill/>
        </p:spPr>
        <p:txBody>
          <a:bodyPr wrap="square" rtlCol="0">
            <a:spAutoFit/>
          </a:bodyPr>
          <a:lstStyle/>
          <a:p>
            <a:r>
              <a:rPr lang="en-GB" dirty="0"/>
              <a:t>Kimber et al (2014) Chemical respiratory allergy – reverse engineering an AOP. Toxicology 318, 32-39.</a:t>
            </a:r>
          </a:p>
          <a:p>
            <a:endParaRPr lang="en-GB" dirty="0"/>
          </a:p>
          <a:p>
            <a:r>
              <a:rPr lang="en-GB" dirty="0"/>
              <a:t>Basketter and Kimber (2015) Fragrance sensitisers: is inhalation an allergy risk? </a:t>
            </a:r>
            <a:r>
              <a:rPr lang="en-GB" dirty="0" err="1"/>
              <a:t>Regul</a:t>
            </a:r>
            <a:r>
              <a:rPr lang="en-GB" dirty="0"/>
              <a:t> Pharmacol Toxicol, online.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158" y="781292"/>
            <a:ext cx="9144374" cy="6076710"/>
          </a:xfrm>
          <a:prstGeom prst="rect">
            <a:avLst/>
          </a:prstGeom>
        </p:spPr>
      </p:pic>
    </p:spTree>
    <p:extLst>
      <p:ext uri="{BB962C8B-B14F-4D97-AF65-F5344CB8AC3E}">
        <p14:creationId xmlns:p14="http://schemas.microsoft.com/office/powerpoint/2010/main" val="60968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200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995828">
            <a:off x="-491506" y="2214708"/>
            <a:ext cx="7288916" cy="2048719"/>
          </a:xfrm>
        </p:spPr>
        <p:txBody>
          <a:bodyPr anchor="ctr">
            <a:normAutofit/>
          </a:bodyPr>
          <a:lstStyle/>
          <a:p>
            <a:pPr algn="l"/>
            <a:r>
              <a:rPr lang="en-US" sz="5400" b="1" i="1" dirty="0">
                <a:solidFill>
                  <a:schemeClr val="tx2"/>
                </a:solidFill>
              </a:rPr>
              <a:t>where next with </a:t>
            </a:r>
            <a:r>
              <a:rPr lang="en-US" sz="5400" b="1" i="1" dirty="0" err="1">
                <a:solidFill>
                  <a:schemeClr val="tx2"/>
                </a:solidFill>
              </a:rPr>
              <a:t>aop</a:t>
            </a:r>
            <a:r>
              <a:rPr lang="en-US" sz="5400" b="1" i="1" cap="none" dirty="0" err="1">
                <a:solidFill>
                  <a:schemeClr val="tx2"/>
                </a:solidFill>
              </a:rPr>
              <a:t>s</a:t>
            </a:r>
            <a:r>
              <a:rPr lang="en-US" sz="5400" b="1" i="1" dirty="0">
                <a:solidFill>
                  <a:schemeClr val="tx2"/>
                </a:solidFill>
              </a:rPr>
              <a:t>? </a:t>
            </a:r>
          </a:p>
        </p:txBody>
      </p:sp>
      <p:sp>
        <p:nvSpPr>
          <p:cNvPr id="3" name="Picture Placeholder 2"/>
          <p:cNvSpPr>
            <a:spLocks noGrp="1"/>
          </p:cNvSpPr>
          <p:nvPr>
            <p:ph type="pic" idx="1"/>
          </p:nvPr>
        </p:nvSpPr>
        <p:spPr/>
      </p:sp>
      <p:pic>
        <p:nvPicPr>
          <p:cNvPr id="6" name="Picture 5"/>
          <p:cNvPicPr>
            <a:picLocks noChangeAspect="1"/>
          </p:cNvPicPr>
          <p:nvPr/>
        </p:nvPicPr>
        <p:blipFill>
          <a:blip r:embed="rId2"/>
          <a:stretch>
            <a:fillRect/>
          </a:stretch>
        </p:blipFill>
        <p:spPr>
          <a:xfrm>
            <a:off x="5731688" y="183425"/>
            <a:ext cx="5423991" cy="6375400"/>
          </a:xfrm>
          <a:prstGeom prst="rect">
            <a:avLst/>
          </a:prstGeom>
        </p:spPr>
      </p:pic>
    </p:spTree>
    <p:extLst>
      <p:ext uri="{BB962C8B-B14F-4D97-AF65-F5344CB8AC3E}">
        <p14:creationId xmlns:p14="http://schemas.microsoft.com/office/powerpoint/2010/main" val="536211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88403" y="434448"/>
            <a:ext cx="7773338" cy="1596177"/>
          </a:xfrm>
        </p:spPr>
        <p:txBody>
          <a:bodyPr>
            <a:normAutofit/>
          </a:bodyPr>
          <a:lstStyle/>
          <a:p>
            <a:r>
              <a:rPr lang="en-US" sz="4800" b="1" i="1" dirty="0">
                <a:solidFill>
                  <a:schemeClr val="tx2">
                    <a:lumMod val="75000"/>
                  </a:schemeClr>
                </a:solidFill>
              </a:rPr>
              <a:t>Perhaps the AOP concept has two functions</a:t>
            </a:r>
            <a:r>
              <a:rPr lang="is-IS" sz="4800" b="1" i="1" dirty="0">
                <a:solidFill>
                  <a:schemeClr val="tx2">
                    <a:lumMod val="75000"/>
                  </a:schemeClr>
                </a:solidFill>
              </a:rPr>
              <a:t>…</a:t>
            </a:r>
            <a:endParaRPr lang="en-US" sz="4800" b="1" i="1" dirty="0">
              <a:solidFill>
                <a:schemeClr val="tx2">
                  <a:lumMod val="75000"/>
                </a:schemeClr>
              </a:solidFill>
            </a:endParaRPr>
          </a:p>
        </p:txBody>
      </p:sp>
      <p:sp>
        <p:nvSpPr>
          <p:cNvPr id="2" name="Content Placeholder 1"/>
          <p:cNvSpPr>
            <a:spLocks noGrp="1"/>
          </p:cNvSpPr>
          <p:nvPr>
            <p:ph sz="quarter" idx="13"/>
          </p:nvPr>
        </p:nvSpPr>
        <p:spPr>
          <a:xfrm>
            <a:off x="1426464" y="2367093"/>
            <a:ext cx="4413503" cy="3424107"/>
          </a:xfrm>
        </p:spPr>
        <p:txBody>
          <a:bodyPr/>
          <a:lstStyle/>
          <a:p>
            <a:r>
              <a:rPr lang="en-GB" dirty="0" smtClean="0"/>
              <a:t>Adverse outcome pathways (embedded at the OECD) is a concept that ensures toxicologists focus on the essential mechanisms associated with adverse health effects and thereby deliver in vitro assays that are relevant to humans</a:t>
            </a:r>
            <a:endParaRPr lang="en-GB" dirty="0"/>
          </a:p>
        </p:txBody>
      </p:sp>
      <p:sp>
        <p:nvSpPr>
          <p:cNvPr id="3" name="Content Placeholder 2"/>
          <p:cNvSpPr>
            <a:spLocks noGrp="1"/>
          </p:cNvSpPr>
          <p:nvPr>
            <p:ph sz="quarter" idx="14"/>
          </p:nvPr>
        </p:nvSpPr>
        <p:spPr>
          <a:xfrm>
            <a:off x="6451026" y="2367093"/>
            <a:ext cx="4582733" cy="3725595"/>
          </a:xfrm>
        </p:spPr>
        <p:txBody>
          <a:bodyPr>
            <a:normAutofit/>
          </a:bodyPr>
          <a:lstStyle/>
          <a:p>
            <a:r>
              <a:rPr lang="en-GB" dirty="0" smtClean="0"/>
              <a:t>In the absence of having a clear idea of how to make progress, adverse outcome pathways provide a real opportunity for toxicologists to sound knowledgeable and seek out research funding whilst working out what to do!</a:t>
            </a:r>
            <a:endParaRPr lang="en-GB" dirty="0"/>
          </a:p>
        </p:txBody>
      </p:sp>
    </p:spTree>
    <p:extLst>
      <p:ext uri="{BB962C8B-B14F-4D97-AF65-F5344CB8AC3E}">
        <p14:creationId xmlns:p14="http://schemas.microsoft.com/office/powerpoint/2010/main" val="847228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32" y="610772"/>
            <a:ext cx="7773339" cy="1318968"/>
          </a:xfrm>
        </p:spPr>
        <p:txBody>
          <a:bodyPr>
            <a:normAutofit/>
          </a:bodyPr>
          <a:lstStyle/>
          <a:p>
            <a:r>
              <a:rPr lang="en-GB" sz="4800" b="1" i="1" dirty="0">
                <a:solidFill>
                  <a:schemeClr val="tx2"/>
                </a:solidFill>
              </a:rPr>
              <a:t>three thoughts</a:t>
            </a:r>
          </a:p>
        </p:txBody>
      </p:sp>
      <p:sp>
        <p:nvSpPr>
          <p:cNvPr id="3" name="Text Placeholder 2"/>
          <p:cNvSpPr>
            <a:spLocks noGrp="1"/>
          </p:cNvSpPr>
          <p:nvPr>
            <p:ph type="body" idx="1"/>
          </p:nvPr>
        </p:nvSpPr>
        <p:spPr>
          <a:xfrm>
            <a:off x="829056" y="4204820"/>
            <a:ext cx="3450336" cy="576262"/>
          </a:xfrm>
        </p:spPr>
        <p:txBody>
          <a:bodyPr/>
          <a:lstStyle/>
          <a:p>
            <a:r>
              <a:rPr lang="en-GB" dirty="0" smtClean="0"/>
              <a:t>Regulatory toxicology</a:t>
            </a:r>
            <a:endParaRPr lang="en-GB" dirty="0"/>
          </a:p>
        </p:txBody>
      </p:sp>
      <p:pic>
        <p:nvPicPr>
          <p:cNvPr id="12" name="Picture Placeholder 11"/>
          <p:cNvPicPr>
            <a:picLocks noGrp="1" noChangeAspect="1"/>
          </p:cNvPicPr>
          <p:nvPr>
            <p:ph type="pic" idx="15"/>
          </p:nvPr>
        </p:nvPicPr>
        <p:blipFill>
          <a:blip r:embed="rId2"/>
          <a:srcRect t="15273" b="15273"/>
          <a:stretch>
            <a:fillRect/>
          </a:stretch>
        </p:blipFill>
        <p:spPr>
          <a:prstGeom prst="rect">
            <a:avLst/>
          </a:prstGeom>
        </p:spPr>
      </p:pic>
      <p:sp>
        <p:nvSpPr>
          <p:cNvPr id="5" name="Text Placeholder 4"/>
          <p:cNvSpPr>
            <a:spLocks noGrp="1"/>
          </p:cNvSpPr>
          <p:nvPr>
            <p:ph type="body" sz="half" idx="18"/>
          </p:nvPr>
        </p:nvSpPr>
        <p:spPr/>
        <p:txBody>
          <a:bodyPr/>
          <a:lstStyle/>
          <a:p>
            <a:r>
              <a:rPr lang="en-GB" dirty="0" smtClean="0"/>
              <a:t>I wonder whether this a false target for in vitro alternatives</a:t>
            </a:r>
            <a:endParaRPr lang="en-GB" dirty="0"/>
          </a:p>
        </p:txBody>
      </p:sp>
      <p:sp>
        <p:nvSpPr>
          <p:cNvPr id="6" name="Text Placeholder 5"/>
          <p:cNvSpPr>
            <a:spLocks noGrp="1"/>
          </p:cNvSpPr>
          <p:nvPr>
            <p:ph type="body" sz="quarter" idx="3"/>
          </p:nvPr>
        </p:nvSpPr>
        <p:spPr/>
        <p:txBody>
          <a:bodyPr/>
          <a:lstStyle/>
          <a:p>
            <a:r>
              <a:rPr lang="en-GB" dirty="0" smtClean="0"/>
              <a:t>Using human data</a:t>
            </a:r>
            <a:endParaRPr lang="en-GB" dirty="0"/>
          </a:p>
        </p:txBody>
      </p:sp>
      <p:pic>
        <p:nvPicPr>
          <p:cNvPr id="13" name="Picture Placeholder 12"/>
          <p:cNvPicPr>
            <a:picLocks noGrp="1" noChangeAspect="1"/>
          </p:cNvPicPr>
          <p:nvPr>
            <p:ph type="pic" idx="21"/>
          </p:nvPr>
        </p:nvPicPr>
        <p:blipFill>
          <a:blip r:embed="rId3"/>
          <a:srcRect t="17383" b="17383"/>
          <a:stretch>
            <a:fillRect/>
          </a:stretch>
        </p:blipFill>
        <p:spPr>
          <a:prstGeom prst="rect">
            <a:avLst/>
          </a:prstGeom>
          <a:effectLst>
            <a:softEdge rad="0"/>
          </a:effectLst>
        </p:spPr>
      </p:pic>
      <p:sp>
        <p:nvSpPr>
          <p:cNvPr id="8" name="Text Placeholder 7"/>
          <p:cNvSpPr>
            <a:spLocks noGrp="1"/>
          </p:cNvSpPr>
          <p:nvPr>
            <p:ph type="body" sz="half" idx="19"/>
          </p:nvPr>
        </p:nvSpPr>
        <p:spPr/>
        <p:txBody>
          <a:bodyPr/>
          <a:lstStyle/>
          <a:p>
            <a:r>
              <a:rPr lang="en-GB" dirty="0" smtClean="0"/>
              <a:t>Do we really take proper account of it and use it to drive our approach?</a:t>
            </a:r>
            <a:endParaRPr lang="en-GB" dirty="0"/>
          </a:p>
        </p:txBody>
      </p:sp>
      <p:sp>
        <p:nvSpPr>
          <p:cNvPr id="9" name="Text Placeholder 8"/>
          <p:cNvSpPr>
            <a:spLocks noGrp="1"/>
          </p:cNvSpPr>
          <p:nvPr>
            <p:ph type="body" sz="quarter" idx="13"/>
          </p:nvPr>
        </p:nvSpPr>
        <p:spPr>
          <a:xfrm>
            <a:off x="7906656" y="4204820"/>
            <a:ext cx="3492864" cy="576262"/>
          </a:xfrm>
        </p:spPr>
        <p:txBody>
          <a:bodyPr/>
          <a:lstStyle/>
          <a:p>
            <a:r>
              <a:rPr lang="en-GB" dirty="0" smtClean="0"/>
              <a:t>Thresholds </a:t>
            </a:r>
            <a:r>
              <a:rPr lang="en-GB" dirty="0"/>
              <a:t>/</a:t>
            </a:r>
            <a:r>
              <a:rPr lang="en-GB" dirty="0" smtClean="0"/>
              <a:t> exposure</a:t>
            </a:r>
            <a:endParaRPr lang="en-GB" dirty="0"/>
          </a:p>
        </p:txBody>
      </p:sp>
      <p:pic>
        <p:nvPicPr>
          <p:cNvPr id="14" name="Picture Placeholder 13"/>
          <p:cNvPicPr>
            <a:picLocks noGrp="1" noChangeAspect="1"/>
          </p:cNvPicPr>
          <p:nvPr>
            <p:ph type="pic" idx="22"/>
          </p:nvPr>
        </p:nvPicPr>
        <p:blipFill>
          <a:blip r:embed="rId4"/>
          <a:srcRect t="30007" b="30007"/>
          <a:stretch>
            <a:fillRect/>
          </a:stretch>
        </p:blipFill>
        <p:spPr>
          <a:prstGeom prst="rect">
            <a:avLst/>
          </a:prstGeom>
        </p:spPr>
      </p:pic>
      <p:sp>
        <p:nvSpPr>
          <p:cNvPr id="11" name="Text Placeholder 10"/>
          <p:cNvSpPr>
            <a:spLocks noGrp="1"/>
          </p:cNvSpPr>
          <p:nvPr>
            <p:ph type="body" sz="half" idx="20"/>
          </p:nvPr>
        </p:nvSpPr>
        <p:spPr/>
        <p:txBody>
          <a:bodyPr/>
          <a:lstStyle/>
          <a:p>
            <a:r>
              <a:rPr lang="en-GB" dirty="0" smtClean="0"/>
              <a:t>TTC will not be sufficient to remove the need for in vitro alternatives</a:t>
            </a:r>
            <a:endParaRPr lang="en-GB" dirty="0"/>
          </a:p>
        </p:txBody>
      </p:sp>
    </p:spTree>
    <p:extLst>
      <p:ext uri="{BB962C8B-B14F-4D97-AF65-F5344CB8AC3E}">
        <p14:creationId xmlns:p14="http://schemas.microsoft.com/office/powerpoint/2010/main" val="1114154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alpha val="57000"/>
              </a:schemeClr>
            </a:gs>
            <a:gs pos="100000">
              <a:schemeClr val="bg2">
                <a:shade val="92000"/>
                <a:satMod val="170000"/>
                <a:lumMod val="96000"/>
                <a:alpha val="6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00231" y="3049798"/>
            <a:ext cx="6108192" cy="1364660"/>
          </a:xfrm>
        </p:spPr>
        <p:txBody>
          <a:bodyPr>
            <a:noAutofit/>
          </a:bodyPr>
          <a:lstStyle/>
          <a:p>
            <a:r>
              <a:rPr lang="en-GB" sz="4800" dirty="0" smtClean="0">
                <a:solidFill>
                  <a:schemeClr val="tx2"/>
                </a:solidFill>
              </a:rPr>
              <a:t>SEURAT-1 – A 5 year €50,000,000 project</a:t>
            </a:r>
            <a:endParaRPr lang="en-GB" sz="4800" dirty="0">
              <a:solidFill>
                <a:schemeClr val="tx2"/>
              </a:solidFill>
            </a:endParaRPr>
          </a:p>
        </p:txBody>
      </p:sp>
      <p:sp>
        <p:nvSpPr>
          <p:cNvPr id="3" name="Content Placeholder 2"/>
          <p:cNvSpPr>
            <a:spLocks noGrp="1"/>
          </p:cNvSpPr>
          <p:nvPr>
            <p:ph sz="quarter" idx="13"/>
          </p:nvPr>
        </p:nvSpPr>
        <p:spPr>
          <a:xfrm>
            <a:off x="1987296" y="73152"/>
            <a:ext cx="9686544" cy="6687495"/>
          </a:xfrm>
          <a:gradFill>
            <a:gsLst>
              <a:gs pos="0">
                <a:schemeClr val="bg2">
                  <a:tint val="78000"/>
                  <a:shade val="100000"/>
                  <a:hueMod val="136000"/>
                  <a:satMod val="160000"/>
                  <a:lumMod val="105000"/>
                  <a:alpha val="50000"/>
                </a:schemeClr>
              </a:gs>
              <a:gs pos="100000">
                <a:schemeClr val="bg2">
                  <a:shade val="92000"/>
                  <a:satMod val="170000"/>
                  <a:lumMod val="96000"/>
                </a:schemeClr>
              </a:gs>
            </a:gsLst>
            <a:lin ang="5400000" scaled="0"/>
          </a:gradFill>
        </p:spPr>
        <p:txBody>
          <a:bodyPr>
            <a:noAutofit/>
          </a:bodyPr>
          <a:lstStyle/>
          <a:p>
            <a:r>
              <a:rPr lang="en-US" sz="1200" b="1" dirty="0">
                <a:solidFill>
                  <a:srgbClr val="FF0000"/>
                </a:solidFill>
                <a:latin typeface="Helvetica" charset="0"/>
              </a:rPr>
              <a:t>For SEURAT-1, 2015 might be the most interesting and challenging year as projects are coming to an end </a:t>
            </a:r>
            <a:r>
              <a:rPr lang="en-US" sz="800" dirty="0">
                <a:latin typeface="Helvetica" charset="0"/>
              </a:rPr>
              <a:t>and sponsors and stakeholders alike will be keen to learn about tangible results as indicators for ‘return on investment’. The </a:t>
            </a:r>
            <a:r>
              <a:rPr lang="en-US" sz="800" b="1" dirty="0">
                <a:latin typeface="Helvetica" charset="0"/>
              </a:rPr>
              <a:t>SEURAT-1 </a:t>
            </a:r>
            <a:r>
              <a:rPr lang="en-US" sz="800" dirty="0">
                <a:latin typeface="Helvetica" charset="0"/>
              </a:rPr>
              <a:t>books are an excellent tool to take stock but the final outcomes will also need to be in the peer reviewed publications to form the basis for follow-up on promising methodologies to further build the toolbox on animal free testing. It is also expected that </a:t>
            </a:r>
            <a:r>
              <a:rPr lang="en-US" sz="800" b="1" dirty="0">
                <a:latin typeface="Helvetica" charset="0"/>
              </a:rPr>
              <a:t>SEURAT-1 </a:t>
            </a:r>
            <a:r>
              <a:rPr lang="en-US" sz="800" dirty="0">
                <a:latin typeface="Helvetica" charset="0"/>
              </a:rPr>
              <a:t>will be providing </a:t>
            </a:r>
            <a:r>
              <a:rPr lang="en-US" sz="800" dirty="0" err="1">
                <a:latin typeface="Helvetica" charset="0"/>
              </a:rPr>
              <a:t>sufFIcient</a:t>
            </a:r>
            <a:r>
              <a:rPr lang="en-US" sz="800" dirty="0">
                <a:latin typeface="Helvetica" charset="0"/>
              </a:rPr>
              <a:t> ground for setting the strategy of next research </a:t>
            </a:r>
            <a:r>
              <a:rPr lang="en-US" sz="800" dirty="0" err="1">
                <a:latin typeface="Helvetica" charset="0"/>
              </a:rPr>
              <a:t>programmes</a:t>
            </a:r>
            <a:r>
              <a:rPr lang="en-US" sz="800" dirty="0">
                <a:latin typeface="Helvetica" charset="0"/>
              </a:rPr>
              <a:t> on alternatives for systemic toxicity. </a:t>
            </a:r>
            <a:endParaRPr lang="en-US" sz="800" dirty="0"/>
          </a:p>
          <a:p>
            <a:r>
              <a:rPr lang="en-US" sz="800" dirty="0">
                <a:latin typeface="Helvetica" charset="0"/>
              </a:rPr>
              <a:t>The </a:t>
            </a:r>
            <a:r>
              <a:rPr lang="en-US" sz="800" b="1" dirty="0">
                <a:latin typeface="Helvetica" charset="0"/>
              </a:rPr>
              <a:t>SEURAT-1 </a:t>
            </a:r>
            <a:r>
              <a:rPr lang="en-US" sz="800" dirty="0">
                <a:latin typeface="Helvetica" charset="0"/>
              </a:rPr>
              <a:t>symposium on December 4th 2015 will be a showcase to learn more about the extensive research efforts during the last 5 years and how these can be translated into solutions for safety assessment ultimately replacing animal testing. Another important objective of the symposium is to put the </a:t>
            </a:r>
            <a:r>
              <a:rPr lang="en-US" sz="800" b="1" dirty="0">
                <a:latin typeface="Helvetica" charset="0"/>
              </a:rPr>
              <a:t>SEURAT-1 </a:t>
            </a:r>
            <a:r>
              <a:rPr lang="en-US" sz="800" dirty="0">
                <a:latin typeface="Helvetica" charset="0"/>
              </a:rPr>
              <a:t>outcomes into context of other related on-going and future initiatives from the EU and the US as co-ordination and sharing of research will also contribute to making progress in the </a:t>
            </a:r>
            <a:r>
              <a:rPr lang="en-US" sz="800" dirty="0" err="1">
                <a:latin typeface="Helvetica" charset="0"/>
              </a:rPr>
              <a:t>FIeld</a:t>
            </a:r>
            <a:r>
              <a:rPr lang="en-US" sz="800" dirty="0">
                <a:latin typeface="Helvetica" charset="0"/>
              </a:rPr>
              <a:t>. </a:t>
            </a:r>
            <a:endParaRPr lang="en-US" sz="800" dirty="0"/>
          </a:p>
          <a:p>
            <a:r>
              <a:rPr lang="en-US" sz="800" dirty="0">
                <a:latin typeface="Helvetica" charset="0"/>
              </a:rPr>
              <a:t>For any successful economy, science, research and innovation is core. For Cosmetics Europe they are essential and key drivers for maintaining the industry’s competitive position and securing its license to operate in a global market. The industry also needs to be able to build upon solid risk-based regulation making best use of the current </a:t>
            </a:r>
            <a:r>
              <a:rPr lang="en-US" sz="800" dirty="0" err="1">
                <a:latin typeface="Helvetica" charset="0"/>
              </a:rPr>
              <a:t>scienti</a:t>
            </a:r>
            <a:r>
              <a:rPr lang="en-US" sz="800" dirty="0">
                <a:latin typeface="Helvetica" charset="0"/>
              </a:rPr>
              <a:t> c knowledge. Ultimately science will be the only and ultimate solution to overcome the need for animal testing for proving safety of product ingredients and chemicals. </a:t>
            </a:r>
            <a:endParaRPr lang="en-US" sz="800" dirty="0"/>
          </a:p>
          <a:p>
            <a:r>
              <a:rPr lang="en-US" sz="1200" b="1" dirty="0">
                <a:solidFill>
                  <a:srgbClr val="FF0000"/>
                </a:solidFill>
                <a:latin typeface="Helvetica" charset="0"/>
              </a:rPr>
              <a:t>Marketing safe products is the highest priority of the industry</a:t>
            </a:r>
            <a:r>
              <a:rPr lang="en-US" sz="1200" dirty="0">
                <a:solidFill>
                  <a:srgbClr val="FF0000"/>
                </a:solidFill>
                <a:latin typeface="Helvetica" charset="0"/>
              </a:rPr>
              <a:t>. </a:t>
            </a:r>
            <a:r>
              <a:rPr lang="en-US" sz="800" dirty="0">
                <a:latin typeface="Helvetica" charset="0"/>
              </a:rPr>
              <a:t>However, current safety assessment and regulatory practices are still largely depending on animal testing which in time is hindering innovation in the industry. Given the ban no new animal testing will be forthcoming. On the positive side there is the wish and the </a:t>
            </a:r>
            <a:r>
              <a:rPr lang="en-US" sz="800" dirty="0" err="1">
                <a:latin typeface="Helvetica" charset="0"/>
              </a:rPr>
              <a:t>scienti</a:t>
            </a:r>
            <a:r>
              <a:rPr lang="en-US" sz="800" dirty="0">
                <a:latin typeface="Helvetica" charset="0"/>
              </a:rPr>
              <a:t> c capabilities to improve safety assessment approaches based on alternatives. It is our belief that in time research on alternatives can provide us with better safety assessment tools in terms of predictability (</a:t>
            </a:r>
            <a:r>
              <a:rPr lang="en-US" sz="800" dirty="0" err="1">
                <a:latin typeface="Helvetica" charset="0"/>
              </a:rPr>
              <a:t>ie</a:t>
            </a:r>
            <a:r>
              <a:rPr lang="en-US" sz="800" dirty="0">
                <a:latin typeface="Helvetica" charset="0"/>
              </a:rPr>
              <a:t>. more relevant for assessing human risk) at a faster pace and at lower costs. This will help better, faster and more competitive innovation. </a:t>
            </a:r>
            <a:endParaRPr lang="en-US" sz="800" dirty="0"/>
          </a:p>
          <a:p>
            <a:r>
              <a:rPr lang="en-US" sz="1200" b="1" dirty="0">
                <a:solidFill>
                  <a:srgbClr val="FF0000"/>
                </a:solidFill>
                <a:latin typeface="Helvetica" charset="0"/>
              </a:rPr>
              <a:t>SEURAT has and still will make in our view a substantial contribution on the journey away from traditional animal testing and towards a mechanistic understanding of key toxicological events based on (human) cell responses, a comprehensive understanding of bioavailability and systems biology. This already has helped to improve Read Across and TTC approaches and to pave the way for </a:t>
            </a:r>
            <a:r>
              <a:rPr lang="en-US" sz="1200" b="1" i="1" dirty="0">
                <a:solidFill>
                  <a:srgbClr val="FF0000"/>
                </a:solidFill>
                <a:latin typeface="Helvetica" charset="0"/>
              </a:rPr>
              <a:t>ab initio </a:t>
            </a:r>
            <a:r>
              <a:rPr lang="en-US" sz="1200" b="1" dirty="0">
                <a:solidFill>
                  <a:srgbClr val="FF0000"/>
                </a:solidFill>
                <a:latin typeface="Helvetica" charset="0"/>
              </a:rPr>
              <a:t>approaches. </a:t>
            </a:r>
            <a:endParaRPr lang="en-US" sz="1200" b="1" dirty="0">
              <a:solidFill>
                <a:srgbClr val="FF0000"/>
              </a:solidFill>
            </a:endParaRPr>
          </a:p>
          <a:p>
            <a:r>
              <a:rPr lang="en-US" sz="800" dirty="0">
                <a:latin typeface="Helvetica" charset="0"/>
              </a:rPr>
              <a:t>Another learning from </a:t>
            </a:r>
            <a:r>
              <a:rPr lang="en-US" sz="800" b="1" dirty="0">
                <a:latin typeface="Helvetica" charset="0"/>
              </a:rPr>
              <a:t>SEURAT-1 </a:t>
            </a:r>
            <a:r>
              <a:rPr lang="en-US" sz="800" dirty="0">
                <a:latin typeface="Helvetica" charset="0"/>
              </a:rPr>
              <a:t>is that case studies will help establish, validate and implement the test tool box and we recommend that </a:t>
            </a:r>
            <a:r>
              <a:rPr lang="en-US" sz="800" dirty="0" err="1">
                <a:latin typeface="Helvetica" charset="0"/>
              </a:rPr>
              <a:t>programmes</a:t>
            </a:r>
            <a:r>
              <a:rPr lang="en-US" sz="800" dirty="0">
                <a:latin typeface="Helvetica" charset="0"/>
              </a:rPr>
              <a:t> following </a:t>
            </a:r>
            <a:r>
              <a:rPr lang="en-US" sz="800" b="1" dirty="0">
                <a:latin typeface="Helvetica" charset="0"/>
              </a:rPr>
              <a:t>SEURAT-1 </a:t>
            </a:r>
            <a:r>
              <a:rPr lang="en-US" sz="800" dirty="0">
                <a:latin typeface="Helvetica" charset="0"/>
              </a:rPr>
              <a:t>will build on this experience. </a:t>
            </a:r>
            <a:endParaRPr lang="en-US" sz="800" dirty="0"/>
          </a:p>
          <a:p>
            <a:r>
              <a:rPr lang="en-US" sz="800" dirty="0">
                <a:latin typeface="Helvetica" charset="0"/>
              </a:rPr>
              <a:t>The industry is committed to continue the journey and is </a:t>
            </a:r>
            <a:r>
              <a:rPr lang="en-US" sz="1200" b="1" dirty="0">
                <a:solidFill>
                  <a:srgbClr val="FF0000"/>
                </a:solidFill>
                <a:latin typeface="Helvetica" charset="0"/>
              </a:rPr>
              <a:t>optimistic</a:t>
            </a:r>
            <a:r>
              <a:rPr lang="en-US" sz="1050" dirty="0">
                <a:latin typeface="Helvetica" charset="0"/>
              </a:rPr>
              <a:t> </a:t>
            </a:r>
            <a:r>
              <a:rPr lang="en-US" sz="800" dirty="0">
                <a:latin typeface="Helvetica" charset="0"/>
              </a:rPr>
              <a:t>that the availability of new technologies will help to better understand the complex chains linking early molecular events at cellular level with organ and systemic effects. The ability to link multiple data streams and to translate non-animal (</a:t>
            </a:r>
            <a:r>
              <a:rPr lang="en-US" sz="800" i="1" dirty="0">
                <a:latin typeface="Helvetica" charset="0"/>
              </a:rPr>
              <a:t>in vitro </a:t>
            </a:r>
            <a:r>
              <a:rPr lang="en-US" sz="800" dirty="0">
                <a:latin typeface="Helvetica" charset="0"/>
              </a:rPr>
              <a:t>or </a:t>
            </a:r>
            <a:r>
              <a:rPr lang="en-US" sz="800" i="1" dirty="0">
                <a:latin typeface="Helvetica" charset="0"/>
              </a:rPr>
              <a:t>in silico</a:t>
            </a:r>
            <a:r>
              <a:rPr lang="en-US" sz="800" dirty="0">
                <a:latin typeface="Helvetica" charset="0"/>
              </a:rPr>
              <a:t>) </a:t>
            </a:r>
            <a:r>
              <a:rPr lang="en-US" sz="800" dirty="0" err="1">
                <a:latin typeface="Helvetica" charset="0"/>
              </a:rPr>
              <a:t>FIndings</a:t>
            </a:r>
            <a:r>
              <a:rPr lang="en-US" sz="800" dirty="0">
                <a:latin typeface="Helvetica" charset="0"/>
              </a:rPr>
              <a:t> in A quantitative way to </a:t>
            </a:r>
            <a:r>
              <a:rPr lang="en-US" sz="800" i="1" dirty="0">
                <a:latin typeface="Helvetica" charset="0"/>
              </a:rPr>
              <a:t>in vivo </a:t>
            </a:r>
            <a:r>
              <a:rPr lang="en-US" sz="800" dirty="0">
                <a:latin typeface="Helvetica" charset="0"/>
              </a:rPr>
              <a:t>is essential to drive a paradigm shift in chemical safety testing to meet regulatory requirements. </a:t>
            </a:r>
            <a:endParaRPr lang="en-US" sz="800" dirty="0"/>
          </a:p>
          <a:p>
            <a:r>
              <a:rPr lang="en-US" sz="1200" b="1" dirty="0">
                <a:solidFill>
                  <a:srgbClr val="FF0000"/>
                </a:solidFill>
                <a:latin typeface="Helvetica" charset="0"/>
              </a:rPr>
              <a:t>In our view SEURAT-1 and following projects will only be fully successful if the scientific efforts are accompanied by continuous exchange with stakeholders worldwide, including the regulatory community, validating agencies, interested public and academia as well as partners for commercial exploitation (small and medium sized enterprises and large industries) to </a:t>
            </a:r>
            <a:r>
              <a:rPr lang="en-US" sz="1200" b="1" dirty="0" err="1">
                <a:solidFill>
                  <a:srgbClr val="FF0000"/>
                </a:solidFill>
                <a:latin typeface="Helvetica" charset="0"/>
              </a:rPr>
              <a:t>maximise</a:t>
            </a:r>
            <a:r>
              <a:rPr lang="en-US" sz="1200" b="1" dirty="0">
                <a:solidFill>
                  <a:srgbClr val="FF0000"/>
                </a:solidFill>
                <a:latin typeface="Helvetica" charset="0"/>
              </a:rPr>
              <a:t> its impact. </a:t>
            </a:r>
            <a:endParaRPr lang="en-US" sz="1200" b="1" dirty="0">
              <a:solidFill>
                <a:srgbClr val="FF0000"/>
              </a:solidFill>
            </a:endParaRPr>
          </a:p>
        </p:txBody>
      </p:sp>
    </p:spTree>
    <p:extLst>
      <p:ext uri="{BB962C8B-B14F-4D97-AF65-F5344CB8AC3E}">
        <p14:creationId xmlns:p14="http://schemas.microsoft.com/office/powerpoint/2010/main" val="901168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332" y="618519"/>
            <a:ext cx="7773338" cy="1441851"/>
          </a:xfrm>
        </p:spPr>
        <p:txBody>
          <a:bodyPr/>
          <a:lstStyle/>
          <a:p>
            <a:r>
              <a:rPr lang="en-GB" b="1" i="1" dirty="0" smtClean="0">
                <a:solidFill>
                  <a:schemeClr val="tx2"/>
                </a:solidFill>
              </a:rPr>
              <a:t>An example: Sanderson et al, 2015 </a:t>
            </a:r>
            <a:br>
              <a:rPr lang="en-GB" b="1" i="1" dirty="0" smtClean="0">
                <a:solidFill>
                  <a:schemeClr val="tx2"/>
                </a:solidFill>
              </a:rPr>
            </a:br>
            <a:r>
              <a:rPr lang="en-GB" b="1" i="1" dirty="0" smtClean="0">
                <a:solidFill>
                  <a:schemeClr val="tx2"/>
                </a:solidFill>
              </a:rPr>
              <a:t>Toxicology Research, in press</a:t>
            </a:r>
            <a:endParaRPr lang="en-GB" b="1" i="1" dirty="0">
              <a:solidFill>
                <a:schemeClr val="tx2"/>
              </a:solidFill>
            </a:endParaRPr>
          </a:p>
        </p:txBody>
      </p:sp>
      <p:sp>
        <p:nvSpPr>
          <p:cNvPr id="6" name="Content Placeholder 5"/>
          <p:cNvSpPr>
            <a:spLocks noGrp="1"/>
          </p:cNvSpPr>
          <p:nvPr>
            <p:ph sz="quarter" idx="13"/>
          </p:nvPr>
        </p:nvSpPr>
        <p:spPr>
          <a:xfrm>
            <a:off x="1785258" y="2367094"/>
            <a:ext cx="8648987" cy="4033707"/>
          </a:xfrm>
        </p:spPr>
        <p:txBody>
          <a:bodyPr>
            <a:noAutofit/>
          </a:bodyPr>
          <a:lstStyle/>
          <a:p>
            <a:pPr marL="0" indent="0">
              <a:buNone/>
            </a:pPr>
            <a:r>
              <a:rPr lang="en-US" sz="1600" b="1" dirty="0"/>
              <a:t>Mechanistic understanding of Molecular Initiating Events using NMR spectroscopy </a:t>
            </a:r>
            <a:endParaRPr lang="en-US" sz="1600" dirty="0"/>
          </a:p>
          <a:p>
            <a:pPr marL="0" indent="0">
              <a:buNone/>
            </a:pPr>
            <a:r>
              <a:rPr lang="en-US" sz="1200" dirty="0"/>
              <a:t>Paul N. Sanderson, Wendy Simpson, Richard </a:t>
            </a:r>
            <a:r>
              <a:rPr lang="en-US" sz="1200" dirty="0" err="1"/>
              <a:t>Cubberley</a:t>
            </a:r>
            <a:r>
              <a:rPr lang="en-US" sz="1200" dirty="0"/>
              <a:t>, Maja </a:t>
            </a:r>
            <a:r>
              <a:rPr lang="en-US" sz="1200" dirty="0" err="1"/>
              <a:t>Aleksic</a:t>
            </a:r>
            <a:r>
              <a:rPr lang="en-US" sz="1200" dirty="0"/>
              <a:t>, Stephen </a:t>
            </a:r>
            <a:r>
              <a:rPr lang="en-US" sz="1200" dirty="0" err="1"/>
              <a:t>Gutsell</a:t>
            </a:r>
            <a:r>
              <a:rPr lang="en-US" sz="1200" dirty="0"/>
              <a:t> and Paul J Russell</a:t>
            </a:r>
          </a:p>
          <a:p>
            <a:pPr marL="0" indent="0">
              <a:buNone/>
            </a:pPr>
            <a:endParaRPr lang="en-US" sz="1200" dirty="0"/>
          </a:p>
          <a:p>
            <a:pPr marL="0" indent="0">
              <a:buNone/>
            </a:pPr>
            <a:r>
              <a:rPr lang="en-US" sz="1200" dirty="0"/>
              <a:t>Toxicological risk assessments in the 21</a:t>
            </a:r>
            <a:r>
              <a:rPr lang="en-US" sz="1200" baseline="30000" dirty="0"/>
              <a:t>st</a:t>
            </a:r>
            <a:r>
              <a:rPr lang="en-US" sz="1200" dirty="0"/>
              <a:t> century are increasingly being driven by the Adverse Outcome Pathways (AOP) conceptual framework in which the Molecular Initiating Event (MIE) is of fundamental importance to pathway progression.  For those MIEs that involve covalent chemical reactions, such as protein </a:t>
            </a:r>
            <a:r>
              <a:rPr lang="en-US" sz="1200" dirty="0" err="1"/>
              <a:t>haptenation</a:t>
            </a:r>
            <a:r>
              <a:rPr lang="en-US" sz="1200" dirty="0"/>
              <a:t>, determination of relative rates and mechanisms of reactions is a prerequisite for their understanding.  The utility of NMR spectroscopy as an experimental technique for effectively providing reaction rate and mechanistic information for early assessment of likely MIE(s) has been demonstrated.  To demonstrate the concept, model systems exemplifying common chemical reactions involved in the covalent modification of proteins were utilized; these involved chemical reactions of electrophilic species (representing different mechanistic classes) with simple amine and </a:t>
            </a:r>
            <a:r>
              <a:rPr lang="en-US" sz="1200" dirty="0" err="1"/>
              <a:t>thiol</a:t>
            </a:r>
            <a:r>
              <a:rPr lang="en-US" sz="1200" dirty="0"/>
              <a:t> nucleophiles acting as surrogates for the reactive groups of lysine and cysteine protein side chains respectively. Such molecular interactions are recognized as critical mechanisms in a variety of chemical and drug toxicities, including respiratory and skin sensitization and liver toxicity as well as being the key mechanism of action for a number of therapeutic agents.</a:t>
            </a:r>
          </a:p>
        </p:txBody>
      </p:sp>
    </p:spTree>
    <p:extLst>
      <p:ext uri="{BB962C8B-B14F-4D97-AF65-F5344CB8AC3E}">
        <p14:creationId xmlns:p14="http://schemas.microsoft.com/office/powerpoint/2010/main" val="933747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20850" y="488950"/>
            <a:ext cx="8750300" cy="5880100"/>
          </a:xfrm>
          <a:prstGeom prst="rect">
            <a:avLst/>
          </a:prstGeom>
        </p:spPr>
      </p:pic>
      <p:sp>
        <p:nvSpPr>
          <p:cNvPr id="6" name="Rectangle 5"/>
          <p:cNvSpPr/>
          <p:nvPr/>
        </p:nvSpPr>
        <p:spPr>
          <a:xfrm>
            <a:off x="2539390" y="2967335"/>
            <a:ext cx="7113230" cy="1107996"/>
          </a:xfrm>
          <a:prstGeom prst="rect">
            <a:avLst/>
          </a:prstGeom>
          <a:noFill/>
        </p:spPr>
        <p:txBody>
          <a:bodyPr wrap="none" lIns="91440" tIns="45720" rIns="91440" bIns="45720">
            <a:spAutoFit/>
          </a:bodyPr>
          <a:lstStyle/>
          <a:p>
            <a:pPr algn="ctr"/>
            <a:r>
              <a:rPr lang="en-GB"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Thanks for listening</a:t>
            </a:r>
          </a:p>
        </p:txBody>
      </p:sp>
    </p:spTree>
    <p:extLst>
      <p:ext uri="{BB962C8B-B14F-4D97-AF65-F5344CB8AC3E}">
        <p14:creationId xmlns:p14="http://schemas.microsoft.com/office/powerpoint/2010/main" val="65075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32" y="563655"/>
            <a:ext cx="7773338" cy="1117684"/>
          </a:xfrm>
        </p:spPr>
        <p:txBody>
          <a:bodyPr>
            <a:normAutofit/>
          </a:bodyPr>
          <a:lstStyle/>
          <a:p>
            <a:r>
              <a:rPr lang="en-US" sz="7200" b="1" dirty="0">
                <a:solidFill>
                  <a:schemeClr val="tx2"/>
                </a:solidFill>
              </a:rPr>
              <a:t>Key concepts</a:t>
            </a:r>
          </a:p>
        </p:txBody>
      </p:sp>
      <p:sp>
        <p:nvSpPr>
          <p:cNvPr id="3" name="Content Placeholder 2"/>
          <p:cNvSpPr>
            <a:spLocks noGrp="1"/>
          </p:cNvSpPr>
          <p:nvPr>
            <p:ph sz="quarter" idx="13"/>
          </p:nvPr>
        </p:nvSpPr>
        <p:spPr>
          <a:xfrm>
            <a:off x="1975369" y="1855028"/>
            <a:ext cx="8607286" cy="4874955"/>
          </a:xfrm>
        </p:spPr>
        <p:txBody>
          <a:bodyPr>
            <a:normAutofit/>
          </a:bodyPr>
          <a:lstStyle/>
          <a:p>
            <a:r>
              <a:rPr lang="en-US" b="1" dirty="0">
                <a:solidFill>
                  <a:schemeClr val="tx2"/>
                </a:solidFill>
              </a:rPr>
              <a:t>Humans are </a:t>
            </a:r>
            <a:r>
              <a:rPr lang="en-US" b="1" dirty="0" smtClean="0">
                <a:solidFill>
                  <a:schemeClr val="tx2"/>
                </a:solidFill>
              </a:rPr>
              <a:t>complicated (in any </a:t>
            </a:r>
            <a:r>
              <a:rPr lang="en-US" b="1" dirty="0">
                <a:solidFill>
                  <a:schemeClr val="tx2"/>
                </a:solidFill>
              </a:rPr>
              <a:t>number of </a:t>
            </a:r>
            <a:r>
              <a:rPr lang="en-US" b="1" dirty="0" smtClean="0">
                <a:solidFill>
                  <a:schemeClr val="tx2"/>
                </a:solidFill>
              </a:rPr>
              <a:t>ways!)</a:t>
            </a:r>
            <a:endParaRPr lang="en-US" b="1" dirty="0">
              <a:solidFill>
                <a:schemeClr val="tx2"/>
              </a:solidFill>
            </a:endParaRPr>
          </a:p>
          <a:p>
            <a:pPr lvl="1"/>
            <a:r>
              <a:rPr lang="en-US" b="1" i="1" dirty="0">
                <a:solidFill>
                  <a:schemeClr val="tx2"/>
                </a:solidFill>
              </a:rPr>
              <a:t>Our physiology and pathology is fiendishly complex</a:t>
            </a:r>
          </a:p>
          <a:p>
            <a:pPr lvl="1"/>
            <a:r>
              <a:rPr lang="en-US" b="1" i="1" dirty="0">
                <a:solidFill>
                  <a:schemeClr val="tx2"/>
                </a:solidFill>
              </a:rPr>
              <a:t>Risk perception v. risk </a:t>
            </a:r>
            <a:r>
              <a:rPr lang="en-US" b="1" i="1" dirty="0" smtClean="0">
                <a:solidFill>
                  <a:schemeClr val="tx2"/>
                </a:solidFill>
              </a:rPr>
              <a:t>reality</a:t>
            </a:r>
          </a:p>
          <a:p>
            <a:pPr lvl="5"/>
            <a:endParaRPr lang="en-US" sz="600" b="1" i="1" dirty="0">
              <a:solidFill>
                <a:schemeClr val="tx2"/>
              </a:solidFill>
            </a:endParaRPr>
          </a:p>
          <a:p>
            <a:r>
              <a:rPr lang="en-US" b="1" dirty="0" smtClean="0">
                <a:solidFill>
                  <a:schemeClr val="tx2"/>
                </a:solidFill>
              </a:rPr>
              <a:t>Pharmacology Versus Toxicology</a:t>
            </a:r>
          </a:p>
          <a:p>
            <a:pPr lvl="1"/>
            <a:r>
              <a:rPr lang="en-US" b="1" i="1" dirty="0" smtClean="0">
                <a:solidFill>
                  <a:schemeClr val="tx2"/>
                </a:solidFill>
              </a:rPr>
              <a:t>the </a:t>
            </a:r>
            <a:r>
              <a:rPr lang="en-US" b="1" i="1" dirty="0">
                <a:solidFill>
                  <a:schemeClr val="tx2"/>
                </a:solidFill>
              </a:rPr>
              <a:t>expected </a:t>
            </a:r>
            <a:r>
              <a:rPr lang="en-US" b="1" i="1" dirty="0" smtClean="0">
                <a:solidFill>
                  <a:schemeClr val="tx2"/>
                </a:solidFill>
              </a:rPr>
              <a:t>Versus </a:t>
            </a:r>
            <a:r>
              <a:rPr lang="en-US" b="1" i="1" dirty="0">
                <a:solidFill>
                  <a:schemeClr val="tx2"/>
                </a:solidFill>
              </a:rPr>
              <a:t>the </a:t>
            </a:r>
            <a:r>
              <a:rPr lang="en-US" b="1" i="1" dirty="0" smtClean="0">
                <a:solidFill>
                  <a:schemeClr val="tx2"/>
                </a:solidFill>
              </a:rPr>
              <a:t>unexpected!</a:t>
            </a:r>
          </a:p>
          <a:p>
            <a:pPr lvl="7"/>
            <a:endParaRPr lang="en-US" sz="600" b="1" dirty="0">
              <a:solidFill>
                <a:schemeClr val="tx2"/>
              </a:solidFill>
            </a:endParaRPr>
          </a:p>
          <a:p>
            <a:r>
              <a:rPr lang="en-US" b="1" dirty="0" smtClean="0">
                <a:solidFill>
                  <a:schemeClr val="tx2"/>
                </a:solidFill>
              </a:rPr>
              <a:t>The toxicity of a substance is implicit in its molecular structure</a:t>
            </a:r>
          </a:p>
          <a:p>
            <a:pPr lvl="1"/>
            <a:r>
              <a:rPr lang="en-US" b="1" i="1" dirty="0" smtClean="0">
                <a:solidFill>
                  <a:schemeClr val="tx2"/>
                </a:solidFill>
              </a:rPr>
              <a:t>Which means we must understand the chemistry</a:t>
            </a:r>
          </a:p>
          <a:p>
            <a:pPr marL="2743200" lvl="6" indent="0">
              <a:buNone/>
            </a:pPr>
            <a:endParaRPr lang="en-US" sz="600" b="1" dirty="0">
              <a:solidFill>
                <a:schemeClr val="tx2"/>
              </a:solidFill>
            </a:endParaRPr>
          </a:p>
          <a:p>
            <a:r>
              <a:rPr lang="en-US" b="1" dirty="0" smtClean="0">
                <a:solidFill>
                  <a:schemeClr val="tx2"/>
                </a:solidFill>
              </a:rPr>
              <a:t>Expression of that toxicity depends on two things</a:t>
            </a:r>
          </a:p>
          <a:p>
            <a:pPr lvl="1"/>
            <a:r>
              <a:rPr lang="en-US" b="1" i="1" dirty="0" smtClean="0">
                <a:solidFill>
                  <a:schemeClr val="tx2"/>
                </a:solidFill>
              </a:rPr>
              <a:t>Exposure dose</a:t>
            </a:r>
          </a:p>
          <a:p>
            <a:pPr lvl="1"/>
            <a:r>
              <a:rPr lang="en-US" b="1" i="1" dirty="0" smtClean="0">
                <a:solidFill>
                  <a:schemeClr val="tx2"/>
                </a:solidFill>
              </a:rPr>
              <a:t>Individual susceptibility</a:t>
            </a:r>
          </a:p>
          <a:p>
            <a:endParaRPr lang="en-US" dirty="0"/>
          </a:p>
        </p:txBody>
      </p:sp>
    </p:spTree>
    <p:extLst>
      <p:ext uri="{BB962C8B-B14F-4D97-AF65-F5344CB8AC3E}">
        <p14:creationId xmlns:p14="http://schemas.microsoft.com/office/powerpoint/2010/main" val="46814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76" y="481584"/>
            <a:ext cx="5082505" cy="5742431"/>
          </a:xfrm>
        </p:spPr>
        <p:txBody>
          <a:bodyPr>
            <a:normAutofit/>
          </a:bodyPr>
          <a:lstStyle/>
          <a:p>
            <a:r>
              <a:rPr lang="en-US" dirty="0" smtClean="0"/>
              <a:t>The KEY challenge facing 21</a:t>
            </a:r>
            <a:r>
              <a:rPr lang="en-US" baseline="30000" dirty="0" smtClean="0"/>
              <a:t>st</a:t>
            </a:r>
            <a:r>
              <a:rPr lang="en-US" dirty="0" smtClean="0"/>
              <a:t> century toxicology is ensuring our health without animal tests</a:t>
            </a:r>
            <a:br>
              <a:rPr lang="en-US" dirty="0" smtClean="0"/>
            </a:br>
            <a:r>
              <a:rPr lang="en-US" sz="2000" dirty="0"/>
              <a:t/>
            </a:r>
            <a:br>
              <a:rPr lang="en-US" sz="2000" dirty="0"/>
            </a:br>
            <a:r>
              <a:rPr lang="en-US" dirty="0"/>
              <a:t/>
            </a:r>
            <a:br>
              <a:rPr lang="en-US" dirty="0"/>
            </a:br>
            <a:r>
              <a:rPr lang="en-US" dirty="0" smtClean="0"/>
              <a:t>The first target for this was cosmetic products, arguably a really difficult </a:t>
            </a:r>
            <a:r>
              <a:rPr lang="en-US" smtClean="0"/>
              <a:t>category…but also an </a:t>
            </a:r>
            <a:r>
              <a:rPr lang="en-US" dirty="0" smtClean="0"/>
              <a:t>informative example</a:t>
            </a:r>
            <a:endParaRPr lang="en-US" dirty="0"/>
          </a:p>
        </p:txBody>
      </p:sp>
      <p:pic>
        <p:nvPicPr>
          <p:cNvPr id="4" name="Content Placeholder 3"/>
          <p:cNvPicPr>
            <a:picLocks noGrp="1" noChangeAspect="1"/>
          </p:cNvPicPr>
          <p:nvPr>
            <p:ph sz="quarter" idx="13"/>
          </p:nvPr>
        </p:nvPicPr>
        <p:blipFill>
          <a:blip r:embed="rId2"/>
          <a:stretch>
            <a:fillRect/>
          </a:stretch>
        </p:blipFill>
        <p:spPr>
          <a:xfrm>
            <a:off x="4392386" y="730068"/>
            <a:ext cx="8660785" cy="4756332"/>
          </a:xfrm>
          <a:prstGeom prst="rect">
            <a:avLst/>
          </a:prstGeom>
          <a:effectLst>
            <a:softEdge rad="190500"/>
          </a:effectLst>
        </p:spPr>
      </p:pic>
    </p:spTree>
    <p:extLst>
      <p:ext uri="{BB962C8B-B14F-4D97-AF65-F5344CB8AC3E}">
        <p14:creationId xmlns:p14="http://schemas.microsoft.com/office/powerpoint/2010/main" val="1319041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51423826"/>
              </p:ext>
            </p:extLst>
          </p:nvPr>
        </p:nvGraphicFramePr>
        <p:xfrm>
          <a:off x="5452754" y="493776"/>
          <a:ext cx="6391774" cy="63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29184" y="1408175"/>
            <a:ext cx="4926914" cy="5394961"/>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GB" sz="3000" dirty="0">
                <a:solidFill>
                  <a:srgbClr val="27537E"/>
                </a:solidFill>
              </a:rPr>
              <a:t>First - Induction</a:t>
            </a:r>
            <a:r>
              <a:rPr lang="en-GB" sz="3000">
                <a:solidFill>
                  <a:srgbClr val="27537E"/>
                </a:solidFill>
              </a:rPr>
              <a:t>:  </a:t>
            </a:r>
            <a:endParaRPr lang="en-GB" sz="3000" smtClean="0">
              <a:solidFill>
                <a:srgbClr val="27537E"/>
              </a:solidFill>
            </a:endParaRPr>
          </a:p>
          <a:p>
            <a:pPr algn="l"/>
            <a:r>
              <a:rPr lang="en-GB" sz="3000" dirty="0" smtClean="0">
                <a:solidFill>
                  <a:prstClr val="black"/>
                </a:solidFill>
              </a:rPr>
              <a:t>silent </a:t>
            </a:r>
            <a:r>
              <a:rPr lang="en-GB" sz="3000" dirty="0">
                <a:solidFill>
                  <a:prstClr val="black"/>
                </a:solidFill>
              </a:rPr>
              <a:t>phase</a:t>
            </a:r>
          </a:p>
          <a:p>
            <a:pPr algn="l"/>
            <a:endParaRPr lang="en-GB" sz="3000" dirty="0">
              <a:solidFill>
                <a:prstClr val="black"/>
              </a:solidFill>
            </a:endParaRPr>
          </a:p>
          <a:p>
            <a:pPr algn="l"/>
            <a:r>
              <a:rPr lang="en-GB" sz="3000" dirty="0">
                <a:solidFill>
                  <a:srgbClr val="27537E"/>
                </a:solidFill>
              </a:rPr>
              <a:t>Second - Elicitation:</a:t>
            </a:r>
          </a:p>
          <a:p>
            <a:pPr algn="l"/>
            <a:r>
              <a:rPr lang="en-GB" sz="3000" dirty="0">
                <a:solidFill>
                  <a:prstClr val="black"/>
                </a:solidFill>
              </a:rPr>
              <a:t>The disease</a:t>
            </a:r>
          </a:p>
          <a:p>
            <a:pPr algn="l"/>
            <a:endParaRPr lang="en-GB" sz="3000" dirty="0">
              <a:solidFill>
                <a:prstClr val="black"/>
              </a:solidFill>
            </a:endParaRPr>
          </a:p>
          <a:p>
            <a:pPr algn="l"/>
            <a:r>
              <a:rPr lang="en-GB" sz="3000" dirty="0">
                <a:solidFill>
                  <a:prstClr val="black"/>
                </a:solidFill>
              </a:rPr>
              <a:t>Skin sensitising chemicals induce contact allergy; further exposure elicits the disease, allergic contact dermatitis</a:t>
            </a:r>
          </a:p>
          <a:p>
            <a:pPr algn="l"/>
            <a:endParaRPr lang="en-GB" sz="3000" dirty="0">
              <a:solidFill>
                <a:prstClr val="black"/>
              </a:solidFill>
            </a:endParaRPr>
          </a:p>
        </p:txBody>
      </p:sp>
      <p:sp>
        <p:nvSpPr>
          <p:cNvPr id="6" name="TextBox 5"/>
          <p:cNvSpPr txBox="1"/>
          <p:nvPr/>
        </p:nvSpPr>
        <p:spPr>
          <a:xfrm>
            <a:off x="3440520" y="32111"/>
            <a:ext cx="6014376" cy="923330"/>
          </a:xfrm>
          <a:prstGeom prst="rect">
            <a:avLst/>
          </a:prstGeom>
          <a:noFill/>
        </p:spPr>
        <p:txBody>
          <a:bodyPr wrap="square" rtlCol="0">
            <a:spAutoFit/>
          </a:bodyPr>
          <a:lstStyle/>
          <a:p>
            <a:r>
              <a:rPr lang="en-GB" sz="5400" b="1" i="1" dirty="0">
                <a:solidFill>
                  <a:schemeClr val="tx2"/>
                </a:solidFill>
              </a:rPr>
              <a:t>Overview of Allergy</a:t>
            </a:r>
          </a:p>
        </p:txBody>
      </p:sp>
    </p:spTree>
    <p:extLst>
      <p:ext uri="{BB962C8B-B14F-4D97-AF65-F5344CB8AC3E}">
        <p14:creationId xmlns:p14="http://schemas.microsoft.com/office/powerpoint/2010/main" val="206616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style.rotation</p:attrName>
                                        </p:attrNameLst>
                                      </p:cBhvr>
                                      <p:tavLst>
                                        <p:tav tm="0">
                                          <p:val>
                                            <p:fltVal val="90"/>
                                          </p:val>
                                        </p:tav>
                                        <p:tav tm="100000">
                                          <p:val>
                                            <p:fltVal val="0"/>
                                          </p:val>
                                        </p:tav>
                                      </p:tavLst>
                                    </p:anim>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865343419"/>
              </p:ext>
            </p:extLst>
          </p:nvPr>
        </p:nvGraphicFramePr>
        <p:xfrm>
          <a:off x="2209800" y="427383"/>
          <a:ext cx="7772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rot="20356578">
            <a:off x="2209801" y="1361661"/>
            <a:ext cx="7772400" cy="4154984"/>
          </a:xfrm>
          <a:prstGeom prst="rect">
            <a:avLst/>
          </a:prstGeom>
          <a:gradFill>
            <a:gsLst>
              <a:gs pos="0">
                <a:schemeClr val="bg2">
                  <a:tint val="78000"/>
                  <a:shade val="100000"/>
                  <a:hueMod val="136000"/>
                  <a:satMod val="160000"/>
                  <a:lumMod val="105000"/>
                  <a:alpha val="70000"/>
                </a:schemeClr>
              </a:gs>
              <a:gs pos="100000">
                <a:schemeClr val="bg2">
                  <a:shade val="92000"/>
                  <a:satMod val="170000"/>
                  <a:lumMod val="96000"/>
                </a:schemeClr>
              </a:gs>
            </a:gsLst>
            <a:lin ang="5400000" scaled="0"/>
          </a:gradFill>
        </p:spPr>
        <p:txBody>
          <a:bodyPr wrap="square" rtlCol="0">
            <a:spAutoFit/>
          </a:bodyPr>
          <a:lstStyle/>
          <a:p>
            <a:pPr algn="ctr"/>
            <a:r>
              <a:rPr lang="en-US" sz="6600" dirty="0"/>
              <a:t>This is not an Adverse Outcome Pathway,  but arguably it is unique in toxicology</a:t>
            </a:r>
          </a:p>
        </p:txBody>
      </p:sp>
    </p:spTree>
    <p:extLst>
      <p:ext uri="{BB962C8B-B14F-4D97-AF65-F5344CB8AC3E}">
        <p14:creationId xmlns:p14="http://schemas.microsoft.com/office/powerpoint/2010/main" val="12149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graphicEl>
                                              <a:dgm id="{870B6DA4-59D3-934A-A019-856AE73F22E8}"/>
                                            </p:graphicEl>
                                          </p:spTgt>
                                        </p:tgtEl>
                                        <p:attrNameLst>
                                          <p:attrName>style.visibility</p:attrName>
                                        </p:attrNameLst>
                                      </p:cBhvr>
                                      <p:to>
                                        <p:strVal val="visible"/>
                                      </p:to>
                                    </p:set>
                                    <p:animEffect transition="in" filter="dissolve">
                                      <p:cBhvr>
                                        <p:cTn id="7" dur="500"/>
                                        <p:tgtEl>
                                          <p:spTgt spid="7">
                                            <p:graphicEl>
                                              <a:dgm id="{870B6DA4-59D3-934A-A019-856AE73F22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graphicEl>
                                              <a:dgm id="{A8D3F2DB-F767-AF4A-A065-E19D723E813D}"/>
                                            </p:graphicEl>
                                          </p:spTgt>
                                        </p:tgtEl>
                                        <p:attrNameLst>
                                          <p:attrName>style.visibility</p:attrName>
                                        </p:attrNameLst>
                                      </p:cBhvr>
                                      <p:to>
                                        <p:strVal val="visible"/>
                                      </p:to>
                                    </p:set>
                                    <p:animEffect transition="in" filter="dissolve">
                                      <p:cBhvr>
                                        <p:cTn id="12" dur="500"/>
                                        <p:tgtEl>
                                          <p:spTgt spid="7">
                                            <p:graphicEl>
                                              <a:dgm id="{A8D3F2DB-F767-AF4A-A065-E19D723E813D}"/>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graphicEl>
                                              <a:dgm id="{45781ACD-0D71-054B-83F6-EFDC0C17F074}"/>
                                            </p:graphicEl>
                                          </p:spTgt>
                                        </p:tgtEl>
                                        <p:attrNameLst>
                                          <p:attrName>style.visibility</p:attrName>
                                        </p:attrNameLst>
                                      </p:cBhvr>
                                      <p:to>
                                        <p:strVal val="visible"/>
                                      </p:to>
                                    </p:set>
                                    <p:animEffect transition="in" filter="dissolve">
                                      <p:cBhvr>
                                        <p:cTn id="15" dur="500"/>
                                        <p:tgtEl>
                                          <p:spTgt spid="7">
                                            <p:graphicEl>
                                              <a:dgm id="{45781ACD-0D71-054B-83F6-EFDC0C17F07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graphicEl>
                                              <a:dgm id="{EE2D5F6C-485E-6945-B828-6A31090A7850}"/>
                                            </p:graphicEl>
                                          </p:spTgt>
                                        </p:tgtEl>
                                        <p:attrNameLst>
                                          <p:attrName>style.visibility</p:attrName>
                                        </p:attrNameLst>
                                      </p:cBhvr>
                                      <p:to>
                                        <p:strVal val="visible"/>
                                      </p:to>
                                    </p:set>
                                    <p:animEffect transition="in" filter="dissolve">
                                      <p:cBhvr>
                                        <p:cTn id="20" dur="500"/>
                                        <p:tgtEl>
                                          <p:spTgt spid="7">
                                            <p:graphicEl>
                                              <a:dgm id="{EE2D5F6C-485E-6945-B828-6A31090A785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graphicEl>
                                              <a:dgm id="{8BBED491-A71A-934A-88CB-112AD0904141}"/>
                                            </p:graphicEl>
                                          </p:spTgt>
                                        </p:tgtEl>
                                        <p:attrNameLst>
                                          <p:attrName>style.visibility</p:attrName>
                                        </p:attrNameLst>
                                      </p:cBhvr>
                                      <p:to>
                                        <p:strVal val="visible"/>
                                      </p:to>
                                    </p:set>
                                    <p:animEffect transition="in" filter="dissolve">
                                      <p:cBhvr>
                                        <p:cTn id="25" dur="500"/>
                                        <p:tgtEl>
                                          <p:spTgt spid="7">
                                            <p:graphicEl>
                                              <a:dgm id="{8BBED491-A71A-934A-88CB-112AD090414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graphicEl>
                                              <a:dgm id="{AB0563B5-0A6A-DA4A-9B36-6542C8290068}"/>
                                            </p:graphicEl>
                                          </p:spTgt>
                                        </p:tgtEl>
                                        <p:attrNameLst>
                                          <p:attrName>style.visibility</p:attrName>
                                        </p:attrNameLst>
                                      </p:cBhvr>
                                      <p:to>
                                        <p:strVal val="visible"/>
                                      </p:to>
                                    </p:set>
                                    <p:animEffect transition="in" filter="dissolve">
                                      <p:cBhvr>
                                        <p:cTn id="30" dur="500"/>
                                        <p:tgtEl>
                                          <p:spTgt spid="7">
                                            <p:graphicEl>
                                              <a:dgm id="{AB0563B5-0A6A-DA4A-9B36-6542C829006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graphicEl>
                                              <a:dgm id="{D8727070-E6A8-4F4C-8A35-50838290BDC1}"/>
                                            </p:graphicEl>
                                          </p:spTgt>
                                        </p:tgtEl>
                                        <p:attrNameLst>
                                          <p:attrName>style.visibility</p:attrName>
                                        </p:attrNameLst>
                                      </p:cBhvr>
                                      <p:to>
                                        <p:strVal val="visible"/>
                                      </p:to>
                                    </p:set>
                                    <p:animEffect transition="in" filter="dissolve">
                                      <p:cBhvr>
                                        <p:cTn id="35" dur="500"/>
                                        <p:tgtEl>
                                          <p:spTgt spid="7">
                                            <p:graphicEl>
                                              <a:dgm id="{D8727070-E6A8-4F4C-8A35-50838290BDC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3000" fill="hold"/>
                                        <p:tgtEl>
                                          <p:spTgt spid="8"/>
                                        </p:tgtEl>
                                        <p:attrNameLst>
                                          <p:attrName>ppt_w</p:attrName>
                                        </p:attrNameLst>
                                      </p:cBhvr>
                                      <p:tavLst>
                                        <p:tav tm="0">
                                          <p:val>
                                            <p:fltVal val="0"/>
                                          </p:val>
                                        </p:tav>
                                        <p:tav tm="100000">
                                          <p:val>
                                            <p:strVal val="#ppt_w"/>
                                          </p:val>
                                        </p:tav>
                                      </p:tavLst>
                                    </p:anim>
                                    <p:anim calcmode="lin" valueType="num">
                                      <p:cBhvr>
                                        <p:cTn id="41" dur="3000" fill="hold"/>
                                        <p:tgtEl>
                                          <p:spTgt spid="8"/>
                                        </p:tgtEl>
                                        <p:attrNameLst>
                                          <p:attrName>ppt_h</p:attrName>
                                        </p:attrNameLst>
                                      </p:cBhvr>
                                      <p:tavLst>
                                        <p:tav tm="0">
                                          <p:val>
                                            <p:fltVal val="0"/>
                                          </p:val>
                                        </p:tav>
                                        <p:tav tm="100000">
                                          <p:val>
                                            <p:strVal val="#ppt_h"/>
                                          </p:val>
                                        </p:tav>
                                      </p:tavLst>
                                    </p:anim>
                                    <p:animEffect transition="in" filter="fade">
                                      <p:cBhvr>
                                        <p:cTn id="42" dur="3000"/>
                                        <p:tgtEl>
                                          <p:spTgt spid="8"/>
                                        </p:tgtEl>
                                      </p:cBhvr>
                                    </p:animEffect>
                                  </p:childTnLst>
                                </p:cTn>
                              </p:par>
                            </p:childTnLst>
                          </p:cTn>
                        </p:par>
                        <p:par>
                          <p:cTn id="43" fill="hold">
                            <p:stCondLst>
                              <p:cond delay="3000"/>
                            </p:stCondLst>
                            <p:childTnLst>
                              <p:par>
                                <p:cTn id="44" presetID="32" presetClass="emph" presetSubtype="0" fill="hold" grpId="2" nodeType="afterEffect">
                                  <p:stCondLst>
                                    <p:cond delay="3000"/>
                                  </p:stCondLst>
                                  <p:childTnLst>
                                    <p:animRot by="120000">
                                      <p:cBhvr>
                                        <p:cTn id="45" dur="300" fill="hold">
                                          <p:stCondLst>
                                            <p:cond delay="0"/>
                                          </p:stCondLst>
                                        </p:cTn>
                                        <p:tgtEl>
                                          <p:spTgt spid="8"/>
                                        </p:tgtEl>
                                        <p:attrNameLst>
                                          <p:attrName>r</p:attrName>
                                        </p:attrNameLst>
                                      </p:cBhvr>
                                    </p:animRot>
                                    <p:animRot by="-240000">
                                      <p:cBhvr>
                                        <p:cTn id="46" dur="600" fill="hold">
                                          <p:stCondLst>
                                            <p:cond delay="600"/>
                                          </p:stCondLst>
                                        </p:cTn>
                                        <p:tgtEl>
                                          <p:spTgt spid="8"/>
                                        </p:tgtEl>
                                        <p:attrNameLst>
                                          <p:attrName>r</p:attrName>
                                        </p:attrNameLst>
                                      </p:cBhvr>
                                    </p:animRot>
                                    <p:animRot by="240000">
                                      <p:cBhvr>
                                        <p:cTn id="47" dur="600" fill="hold">
                                          <p:stCondLst>
                                            <p:cond delay="1200"/>
                                          </p:stCondLst>
                                        </p:cTn>
                                        <p:tgtEl>
                                          <p:spTgt spid="8"/>
                                        </p:tgtEl>
                                        <p:attrNameLst>
                                          <p:attrName>r</p:attrName>
                                        </p:attrNameLst>
                                      </p:cBhvr>
                                    </p:animRot>
                                    <p:animRot by="-240000">
                                      <p:cBhvr>
                                        <p:cTn id="48" dur="600" fill="hold">
                                          <p:stCondLst>
                                            <p:cond delay="1800"/>
                                          </p:stCondLst>
                                        </p:cTn>
                                        <p:tgtEl>
                                          <p:spTgt spid="8"/>
                                        </p:tgtEl>
                                        <p:attrNameLst>
                                          <p:attrName>r</p:attrName>
                                        </p:attrNameLst>
                                      </p:cBhvr>
                                    </p:animRot>
                                    <p:animRot by="120000">
                                      <p:cBhvr>
                                        <p:cTn id="49" dur="600" fill="hold">
                                          <p:stCondLst>
                                            <p:cond delay="2400"/>
                                          </p:stCondLst>
                                        </p:cTn>
                                        <p:tgtEl>
                                          <p:spTgt spid="8"/>
                                        </p:tgtEl>
                                        <p:attrNameLst>
                                          <p:attrName>r</p:attrName>
                                        </p:attrNameLst>
                                      </p:cBhvr>
                                    </p:animRot>
                                  </p:childTnLst>
                                </p:cTn>
                              </p:par>
                            </p:childTnLst>
                          </p:cTn>
                        </p:par>
                        <p:par>
                          <p:cTn id="50" fill="hold">
                            <p:stCondLst>
                              <p:cond delay="9000"/>
                            </p:stCondLst>
                            <p:childTnLst>
                              <p:par>
                                <p:cTn id="51" presetID="53" presetClass="exit" presetSubtype="32" fill="hold" grpId="1" nodeType="afterEffect">
                                  <p:stCondLst>
                                    <p:cond delay="0"/>
                                  </p:stCondLst>
                                  <p:childTnLst>
                                    <p:anim calcmode="lin" valueType="num">
                                      <p:cBhvr>
                                        <p:cTn id="52" dur="2000"/>
                                        <p:tgtEl>
                                          <p:spTgt spid="8"/>
                                        </p:tgtEl>
                                        <p:attrNameLst>
                                          <p:attrName>ppt_w</p:attrName>
                                        </p:attrNameLst>
                                      </p:cBhvr>
                                      <p:tavLst>
                                        <p:tav tm="0">
                                          <p:val>
                                            <p:strVal val="ppt_w"/>
                                          </p:val>
                                        </p:tav>
                                        <p:tav tm="100000">
                                          <p:val>
                                            <p:fltVal val="0"/>
                                          </p:val>
                                        </p:tav>
                                      </p:tavLst>
                                    </p:anim>
                                    <p:anim calcmode="lin" valueType="num">
                                      <p:cBhvr>
                                        <p:cTn id="53" dur="2000"/>
                                        <p:tgtEl>
                                          <p:spTgt spid="8"/>
                                        </p:tgtEl>
                                        <p:attrNameLst>
                                          <p:attrName>ppt_h</p:attrName>
                                        </p:attrNameLst>
                                      </p:cBhvr>
                                      <p:tavLst>
                                        <p:tav tm="0">
                                          <p:val>
                                            <p:strVal val="ppt_h"/>
                                          </p:val>
                                        </p:tav>
                                        <p:tav tm="100000">
                                          <p:val>
                                            <p:fltVal val="0"/>
                                          </p:val>
                                        </p:tav>
                                      </p:tavLst>
                                    </p:anim>
                                    <p:animEffect transition="out" filter="fade">
                                      <p:cBhvr>
                                        <p:cTn id="54" dur="2000"/>
                                        <p:tgtEl>
                                          <p:spTgt spid="8"/>
                                        </p:tgtEl>
                                      </p:cBhvr>
                                    </p:animEffect>
                                    <p:set>
                                      <p:cBhvr>
                                        <p:cTn id="5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animBg="1"/>
      <p:bldP spid="8" grpId="1" animBg="1"/>
      <p:bldP spid="8"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a:solidFill>
                  <a:schemeClr val="tx2"/>
                </a:solidFill>
              </a:rPr>
              <a:t>More on skin sensitisation</a:t>
            </a:r>
          </a:p>
        </p:txBody>
      </p:sp>
      <p:sp>
        <p:nvSpPr>
          <p:cNvPr id="3" name="Content Placeholder 2"/>
          <p:cNvSpPr>
            <a:spLocks noGrp="1"/>
          </p:cNvSpPr>
          <p:nvPr>
            <p:ph sz="quarter" idx="13"/>
          </p:nvPr>
        </p:nvSpPr>
        <p:spPr>
          <a:xfrm>
            <a:off x="1883664" y="2367094"/>
            <a:ext cx="8534400" cy="3790639"/>
          </a:xfrm>
        </p:spPr>
        <p:txBody>
          <a:bodyPr>
            <a:normAutofit fontScale="92500"/>
          </a:bodyPr>
          <a:lstStyle/>
          <a:p>
            <a:r>
              <a:rPr lang="en-US" sz="2400" dirty="0"/>
              <a:t>We have had good predictive tests for </a:t>
            </a:r>
            <a:r>
              <a:rPr lang="en-US" sz="2400" dirty="0" smtClean="0"/>
              <a:t>over half </a:t>
            </a:r>
            <a:r>
              <a:rPr lang="en-US" sz="2400" dirty="0"/>
              <a:t>a century</a:t>
            </a:r>
          </a:p>
          <a:p>
            <a:r>
              <a:rPr lang="en-US" sz="2400" dirty="0" smtClean="0"/>
              <a:t>We understand key events of the toxicological mechanism</a:t>
            </a:r>
          </a:p>
          <a:p>
            <a:r>
              <a:rPr lang="en-US" sz="2400" dirty="0" smtClean="0"/>
              <a:t>We developed the first formally validated alternative (LLNA)</a:t>
            </a:r>
          </a:p>
          <a:p>
            <a:r>
              <a:rPr lang="en-US" sz="2400" dirty="0" smtClean="0"/>
              <a:t>We have a process for quantitative risk assessment</a:t>
            </a:r>
          </a:p>
          <a:p>
            <a:r>
              <a:rPr lang="en-US" sz="2400" dirty="0" smtClean="0"/>
              <a:t>We have rapid and reliable feedback from dermatologists</a:t>
            </a:r>
          </a:p>
          <a:p>
            <a:r>
              <a:rPr lang="is-IS" sz="2400" dirty="0" smtClean="0"/>
              <a:t>….and we even have a portfolio of in vitro alternatives, validated and moving into use</a:t>
            </a:r>
            <a:endParaRPr lang="en-US" sz="2400" dirty="0" smtClean="0"/>
          </a:p>
          <a:p>
            <a:endParaRPr lang="en-US" dirty="0"/>
          </a:p>
        </p:txBody>
      </p:sp>
    </p:spTree>
    <p:extLst>
      <p:ext uri="{BB962C8B-B14F-4D97-AF65-F5344CB8AC3E}">
        <p14:creationId xmlns:p14="http://schemas.microsoft.com/office/powerpoint/2010/main" val="449239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62897" y="1099597"/>
            <a:ext cx="8881382" cy="4257212"/>
            <a:chOff x="291256" y="1380802"/>
            <a:chExt cx="8717448" cy="4103331"/>
          </a:xfrm>
        </p:grpSpPr>
        <p:sp>
          <p:nvSpPr>
            <p:cNvPr id="6" name="テキスト ボックス 3"/>
            <p:cNvSpPr txBox="1"/>
            <p:nvPr/>
          </p:nvSpPr>
          <p:spPr>
            <a:xfrm>
              <a:off x="291256" y="1380802"/>
              <a:ext cx="1493167"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200" dirty="0">
                  <a:latin typeface="Arial"/>
                  <a:cs typeface="Arial"/>
                </a:rPr>
                <a:t>Chemical Structure</a:t>
              </a:r>
            </a:p>
            <a:p>
              <a:pPr algn="ctr"/>
              <a:r>
                <a:rPr lang="en-US" altLang="ja-JP" sz="1200" dirty="0">
                  <a:latin typeface="Arial"/>
                  <a:cs typeface="Arial"/>
                </a:rPr>
                <a:t>&amp;</a:t>
              </a:r>
            </a:p>
            <a:p>
              <a:pPr algn="ctr"/>
              <a:r>
                <a:rPr kumimoji="1" lang="en-US" altLang="ja-JP" sz="1200" dirty="0">
                  <a:latin typeface="Arial"/>
                  <a:cs typeface="Arial"/>
                </a:rPr>
                <a:t>Properties</a:t>
              </a:r>
              <a:endParaRPr kumimoji="1" lang="ja-JP" altLang="en-US" sz="1200" dirty="0">
                <a:latin typeface="Arial"/>
                <a:cs typeface="Arial"/>
              </a:endParaRPr>
            </a:p>
          </p:txBody>
        </p:sp>
        <p:sp>
          <p:nvSpPr>
            <p:cNvPr id="7" name="テキスト ボックス 4"/>
            <p:cNvSpPr txBox="1"/>
            <p:nvPr/>
          </p:nvSpPr>
          <p:spPr>
            <a:xfrm>
              <a:off x="1980736" y="1488524"/>
              <a:ext cx="16646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200" dirty="0">
                  <a:latin typeface="Arial"/>
                  <a:cs typeface="Arial"/>
                </a:rPr>
                <a:t>Molecular initiating event</a:t>
              </a:r>
              <a:endParaRPr kumimoji="1" lang="ja-JP" altLang="en-US" sz="1200" dirty="0">
                <a:latin typeface="Arial"/>
                <a:cs typeface="Arial"/>
              </a:endParaRPr>
            </a:p>
          </p:txBody>
        </p:sp>
        <p:sp>
          <p:nvSpPr>
            <p:cNvPr id="8" name="テキスト ボックス 5"/>
            <p:cNvSpPr txBox="1"/>
            <p:nvPr/>
          </p:nvSpPr>
          <p:spPr>
            <a:xfrm>
              <a:off x="3837421" y="1596246"/>
              <a:ext cx="1442071"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ja-JP" sz="1200" dirty="0">
                  <a:latin typeface="Arial"/>
                  <a:cs typeface="Arial"/>
                </a:rPr>
                <a:t>Cellular Response</a:t>
              </a:r>
              <a:endParaRPr kumimoji="1" lang="ja-JP" altLang="en-US" sz="1200" dirty="0">
                <a:latin typeface="Arial"/>
                <a:cs typeface="Arial"/>
              </a:endParaRPr>
            </a:p>
          </p:txBody>
        </p:sp>
        <p:sp>
          <p:nvSpPr>
            <p:cNvPr id="9" name="テキスト ボックス 6"/>
            <p:cNvSpPr txBox="1"/>
            <p:nvPr/>
          </p:nvSpPr>
          <p:spPr>
            <a:xfrm>
              <a:off x="5568497" y="1596246"/>
              <a:ext cx="1348070"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ja-JP" sz="1200" dirty="0">
                  <a:latin typeface="Arial"/>
                  <a:cs typeface="Arial"/>
                </a:rPr>
                <a:t>Organ Response</a:t>
              </a:r>
              <a:endParaRPr kumimoji="1" lang="ja-JP" altLang="en-US" sz="1200" dirty="0">
                <a:latin typeface="Arial"/>
                <a:cs typeface="Arial"/>
              </a:endParaRPr>
            </a:p>
          </p:txBody>
        </p:sp>
        <p:sp>
          <p:nvSpPr>
            <p:cNvPr id="10" name="テキスト ボックス 7"/>
            <p:cNvSpPr txBox="1"/>
            <p:nvPr/>
          </p:nvSpPr>
          <p:spPr>
            <a:xfrm>
              <a:off x="7217682" y="1596246"/>
              <a:ext cx="158739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200" dirty="0">
                  <a:latin typeface="Arial"/>
                  <a:cs typeface="Arial"/>
                </a:rPr>
                <a:t>Organism Response</a:t>
              </a:r>
              <a:endParaRPr kumimoji="1" lang="ja-JP" altLang="en-US" sz="1200" dirty="0">
                <a:latin typeface="Arial"/>
                <a:cs typeface="Arial"/>
              </a:endParaRPr>
            </a:p>
          </p:txBody>
        </p:sp>
        <p:sp>
          <p:nvSpPr>
            <p:cNvPr id="11" name="テキスト ボックス 8"/>
            <p:cNvSpPr txBox="1"/>
            <p:nvPr/>
          </p:nvSpPr>
          <p:spPr>
            <a:xfrm>
              <a:off x="305710" y="2900394"/>
              <a:ext cx="971765"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1200" dirty="0">
                  <a:latin typeface="Arial"/>
                  <a:cs typeface="Arial"/>
                </a:rPr>
                <a:t>Metabolism</a:t>
              </a:r>
            </a:p>
            <a:p>
              <a:r>
                <a:rPr lang="en-US" altLang="ja-JP" sz="1200" dirty="0">
                  <a:latin typeface="Arial"/>
                  <a:cs typeface="Arial"/>
                </a:rPr>
                <a:t>Penetration</a:t>
              </a:r>
              <a:endParaRPr kumimoji="1" lang="ja-JP" altLang="en-US" sz="1200" dirty="0">
                <a:latin typeface="Arial"/>
                <a:cs typeface="Arial"/>
              </a:endParaRPr>
            </a:p>
          </p:txBody>
        </p:sp>
        <p:sp>
          <p:nvSpPr>
            <p:cNvPr id="12" name="テキスト ボックス 9"/>
            <p:cNvSpPr txBox="1"/>
            <p:nvPr/>
          </p:nvSpPr>
          <p:spPr>
            <a:xfrm>
              <a:off x="305710" y="4176554"/>
              <a:ext cx="1034048" cy="44497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1200" dirty="0">
                  <a:latin typeface="Arial"/>
                  <a:cs typeface="Arial"/>
                </a:rPr>
                <a:t>Electrophilic </a:t>
              </a:r>
            </a:p>
            <a:p>
              <a:r>
                <a:rPr lang="en-US" altLang="ja-JP" sz="1200" dirty="0">
                  <a:latin typeface="Arial"/>
                  <a:cs typeface="Arial"/>
                </a:rPr>
                <a:t>substance</a:t>
              </a:r>
              <a:endParaRPr kumimoji="1" lang="ja-JP" altLang="en-US" sz="1200" dirty="0">
                <a:latin typeface="Arial"/>
                <a:cs typeface="Arial"/>
              </a:endParaRPr>
            </a:p>
          </p:txBody>
        </p:sp>
        <p:sp>
          <p:nvSpPr>
            <p:cNvPr id="13" name="テキスト ボックス 10"/>
            <p:cNvSpPr txBox="1"/>
            <p:nvPr/>
          </p:nvSpPr>
          <p:spPr>
            <a:xfrm>
              <a:off x="1722658" y="3336566"/>
              <a:ext cx="154478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1200" dirty="0">
                  <a:latin typeface="Arial"/>
                  <a:cs typeface="Arial"/>
                </a:rPr>
                <a:t>Covalent interaction</a:t>
              </a:r>
            </a:p>
            <a:p>
              <a:r>
                <a:rPr lang="en-US" altLang="ja-JP" sz="1200" dirty="0">
                  <a:latin typeface="Arial"/>
                  <a:cs typeface="Arial"/>
                </a:rPr>
                <a:t>With cellular protein</a:t>
              </a:r>
              <a:endParaRPr kumimoji="1" lang="ja-JP" altLang="en-US" sz="1200" dirty="0">
                <a:latin typeface="Arial"/>
                <a:cs typeface="Arial"/>
              </a:endParaRPr>
            </a:p>
          </p:txBody>
        </p:sp>
        <p:sp>
          <p:nvSpPr>
            <p:cNvPr id="14" name="テキスト ボックス 11"/>
            <p:cNvSpPr txBox="1"/>
            <p:nvPr/>
          </p:nvSpPr>
          <p:spPr>
            <a:xfrm>
              <a:off x="3267447" y="2573123"/>
              <a:ext cx="214206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a:buChar char="•"/>
              </a:pPr>
              <a:r>
                <a:rPr kumimoji="1" lang="en-US" altLang="ja-JP" sz="1200" dirty="0">
                  <a:latin typeface="Arial"/>
                  <a:cs typeface="Arial"/>
                </a:rPr>
                <a:t>Induction of inflammatory cytokines and surface molecules</a:t>
              </a:r>
            </a:p>
            <a:p>
              <a:pPr marL="285750" indent="-285750">
                <a:buFont typeface="Arial"/>
                <a:buChar char="•"/>
              </a:pPr>
              <a:r>
                <a:rPr lang="en-US" altLang="ja-JP" sz="1200" dirty="0">
                  <a:latin typeface="Arial"/>
                  <a:cs typeface="Arial"/>
                </a:rPr>
                <a:t>Mobilization of DCs</a:t>
              </a:r>
              <a:endParaRPr kumimoji="1" lang="ja-JP" altLang="en-US" sz="1200" dirty="0">
                <a:latin typeface="Arial"/>
                <a:cs typeface="Arial"/>
              </a:endParaRPr>
            </a:p>
          </p:txBody>
        </p:sp>
        <p:sp>
          <p:nvSpPr>
            <p:cNvPr id="15" name="テキスト ボックス 12"/>
            <p:cNvSpPr txBox="1"/>
            <p:nvPr/>
          </p:nvSpPr>
          <p:spPr>
            <a:xfrm>
              <a:off x="2915816" y="4653136"/>
              <a:ext cx="261758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a:buChar char="•"/>
              </a:pPr>
              <a:r>
                <a:rPr kumimoji="1" lang="en-US" altLang="ja-JP" sz="1200" dirty="0">
                  <a:latin typeface="Arial"/>
                  <a:cs typeface="Arial"/>
                </a:rPr>
                <a:t>Activation of inflammatory cytokines</a:t>
              </a:r>
            </a:p>
            <a:p>
              <a:pPr marL="171450" indent="-171450">
                <a:buFont typeface="Arial"/>
                <a:buChar char="•"/>
              </a:pPr>
              <a:r>
                <a:rPr lang="en-US" altLang="ja-JP" sz="1200" dirty="0">
                  <a:latin typeface="Arial"/>
                  <a:cs typeface="Arial"/>
                </a:rPr>
                <a:t>Induction of cyto-protective gene pathways</a:t>
              </a:r>
              <a:endParaRPr kumimoji="1" lang="en-US" altLang="ja-JP" sz="1200" dirty="0">
                <a:latin typeface="Arial"/>
                <a:cs typeface="Arial"/>
              </a:endParaRPr>
            </a:p>
          </p:txBody>
        </p:sp>
        <p:sp>
          <p:nvSpPr>
            <p:cNvPr id="16" name="テキスト ボックス 13"/>
            <p:cNvSpPr txBox="1"/>
            <p:nvPr/>
          </p:nvSpPr>
          <p:spPr>
            <a:xfrm>
              <a:off x="4473080" y="3594371"/>
              <a:ext cx="23504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a:buChar char="•"/>
              </a:pPr>
              <a:r>
                <a:rPr kumimoji="1" lang="en-US" altLang="ja-JP" sz="1200" dirty="0">
                  <a:latin typeface="Arial"/>
                  <a:cs typeface="Arial"/>
                </a:rPr>
                <a:t>Antigen presentation by DCs</a:t>
              </a:r>
            </a:p>
            <a:p>
              <a:pPr marL="171450" indent="-171450">
                <a:buFont typeface="Arial"/>
                <a:buChar char="•"/>
              </a:pPr>
              <a:r>
                <a:rPr lang="en-US" altLang="ja-JP" sz="1200" dirty="0">
                  <a:latin typeface="Arial"/>
                  <a:cs typeface="Arial"/>
                </a:rPr>
                <a:t>Activation of T cells</a:t>
              </a:r>
            </a:p>
            <a:p>
              <a:pPr marL="171450" indent="-171450">
                <a:buFont typeface="Arial"/>
                <a:buChar char="•"/>
              </a:pPr>
              <a:r>
                <a:rPr kumimoji="1" lang="en-US" altLang="ja-JP" sz="1200" dirty="0">
                  <a:latin typeface="Arial"/>
                  <a:cs typeface="Arial"/>
                </a:rPr>
                <a:t>Proliferation of activated T cells</a:t>
              </a:r>
              <a:endParaRPr kumimoji="1" lang="ja-JP" altLang="en-US" sz="1200" dirty="0">
                <a:latin typeface="Arial"/>
                <a:cs typeface="Arial"/>
              </a:endParaRPr>
            </a:p>
          </p:txBody>
        </p:sp>
        <p:sp>
          <p:nvSpPr>
            <p:cNvPr id="17" name="テキスト ボックス 14"/>
            <p:cNvSpPr txBox="1"/>
            <p:nvPr/>
          </p:nvSpPr>
          <p:spPr>
            <a:xfrm>
              <a:off x="7384982" y="3700378"/>
              <a:ext cx="16237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a:buChar char="•"/>
              </a:pPr>
              <a:r>
                <a:rPr kumimoji="1" lang="en-US" altLang="ja-JP" sz="1200" dirty="0">
                  <a:latin typeface="Arial"/>
                  <a:cs typeface="Arial"/>
                </a:rPr>
                <a:t>Inflammation upon challenge with allergen</a:t>
              </a:r>
              <a:endParaRPr kumimoji="1" lang="ja-JP" altLang="en-US" sz="1200" dirty="0">
                <a:latin typeface="Arial"/>
                <a:cs typeface="Arial"/>
              </a:endParaRPr>
            </a:p>
          </p:txBody>
        </p:sp>
        <p:sp>
          <p:nvSpPr>
            <p:cNvPr id="18" name="下矢印 15"/>
            <p:cNvSpPr/>
            <p:nvPr/>
          </p:nvSpPr>
          <p:spPr>
            <a:xfrm>
              <a:off x="559862" y="3423614"/>
              <a:ext cx="227263" cy="686100"/>
            </a:xfrm>
            <a:prstGeom prst="downArrow">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Arial"/>
                <a:cs typeface="Arial"/>
              </a:endParaRPr>
            </a:p>
          </p:txBody>
        </p:sp>
        <p:sp>
          <p:nvSpPr>
            <p:cNvPr id="19" name="上矢印 16"/>
            <p:cNvSpPr/>
            <p:nvPr/>
          </p:nvSpPr>
          <p:spPr>
            <a:xfrm>
              <a:off x="4176012" y="3612719"/>
              <a:ext cx="227263" cy="935185"/>
            </a:xfrm>
            <a:prstGeom prst="upArrow">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Arial"/>
                <a:cs typeface="Arial"/>
              </a:endParaRPr>
            </a:p>
          </p:txBody>
        </p:sp>
        <p:sp>
          <p:nvSpPr>
            <p:cNvPr id="20" name="曲折矢印 17"/>
            <p:cNvSpPr/>
            <p:nvPr/>
          </p:nvSpPr>
          <p:spPr>
            <a:xfrm rot="16200000" flipV="1">
              <a:off x="1783520" y="3792074"/>
              <a:ext cx="360699" cy="826879"/>
            </a:xfrm>
            <a:prstGeom prst="bentArrow">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solidFill>
                  <a:schemeClr val="tx1"/>
                </a:solidFill>
                <a:latin typeface="Arial"/>
                <a:cs typeface="Arial"/>
              </a:endParaRPr>
            </a:p>
          </p:txBody>
        </p:sp>
        <p:sp>
          <p:nvSpPr>
            <p:cNvPr id="21" name="曲折矢印 18"/>
            <p:cNvSpPr/>
            <p:nvPr/>
          </p:nvSpPr>
          <p:spPr>
            <a:xfrm>
              <a:off x="2244283" y="2727850"/>
              <a:ext cx="854280" cy="401052"/>
            </a:xfrm>
            <a:prstGeom prst="bentArrow">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solidFill>
                  <a:schemeClr val="tx1"/>
                </a:solidFill>
                <a:latin typeface="Arial"/>
                <a:cs typeface="Arial"/>
              </a:endParaRPr>
            </a:p>
          </p:txBody>
        </p:sp>
        <p:sp>
          <p:nvSpPr>
            <p:cNvPr id="22" name="曲折矢印 19"/>
            <p:cNvSpPr/>
            <p:nvPr/>
          </p:nvSpPr>
          <p:spPr>
            <a:xfrm flipV="1">
              <a:off x="2496327" y="4149703"/>
              <a:ext cx="400452" cy="819714"/>
            </a:xfrm>
            <a:prstGeom prst="bentArrow">
              <a:avLst>
                <a:gd name="adj1" fmla="val 23026"/>
                <a:gd name="adj2" fmla="val 25000"/>
                <a:gd name="adj3" fmla="val 25000"/>
                <a:gd name="adj4" fmla="val 43750"/>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solidFill>
                  <a:schemeClr val="tx1"/>
                </a:solidFill>
                <a:latin typeface="Arial"/>
                <a:cs typeface="Arial"/>
              </a:endParaRPr>
            </a:p>
          </p:txBody>
        </p:sp>
        <p:sp>
          <p:nvSpPr>
            <p:cNvPr id="23" name="曲折矢印 20"/>
            <p:cNvSpPr/>
            <p:nvPr/>
          </p:nvSpPr>
          <p:spPr>
            <a:xfrm rot="5400000">
              <a:off x="5447800" y="2813457"/>
              <a:ext cx="608714" cy="437512"/>
            </a:xfrm>
            <a:prstGeom prst="bentArrow">
              <a:avLst>
                <a:gd name="adj1" fmla="val 28333"/>
                <a:gd name="adj2" fmla="val 25000"/>
                <a:gd name="adj3" fmla="val 25000"/>
                <a:gd name="adj4" fmla="val 43750"/>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solidFill>
                  <a:schemeClr val="tx1"/>
                </a:solidFill>
                <a:latin typeface="Arial"/>
                <a:cs typeface="Arial"/>
              </a:endParaRPr>
            </a:p>
          </p:txBody>
        </p:sp>
        <p:sp>
          <p:nvSpPr>
            <p:cNvPr id="24" name="曲折矢印 21"/>
            <p:cNvSpPr/>
            <p:nvPr/>
          </p:nvSpPr>
          <p:spPr>
            <a:xfrm rot="16200000" flipV="1">
              <a:off x="5447800" y="4471464"/>
              <a:ext cx="608714" cy="437512"/>
            </a:xfrm>
            <a:prstGeom prst="bentArrow">
              <a:avLst>
                <a:gd name="adj1" fmla="val 28333"/>
                <a:gd name="adj2" fmla="val 25000"/>
                <a:gd name="adj3" fmla="val 25000"/>
                <a:gd name="adj4" fmla="val 43750"/>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solidFill>
                  <a:schemeClr val="tx1"/>
                </a:solidFill>
                <a:latin typeface="Arial"/>
                <a:cs typeface="Arial"/>
              </a:endParaRPr>
            </a:p>
          </p:txBody>
        </p:sp>
        <p:sp>
          <p:nvSpPr>
            <p:cNvPr id="25" name="右矢印 22"/>
            <p:cNvSpPr/>
            <p:nvPr/>
          </p:nvSpPr>
          <p:spPr>
            <a:xfrm>
              <a:off x="6823508" y="3729137"/>
              <a:ext cx="561474" cy="227263"/>
            </a:xfrm>
            <a:prstGeom prst="rightArrow">
              <a:avLst/>
            </a:prstGeom>
            <a:solidFill>
              <a:schemeClr val="tx1">
                <a:lumMod val="65000"/>
                <a:lumOff val="3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latin typeface="Arial"/>
                <a:cs typeface="Arial"/>
              </a:endParaRPr>
            </a:p>
          </p:txBody>
        </p:sp>
        <p:sp>
          <p:nvSpPr>
            <p:cNvPr id="26" name="テキスト ボックス 23"/>
            <p:cNvSpPr txBox="1"/>
            <p:nvPr/>
          </p:nvSpPr>
          <p:spPr>
            <a:xfrm>
              <a:off x="2979600" y="2239483"/>
              <a:ext cx="1586943"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200" dirty="0">
                  <a:latin typeface="Arial"/>
                  <a:cs typeface="Arial"/>
                </a:rPr>
                <a:t>Dendritic cells (DCs)</a:t>
              </a:r>
              <a:endParaRPr kumimoji="1" lang="ja-JP" altLang="en-US" sz="1200" dirty="0">
                <a:latin typeface="Arial"/>
                <a:cs typeface="Arial"/>
              </a:endParaRPr>
            </a:p>
          </p:txBody>
        </p:sp>
        <p:sp>
          <p:nvSpPr>
            <p:cNvPr id="27" name="テキスト ボックス 24"/>
            <p:cNvSpPr txBox="1"/>
            <p:nvPr/>
          </p:nvSpPr>
          <p:spPr>
            <a:xfrm>
              <a:off x="2794731" y="4326763"/>
              <a:ext cx="1120820"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200" dirty="0">
                  <a:latin typeface="Arial"/>
                  <a:cs typeface="Arial"/>
                </a:rPr>
                <a:t>Keratinocytes</a:t>
              </a:r>
              <a:endParaRPr kumimoji="1" lang="ja-JP" altLang="en-US" sz="1200" dirty="0">
                <a:latin typeface="Arial"/>
                <a:cs typeface="Arial"/>
              </a:endParaRPr>
            </a:p>
          </p:txBody>
        </p:sp>
        <p:sp>
          <p:nvSpPr>
            <p:cNvPr id="28" name="テキスト ボックス 25"/>
            <p:cNvSpPr txBox="1"/>
            <p:nvPr/>
          </p:nvSpPr>
          <p:spPr>
            <a:xfrm>
              <a:off x="5936923" y="3307503"/>
              <a:ext cx="1025942"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200" dirty="0">
                  <a:latin typeface="Arial"/>
                  <a:cs typeface="Arial"/>
                </a:rPr>
                <a:t>Lymph node</a:t>
              </a:r>
              <a:endParaRPr kumimoji="1" lang="ja-JP" altLang="en-US" sz="1200" dirty="0">
                <a:latin typeface="Arial"/>
                <a:cs typeface="Arial"/>
              </a:endParaRPr>
            </a:p>
          </p:txBody>
        </p:sp>
        <p:sp>
          <p:nvSpPr>
            <p:cNvPr id="29" name="テキスト ボックス 26"/>
            <p:cNvSpPr txBox="1"/>
            <p:nvPr/>
          </p:nvSpPr>
          <p:spPr>
            <a:xfrm>
              <a:off x="7309130" y="3392601"/>
              <a:ext cx="484027"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200" dirty="0">
                  <a:latin typeface="Arial"/>
                  <a:cs typeface="Arial"/>
                </a:rPr>
                <a:t>Skin</a:t>
              </a:r>
              <a:endParaRPr kumimoji="1" lang="ja-JP" altLang="en-US" sz="1200" dirty="0">
                <a:latin typeface="Arial"/>
                <a:cs typeface="Arial"/>
              </a:endParaRPr>
            </a:p>
          </p:txBody>
        </p:sp>
      </p:grpSp>
      <p:sp>
        <p:nvSpPr>
          <p:cNvPr id="30" name="Cloud 29"/>
          <p:cNvSpPr/>
          <p:nvPr/>
        </p:nvSpPr>
        <p:spPr>
          <a:xfrm>
            <a:off x="8133145" y="1570897"/>
            <a:ext cx="2457435" cy="1790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Humans &amp; guinea </a:t>
            </a:r>
            <a:r>
              <a:rPr lang="en-US" sz="2400" dirty="0"/>
              <a:t>pigs</a:t>
            </a:r>
          </a:p>
        </p:txBody>
      </p:sp>
      <p:sp>
        <p:nvSpPr>
          <p:cNvPr id="31" name="Cloud 30"/>
          <p:cNvSpPr/>
          <p:nvPr/>
        </p:nvSpPr>
        <p:spPr>
          <a:xfrm>
            <a:off x="6995561" y="4206568"/>
            <a:ext cx="2457435" cy="1790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Murine local lymph node assay</a:t>
            </a:r>
          </a:p>
        </p:txBody>
      </p:sp>
      <p:sp>
        <p:nvSpPr>
          <p:cNvPr id="32" name="Cloud 31"/>
          <p:cNvSpPr/>
          <p:nvPr/>
        </p:nvSpPr>
        <p:spPr>
          <a:xfrm>
            <a:off x="4722084" y="1687622"/>
            <a:ext cx="2508093" cy="1790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Key event 3 </a:t>
            </a:r>
            <a:r>
              <a:rPr lang="en-US" sz="2400" dirty="0" err="1"/>
              <a:t>eg</a:t>
            </a:r>
            <a:r>
              <a:rPr lang="en-US" sz="2400" dirty="0"/>
              <a:t> h-CLAT</a:t>
            </a:r>
          </a:p>
        </p:txBody>
      </p:sp>
      <p:sp>
        <p:nvSpPr>
          <p:cNvPr id="33" name="Cloud 32"/>
          <p:cNvSpPr/>
          <p:nvPr/>
        </p:nvSpPr>
        <p:spPr>
          <a:xfrm>
            <a:off x="3549570" y="4852698"/>
            <a:ext cx="2673752" cy="1790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Key event 2 </a:t>
            </a:r>
            <a:r>
              <a:rPr lang="en-US" sz="2400" dirty="0" err="1"/>
              <a:t>Keratinosens</a:t>
            </a:r>
            <a:endParaRPr lang="en-US" sz="2400" dirty="0"/>
          </a:p>
        </p:txBody>
      </p:sp>
      <p:sp>
        <p:nvSpPr>
          <p:cNvPr id="34" name="Cloud 33"/>
          <p:cNvSpPr/>
          <p:nvPr/>
        </p:nvSpPr>
        <p:spPr>
          <a:xfrm>
            <a:off x="1701334" y="3078079"/>
            <a:ext cx="2508093" cy="1790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Key event 1 </a:t>
            </a:r>
            <a:r>
              <a:rPr lang="en-US" sz="2400" dirty="0" err="1"/>
              <a:t>eg</a:t>
            </a:r>
            <a:r>
              <a:rPr lang="en-US" sz="2400" dirty="0"/>
              <a:t> DPRA</a:t>
            </a:r>
          </a:p>
        </p:txBody>
      </p:sp>
      <p:sp>
        <p:nvSpPr>
          <p:cNvPr id="35" name="Cloud 34"/>
          <p:cNvSpPr/>
          <p:nvPr/>
        </p:nvSpPr>
        <p:spPr>
          <a:xfrm>
            <a:off x="1857541" y="337230"/>
            <a:ext cx="2508093" cy="1790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Key event 1 QSAR</a:t>
            </a:r>
          </a:p>
        </p:txBody>
      </p:sp>
      <p:sp>
        <p:nvSpPr>
          <p:cNvPr id="2" name="TextBox 1"/>
          <p:cNvSpPr txBox="1"/>
          <p:nvPr/>
        </p:nvSpPr>
        <p:spPr>
          <a:xfrm>
            <a:off x="4213761" y="65312"/>
            <a:ext cx="6394862" cy="830997"/>
          </a:xfrm>
          <a:prstGeom prst="rect">
            <a:avLst/>
          </a:prstGeom>
          <a:noFill/>
        </p:spPr>
        <p:txBody>
          <a:bodyPr wrap="square" rtlCol="0">
            <a:spAutoFit/>
          </a:bodyPr>
          <a:lstStyle/>
          <a:p>
            <a:r>
              <a:rPr lang="en-GB" sz="4800" b="1" i="1" dirty="0">
                <a:solidFill>
                  <a:schemeClr val="tx2"/>
                </a:solidFill>
              </a:rPr>
              <a:t>Skin Sensitisation AOP</a:t>
            </a:r>
          </a:p>
        </p:txBody>
      </p:sp>
    </p:spTree>
    <p:extLst>
      <p:ext uri="{BB962C8B-B14F-4D97-AF65-F5344CB8AC3E}">
        <p14:creationId xmlns:p14="http://schemas.microsoft.com/office/powerpoint/2010/main" val="1072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ppt_x</p:attrName>
                                        </p:attrNameLst>
                                      </p:cBhvr>
                                      <p:tavLst>
                                        <p:tav tm="0">
                                          <p:val>
                                            <p:strVal val="#ppt_x"/>
                                          </p:val>
                                        </p:tav>
                                        <p:tav tm="100000">
                                          <p:val>
                                            <p:strVal val="#ppt_x"/>
                                          </p:val>
                                        </p:tav>
                                      </p:tavLst>
                                    </p:anim>
                                    <p:anim calcmode="lin" valueType="num">
                                      <p:cBhvr>
                                        <p:cTn id="9" dur="2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2000"/>
                                        <p:tgtEl>
                                          <p:spTgt spid="31"/>
                                        </p:tgtEl>
                                      </p:cBhvr>
                                    </p:animEffect>
                                    <p:anim calcmode="lin" valueType="num">
                                      <p:cBhvr>
                                        <p:cTn id="15" dur="2000" fill="hold"/>
                                        <p:tgtEl>
                                          <p:spTgt spid="31"/>
                                        </p:tgtEl>
                                        <p:attrNameLst>
                                          <p:attrName>ppt_x</p:attrName>
                                        </p:attrNameLst>
                                      </p:cBhvr>
                                      <p:tavLst>
                                        <p:tav tm="0">
                                          <p:val>
                                            <p:strVal val="#ppt_x"/>
                                          </p:val>
                                        </p:tav>
                                        <p:tav tm="100000">
                                          <p:val>
                                            <p:strVal val="#ppt_x"/>
                                          </p:val>
                                        </p:tav>
                                      </p:tavLst>
                                    </p:anim>
                                    <p:anim calcmode="lin" valueType="num">
                                      <p:cBhvr>
                                        <p:cTn id="16" dur="2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2000"/>
                                        <p:tgtEl>
                                          <p:spTgt spid="32"/>
                                        </p:tgtEl>
                                      </p:cBhvr>
                                    </p:animEffect>
                                    <p:anim calcmode="lin" valueType="num">
                                      <p:cBhvr>
                                        <p:cTn id="22" dur="2000" fill="hold"/>
                                        <p:tgtEl>
                                          <p:spTgt spid="32"/>
                                        </p:tgtEl>
                                        <p:attrNameLst>
                                          <p:attrName>ppt_x</p:attrName>
                                        </p:attrNameLst>
                                      </p:cBhvr>
                                      <p:tavLst>
                                        <p:tav tm="0">
                                          <p:val>
                                            <p:strVal val="#ppt_x"/>
                                          </p:val>
                                        </p:tav>
                                        <p:tav tm="100000">
                                          <p:val>
                                            <p:strVal val="#ppt_x"/>
                                          </p:val>
                                        </p:tav>
                                      </p:tavLst>
                                    </p:anim>
                                    <p:anim calcmode="lin" valueType="num">
                                      <p:cBhvr>
                                        <p:cTn id="23"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2000"/>
                                        <p:tgtEl>
                                          <p:spTgt spid="33"/>
                                        </p:tgtEl>
                                      </p:cBhvr>
                                    </p:animEffect>
                                    <p:anim calcmode="lin" valueType="num">
                                      <p:cBhvr>
                                        <p:cTn id="29" dur="2000" fill="hold"/>
                                        <p:tgtEl>
                                          <p:spTgt spid="33"/>
                                        </p:tgtEl>
                                        <p:attrNameLst>
                                          <p:attrName>ppt_x</p:attrName>
                                        </p:attrNameLst>
                                      </p:cBhvr>
                                      <p:tavLst>
                                        <p:tav tm="0">
                                          <p:val>
                                            <p:strVal val="#ppt_x"/>
                                          </p:val>
                                        </p:tav>
                                        <p:tav tm="100000">
                                          <p:val>
                                            <p:strVal val="#ppt_x"/>
                                          </p:val>
                                        </p:tav>
                                      </p:tavLst>
                                    </p:anim>
                                    <p:anim calcmode="lin" valueType="num">
                                      <p:cBhvr>
                                        <p:cTn id="30"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000"/>
                                        <p:tgtEl>
                                          <p:spTgt spid="34"/>
                                        </p:tgtEl>
                                      </p:cBhvr>
                                    </p:animEffect>
                                    <p:anim calcmode="lin" valueType="num">
                                      <p:cBhvr>
                                        <p:cTn id="36" dur="2000" fill="hold"/>
                                        <p:tgtEl>
                                          <p:spTgt spid="34"/>
                                        </p:tgtEl>
                                        <p:attrNameLst>
                                          <p:attrName>ppt_x</p:attrName>
                                        </p:attrNameLst>
                                      </p:cBhvr>
                                      <p:tavLst>
                                        <p:tav tm="0">
                                          <p:val>
                                            <p:strVal val="#ppt_x"/>
                                          </p:val>
                                        </p:tav>
                                        <p:tav tm="100000">
                                          <p:val>
                                            <p:strVal val="#ppt_x"/>
                                          </p:val>
                                        </p:tav>
                                      </p:tavLst>
                                    </p:anim>
                                    <p:anim calcmode="lin" valueType="num">
                                      <p:cBhvr>
                                        <p:cTn id="37" dur="2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600" decel="100000"/>
                                        <p:tgtEl>
                                          <p:spTgt spid="35"/>
                                        </p:tgtEl>
                                      </p:cBhvr>
                                    </p:animEffect>
                                    <p:anim calcmode="lin" valueType="num">
                                      <p:cBhvr>
                                        <p:cTn id="43" dur="1600" decel="100000" fill="hold"/>
                                        <p:tgtEl>
                                          <p:spTgt spid="35"/>
                                        </p:tgtEl>
                                        <p:attrNameLst>
                                          <p:attrName>style.rotation</p:attrName>
                                        </p:attrNameLst>
                                      </p:cBhvr>
                                      <p:tavLst>
                                        <p:tav tm="0">
                                          <p:val>
                                            <p:fltVal val="-90"/>
                                          </p:val>
                                        </p:tav>
                                        <p:tav tm="100000">
                                          <p:val>
                                            <p:fltVal val="0"/>
                                          </p:val>
                                        </p:tav>
                                      </p:tavLst>
                                    </p:anim>
                                    <p:anim calcmode="lin" valueType="num">
                                      <p:cBhvr>
                                        <p:cTn id="44" dur="1600" decel="100000" fill="hold"/>
                                        <p:tgtEl>
                                          <p:spTgt spid="35"/>
                                        </p:tgtEl>
                                        <p:attrNameLst>
                                          <p:attrName>ppt_x</p:attrName>
                                        </p:attrNameLst>
                                      </p:cBhvr>
                                      <p:tavLst>
                                        <p:tav tm="0">
                                          <p:val>
                                            <p:strVal val="#ppt_x+0.4"/>
                                          </p:val>
                                        </p:tav>
                                        <p:tav tm="100000">
                                          <p:val>
                                            <p:strVal val="#ppt_x-0.05"/>
                                          </p:val>
                                        </p:tav>
                                      </p:tavLst>
                                    </p:anim>
                                    <p:anim calcmode="lin" valueType="num">
                                      <p:cBhvr>
                                        <p:cTn id="45" dur="1600" decel="100000" fill="hold"/>
                                        <p:tgtEl>
                                          <p:spTgt spid="35"/>
                                        </p:tgtEl>
                                        <p:attrNameLst>
                                          <p:attrName>ppt_y</p:attrName>
                                        </p:attrNameLst>
                                      </p:cBhvr>
                                      <p:tavLst>
                                        <p:tav tm="0">
                                          <p:val>
                                            <p:strVal val="#ppt_y-0.4"/>
                                          </p:val>
                                        </p:tav>
                                        <p:tav tm="100000">
                                          <p:val>
                                            <p:strVal val="#ppt_y+0.1"/>
                                          </p:val>
                                        </p:tav>
                                      </p:tavLst>
                                    </p:anim>
                                    <p:anim calcmode="lin" valueType="num">
                                      <p:cBhvr>
                                        <p:cTn id="46" dur="400" accel="100000" fill="hold">
                                          <p:stCondLst>
                                            <p:cond delay="1600"/>
                                          </p:stCondLst>
                                        </p:cTn>
                                        <p:tgtEl>
                                          <p:spTgt spid="35"/>
                                        </p:tgtEl>
                                        <p:attrNameLst>
                                          <p:attrName>ppt_x</p:attrName>
                                        </p:attrNameLst>
                                      </p:cBhvr>
                                      <p:tavLst>
                                        <p:tav tm="0">
                                          <p:val>
                                            <p:strVal val="#ppt_x-0.05"/>
                                          </p:val>
                                        </p:tav>
                                        <p:tav tm="100000">
                                          <p:val>
                                            <p:strVal val="#ppt_x"/>
                                          </p:val>
                                        </p:tav>
                                      </p:tavLst>
                                    </p:anim>
                                    <p:anim calcmode="lin" valueType="num">
                                      <p:cBhvr>
                                        <p:cTn id="47" dur="400" accel="100000" fill="hold">
                                          <p:stCondLst>
                                            <p:cond delay="16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538" y="0"/>
            <a:ext cx="6002977" cy="1458408"/>
          </a:xfrm>
        </p:spPr>
        <p:txBody>
          <a:bodyPr>
            <a:noAutofit/>
          </a:bodyPr>
          <a:lstStyle/>
          <a:p>
            <a:r>
              <a:rPr lang="en-US" sz="4800" b="1" i="1" dirty="0">
                <a:solidFill>
                  <a:schemeClr val="tx2"/>
                </a:solidFill>
              </a:rPr>
              <a:t>How do we use in vitro data - 1?</a:t>
            </a:r>
          </a:p>
        </p:txBody>
      </p:sp>
      <p:pic>
        <p:nvPicPr>
          <p:cNvPr id="4" name="Content Placeholder 3"/>
          <p:cNvPicPr>
            <a:picLocks noGrp="1" noChangeAspect="1"/>
          </p:cNvPicPr>
          <p:nvPr>
            <p:ph sz="quarter" idx="13"/>
          </p:nvPr>
        </p:nvPicPr>
        <p:blipFill>
          <a:blip r:embed="rId2"/>
          <a:stretch>
            <a:fillRect/>
          </a:stretch>
        </p:blipFill>
        <p:spPr>
          <a:xfrm>
            <a:off x="6308478" y="1212367"/>
            <a:ext cx="5752075" cy="5342675"/>
          </a:xfrm>
          <a:prstGeom prst="rect">
            <a:avLst/>
          </a:prstGeom>
        </p:spPr>
      </p:pic>
      <p:sp>
        <p:nvSpPr>
          <p:cNvPr id="5" name="TextBox 4"/>
          <p:cNvSpPr txBox="1"/>
          <p:nvPr/>
        </p:nvSpPr>
        <p:spPr>
          <a:xfrm rot="18394483">
            <a:off x="-384520" y="3381076"/>
            <a:ext cx="5081286" cy="1200329"/>
          </a:xfrm>
          <a:prstGeom prst="rect">
            <a:avLst/>
          </a:prstGeom>
          <a:gradFill>
            <a:gsLst>
              <a:gs pos="0">
                <a:schemeClr val="bg2">
                  <a:tint val="78000"/>
                  <a:shade val="100000"/>
                  <a:hueMod val="136000"/>
                  <a:satMod val="160000"/>
                  <a:lumMod val="105000"/>
                  <a:alpha val="60000"/>
                </a:schemeClr>
              </a:gs>
              <a:gs pos="100000">
                <a:schemeClr val="bg2">
                  <a:shade val="92000"/>
                  <a:satMod val="170000"/>
                  <a:lumMod val="96000"/>
                </a:schemeClr>
              </a:gs>
            </a:gsLst>
            <a:lin ang="5400000" scaled="0"/>
          </a:gradFill>
        </p:spPr>
        <p:txBody>
          <a:bodyPr wrap="square" rtlCol="0">
            <a:spAutoFit/>
          </a:bodyPr>
          <a:lstStyle/>
          <a:p>
            <a:r>
              <a:rPr lang="en-US" sz="2400" dirty="0" err="1"/>
              <a:t>Basketter</a:t>
            </a:r>
            <a:r>
              <a:rPr lang="en-US" sz="2400" dirty="0"/>
              <a:t> et al (2015) Alternatives for skin </a:t>
            </a:r>
            <a:r>
              <a:rPr lang="en-US" sz="2400" dirty="0" err="1"/>
              <a:t>sensitisation</a:t>
            </a:r>
            <a:r>
              <a:rPr lang="en-US" sz="2400" dirty="0"/>
              <a:t> testing and assessment. Regulatory </a:t>
            </a:r>
            <a:r>
              <a:rPr lang="en-US" sz="2400" dirty="0" smtClean="0"/>
              <a:t>Toxicol Pharmacol, </a:t>
            </a:r>
            <a:r>
              <a:rPr lang="en-US" sz="2400" dirty="0"/>
              <a:t>online.</a:t>
            </a:r>
          </a:p>
        </p:txBody>
      </p:sp>
    </p:spTree>
    <p:extLst>
      <p:ext uri="{BB962C8B-B14F-4D97-AF65-F5344CB8AC3E}">
        <p14:creationId xmlns:p14="http://schemas.microsoft.com/office/powerpoint/2010/main" val="5073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9" presetClass="entr" presetSubtype="0" fill="hold" grpId="0" nodeType="afterEffect">
                                  <p:stCondLst>
                                    <p:cond delay="500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756" y="1"/>
            <a:ext cx="5130140" cy="1633727"/>
          </a:xfrm>
        </p:spPr>
        <p:txBody>
          <a:bodyPr>
            <a:noAutofit/>
          </a:bodyPr>
          <a:lstStyle/>
          <a:p>
            <a:r>
              <a:rPr lang="en-US" sz="4800" b="1" i="1" dirty="0">
                <a:solidFill>
                  <a:schemeClr val="tx2"/>
                </a:solidFill>
              </a:rPr>
              <a:t>How do we use in vitro data - 2?</a:t>
            </a:r>
          </a:p>
        </p:txBody>
      </p:sp>
      <p:sp>
        <p:nvSpPr>
          <p:cNvPr id="3" name="Content Placeholder 2"/>
          <p:cNvSpPr>
            <a:spLocks noGrp="1"/>
          </p:cNvSpPr>
          <p:nvPr>
            <p:ph sz="quarter" idx="13"/>
          </p:nvPr>
        </p:nvSpPr>
        <p:spPr>
          <a:xfrm>
            <a:off x="438285" y="2025017"/>
            <a:ext cx="10363827" cy="4534279"/>
          </a:xfrm>
        </p:spPr>
        <p:txBody>
          <a:bodyPr>
            <a:noAutofit/>
          </a:bodyPr>
          <a:lstStyle/>
          <a:p>
            <a:r>
              <a:rPr lang="en-US" sz="2800" dirty="0" smtClean="0"/>
              <a:t>Can we use skin </a:t>
            </a:r>
            <a:r>
              <a:rPr lang="en-US" sz="2800" dirty="0" err="1" smtClean="0"/>
              <a:t>sensitisers</a:t>
            </a:r>
            <a:r>
              <a:rPr lang="en-US" sz="2800" dirty="0" smtClean="0"/>
              <a:t> in products?</a:t>
            </a:r>
          </a:p>
          <a:p>
            <a:pPr lvl="2"/>
            <a:endParaRPr lang="en-US" sz="2400" dirty="0"/>
          </a:p>
          <a:p>
            <a:r>
              <a:rPr lang="en-US" sz="2800" dirty="0" smtClean="0"/>
              <a:t>Yes, </a:t>
            </a:r>
            <a:r>
              <a:rPr lang="en-US" sz="2800" cap="none" dirty="0" smtClean="0"/>
              <a:t>eg.</a:t>
            </a:r>
            <a:r>
              <a:rPr lang="en-US" sz="2800" dirty="0" smtClean="0"/>
              <a:t> virtually all cosmetics contain them</a:t>
            </a:r>
          </a:p>
          <a:p>
            <a:pPr lvl="2"/>
            <a:endParaRPr lang="en-US" sz="2400" dirty="0"/>
          </a:p>
          <a:p>
            <a:r>
              <a:rPr lang="en-US" sz="2800" dirty="0" smtClean="0"/>
              <a:t>Safety is a matter of dose/risk assessment</a:t>
            </a:r>
          </a:p>
          <a:p>
            <a:pPr lvl="2"/>
            <a:endParaRPr lang="en-US" sz="2400" dirty="0"/>
          </a:p>
          <a:p>
            <a:r>
              <a:rPr lang="en-US" sz="2800" dirty="0" smtClean="0"/>
              <a:t>Remember the dermatology feedback loop</a:t>
            </a:r>
            <a:endParaRPr lang="en-US" sz="2800" dirty="0"/>
          </a:p>
        </p:txBody>
      </p:sp>
      <p:sp>
        <p:nvSpPr>
          <p:cNvPr id="5" name="TextBox 4"/>
          <p:cNvSpPr txBox="1"/>
          <p:nvPr/>
        </p:nvSpPr>
        <p:spPr>
          <a:xfrm rot="18024051">
            <a:off x="7478891" y="2903382"/>
            <a:ext cx="5233962" cy="1569660"/>
          </a:xfrm>
          <a:prstGeom prst="rect">
            <a:avLst/>
          </a:prstGeom>
          <a:gradFill>
            <a:gsLst>
              <a:gs pos="0">
                <a:schemeClr val="bg2">
                  <a:tint val="78000"/>
                  <a:shade val="100000"/>
                  <a:hueMod val="136000"/>
                  <a:satMod val="160000"/>
                  <a:lumMod val="105000"/>
                  <a:alpha val="60000"/>
                </a:schemeClr>
              </a:gs>
              <a:gs pos="100000">
                <a:schemeClr val="bg2">
                  <a:shade val="92000"/>
                  <a:satMod val="170000"/>
                  <a:lumMod val="96000"/>
                </a:schemeClr>
              </a:gs>
            </a:gsLst>
            <a:lin ang="5400000" scaled="0"/>
          </a:gradFill>
        </p:spPr>
        <p:txBody>
          <a:bodyPr wrap="square" rtlCol="0">
            <a:spAutoFit/>
          </a:bodyPr>
          <a:lstStyle/>
          <a:p>
            <a:r>
              <a:rPr lang="en-GB" sz="2400" dirty="0"/>
              <a:t>Basketter DA and Safford RJ (2015) Skin sensitisation quantitative risk assessment; a review of underlying assumptions. </a:t>
            </a:r>
            <a:r>
              <a:rPr lang="en-GB" sz="2400" dirty="0" smtClean="0"/>
              <a:t>Regulatory </a:t>
            </a:r>
            <a:r>
              <a:rPr lang="en-GB" sz="2400" dirty="0"/>
              <a:t>Toxicol Pharmacol, </a:t>
            </a:r>
            <a:r>
              <a:rPr lang="en-GB" sz="2400" dirty="0" smtClean="0"/>
              <a:t>accepted.</a:t>
            </a:r>
            <a:endParaRPr lang="en-US" sz="2400" dirty="0"/>
          </a:p>
        </p:txBody>
      </p:sp>
    </p:spTree>
    <p:extLst>
      <p:ext uri="{BB962C8B-B14F-4D97-AF65-F5344CB8AC3E}">
        <p14:creationId xmlns:p14="http://schemas.microsoft.com/office/powerpoint/2010/main" val="8300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913</TotalTime>
  <Words>1581</Words>
  <Application>Microsoft Macintosh PowerPoint</Application>
  <PresentationFormat>Widescreen</PresentationFormat>
  <Paragraphs>131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Helvetica</vt:lpstr>
      <vt:lpstr>ＭＳ Ｐゴシック</vt:lpstr>
      <vt:lpstr>Tw Cen MT</vt:lpstr>
      <vt:lpstr>Arial</vt:lpstr>
      <vt:lpstr>Droplet</vt:lpstr>
      <vt:lpstr>ADVERSE OUTCOME PATHWAYS Lessons from sensitisation</vt:lpstr>
      <vt:lpstr>Key concepts</vt:lpstr>
      <vt:lpstr>The KEY challenge facing 21st century toxicology is ensuring our health without animal tests   The first target for this was cosmetic products, arguably a really difficult category…but also an informative example</vt:lpstr>
      <vt:lpstr>PowerPoint Presentation</vt:lpstr>
      <vt:lpstr>PowerPoint Presentation</vt:lpstr>
      <vt:lpstr>More on skin sensitisation</vt:lpstr>
      <vt:lpstr>PowerPoint Presentation</vt:lpstr>
      <vt:lpstr>How do we use in vitro data - 1?</vt:lpstr>
      <vt:lpstr>How do we use in vitro data - 2?</vt:lpstr>
      <vt:lpstr>this is a real endpoint!</vt:lpstr>
      <vt:lpstr>And respiratory sensitisation?</vt:lpstr>
      <vt:lpstr>where next with aops? </vt:lpstr>
      <vt:lpstr>Perhaps the AOP concept has two functions…</vt:lpstr>
      <vt:lpstr>three thoughts</vt:lpstr>
      <vt:lpstr>SEURAT-1 – A 5 year €50,000,000 project</vt:lpstr>
      <vt:lpstr>An example: Sanderson et al, 2015  Toxicology Research, in press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OUTCOME PATHWAYS WHY,  HOW AND WHERE NEXT?</dc:title>
  <dc:creator>David Basketter</dc:creator>
  <cp:lastModifiedBy>David Basketter</cp:lastModifiedBy>
  <cp:revision>73</cp:revision>
  <dcterms:created xsi:type="dcterms:W3CDTF">2015-07-21T10:21:23Z</dcterms:created>
  <dcterms:modified xsi:type="dcterms:W3CDTF">2015-11-17T14:44:01Z</dcterms:modified>
</cp:coreProperties>
</file>