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8" r:id="rId1"/>
  </p:sldMasterIdLst>
  <p:notesMasterIdLst>
    <p:notesMasterId r:id="rId16"/>
  </p:notesMasterIdLst>
  <p:sldIdLst>
    <p:sldId id="256" r:id="rId2"/>
    <p:sldId id="257" r:id="rId3"/>
    <p:sldId id="286" r:id="rId4"/>
    <p:sldId id="267" r:id="rId5"/>
    <p:sldId id="284" r:id="rId6"/>
    <p:sldId id="266" r:id="rId7"/>
    <p:sldId id="283" r:id="rId8"/>
    <p:sldId id="282" r:id="rId9"/>
    <p:sldId id="271" r:id="rId10"/>
    <p:sldId id="274" r:id="rId11"/>
    <p:sldId id="285" r:id="rId12"/>
    <p:sldId id="272" r:id="rId13"/>
    <p:sldId id="287" r:id="rId14"/>
    <p:sldId id="288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lentina Galbiati" initials="VG" lastIdx="1" clrIdx="0"/>
  <p:cmAuthor id="1" name="Elena Kummer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34" autoAdjust="0"/>
  </p:normalViewPr>
  <p:slideViewPr>
    <p:cSldViewPr snapToGrid="0" snapToObjects="1">
      <p:cViewPr varScale="1">
        <p:scale>
          <a:sx n="103" d="100"/>
          <a:sy n="103" d="100"/>
        </p:scale>
        <p:origin x="-1216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4C63D5-9622-124D-B591-E660055B2961}" type="doc">
      <dgm:prSet loTypeId="urn:microsoft.com/office/officeart/2005/8/layout/hProcess11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4B901BC2-7490-B142-A9F4-64B6DE966F5D}">
      <dgm:prSet phldrT="[Text]" custT="1"/>
      <dgm:spPr/>
      <dgm:t>
        <a:bodyPr/>
        <a:lstStyle/>
        <a:p>
          <a:r>
            <a:rPr lang="en-GB" sz="1600" dirty="0" smtClean="0"/>
            <a:t>Molecular interaction of the chemical </a:t>
          </a:r>
          <a:r>
            <a:rPr lang="en-GB" sz="1600" b="1" dirty="0" smtClean="0"/>
            <a:t>allergen</a:t>
          </a:r>
          <a:r>
            <a:rPr lang="en-GB" sz="1600" dirty="0" smtClean="0"/>
            <a:t> with skin </a:t>
          </a:r>
          <a:r>
            <a:rPr lang="en-GB" sz="1600" b="1" dirty="0" smtClean="0"/>
            <a:t>proteins</a:t>
          </a:r>
          <a:r>
            <a:rPr lang="en-GB" sz="1600" dirty="0" smtClean="0"/>
            <a:t>, to form the complete antigen</a:t>
          </a:r>
          <a:endParaRPr lang="en-US" sz="1600" dirty="0"/>
        </a:p>
      </dgm:t>
    </dgm:pt>
    <dgm:pt modelId="{3CE3F73F-E859-B942-9523-689C450F1912}" type="parTrans" cxnId="{BFE4F1D9-8FB0-2146-8036-35443A88E861}">
      <dgm:prSet/>
      <dgm:spPr/>
      <dgm:t>
        <a:bodyPr/>
        <a:lstStyle/>
        <a:p>
          <a:endParaRPr lang="en-US"/>
        </a:p>
      </dgm:t>
    </dgm:pt>
    <dgm:pt modelId="{D0EEF162-0C6A-B34A-9A6A-3A3E279F734F}" type="sibTrans" cxnId="{BFE4F1D9-8FB0-2146-8036-35443A88E861}">
      <dgm:prSet/>
      <dgm:spPr/>
      <dgm:t>
        <a:bodyPr/>
        <a:lstStyle/>
        <a:p>
          <a:endParaRPr lang="en-US"/>
        </a:p>
      </dgm:t>
    </dgm:pt>
    <dgm:pt modelId="{6AC2E382-1A16-F54E-842D-AA2ABBC945B8}">
      <dgm:prSet phldrT="[Text]" custT="1"/>
      <dgm:spPr/>
      <dgm:t>
        <a:bodyPr/>
        <a:lstStyle/>
        <a:p>
          <a:r>
            <a:rPr lang="en-GB" sz="1400" dirty="0" smtClean="0"/>
            <a:t>The second key event takes place in the </a:t>
          </a:r>
          <a:r>
            <a:rPr lang="en-GB" sz="1400" b="1" dirty="0" smtClean="0"/>
            <a:t>keratinocytes</a:t>
          </a:r>
          <a:r>
            <a:rPr lang="en-GB" sz="1400" dirty="0" smtClean="0"/>
            <a:t> (KCs). This includes inflammatory responses as well as expression of genes associated with specific cell signalling pathways</a:t>
          </a:r>
          <a:endParaRPr lang="en-US" sz="1400" dirty="0"/>
        </a:p>
      </dgm:t>
    </dgm:pt>
    <dgm:pt modelId="{60E2E9C6-51A3-AD46-83E7-5E6AD590543E}" type="parTrans" cxnId="{DF812807-922A-7F47-85D6-5EFD9BFEC43B}">
      <dgm:prSet/>
      <dgm:spPr/>
      <dgm:t>
        <a:bodyPr/>
        <a:lstStyle/>
        <a:p>
          <a:endParaRPr lang="en-US"/>
        </a:p>
      </dgm:t>
    </dgm:pt>
    <dgm:pt modelId="{76AE9460-E3CE-1E48-AE5C-B0B2BF632916}" type="sibTrans" cxnId="{DF812807-922A-7F47-85D6-5EFD9BFEC43B}">
      <dgm:prSet/>
      <dgm:spPr/>
      <dgm:t>
        <a:bodyPr/>
        <a:lstStyle/>
        <a:p>
          <a:endParaRPr lang="en-US"/>
        </a:p>
      </dgm:t>
    </dgm:pt>
    <dgm:pt modelId="{C59AA74E-07EA-5344-807D-B3A148840481}">
      <dgm:prSet phldrT="[Text]" custT="1"/>
      <dgm:spPr/>
      <dgm:t>
        <a:bodyPr/>
        <a:lstStyle/>
        <a:p>
          <a:endParaRPr lang="en-GB" sz="1400" dirty="0" smtClean="0"/>
        </a:p>
        <a:p>
          <a:r>
            <a:rPr lang="en-GB" sz="1400" dirty="0" smtClean="0"/>
            <a:t>Activation of </a:t>
          </a:r>
          <a:r>
            <a:rPr lang="en-GB" sz="1400" b="1" dirty="0" smtClean="0"/>
            <a:t>dendritic cells </a:t>
          </a:r>
          <a:r>
            <a:rPr lang="en-GB" sz="1400" dirty="0" smtClean="0"/>
            <a:t>(DCs), which is typically assessed by the expression of specific cell surface markers and release of chemokines and cytokines</a:t>
          </a:r>
          <a:endParaRPr lang="en-US" sz="1400" dirty="0"/>
        </a:p>
      </dgm:t>
    </dgm:pt>
    <dgm:pt modelId="{297FF4AD-9E2C-EE42-A803-5BC87EFDF8FE}" type="parTrans" cxnId="{2AFE9694-14F9-7645-91E5-1D4A7C1B4D6A}">
      <dgm:prSet/>
      <dgm:spPr/>
      <dgm:t>
        <a:bodyPr/>
        <a:lstStyle/>
        <a:p>
          <a:endParaRPr lang="en-US"/>
        </a:p>
      </dgm:t>
    </dgm:pt>
    <dgm:pt modelId="{D835855E-2A15-AC4B-AA5D-6771DAA6C41A}" type="sibTrans" cxnId="{2AFE9694-14F9-7645-91E5-1D4A7C1B4D6A}">
      <dgm:prSet/>
      <dgm:spPr/>
      <dgm:t>
        <a:bodyPr/>
        <a:lstStyle/>
        <a:p>
          <a:endParaRPr lang="en-US"/>
        </a:p>
      </dgm:t>
    </dgm:pt>
    <dgm:pt modelId="{1E77D826-7FC5-A043-B9DE-C447A595807B}">
      <dgm:prSet phldrT="[Text]" custT="1"/>
      <dgm:spPr/>
      <dgm:t>
        <a:bodyPr/>
        <a:lstStyle/>
        <a:p>
          <a:r>
            <a:rPr lang="en-GB" sz="1600" dirty="0" smtClean="0"/>
            <a:t>The final key event is the specific </a:t>
          </a:r>
          <a:r>
            <a:rPr lang="en-GB" sz="1600" b="1" dirty="0" smtClean="0"/>
            <a:t>T-cell clonal expansion</a:t>
          </a:r>
          <a:endParaRPr lang="en-US" sz="1600" dirty="0"/>
        </a:p>
      </dgm:t>
    </dgm:pt>
    <dgm:pt modelId="{7B69B3DB-D5AC-5D48-A41E-32C65F356BE1}" type="parTrans" cxnId="{B64D8C91-8E3C-4044-B01F-F514F0E230CE}">
      <dgm:prSet/>
      <dgm:spPr/>
      <dgm:t>
        <a:bodyPr/>
        <a:lstStyle/>
        <a:p>
          <a:endParaRPr lang="en-US"/>
        </a:p>
      </dgm:t>
    </dgm:pt>
    <dgm:pt modelId="{539CFAFE-4090-8248-A127-E6620D1E14DD}" type="sibTrans" cxnId="{B64D8C91-8E3C-4044-B01F-F514F0E230CE}">
      <dgm:prSet/>
      <dgm:spPr/>
      <dgm:t>
        <a:bodyPr/>
        <a:lstStyle/>
        <a:p>
          <a:endParaRPr lang="en-US"/>
        </a:p>
      </dgm:t>
    </dgm:pt>
    <dgm:pt modelId="{C308DFFB-2856-9748-BAA2-CBBC2384A05A}" type="pres">
      <dgm:prSet presAssocID="{4B4C63D5-9622-124D-B591-E660055B29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0A2FA2-6BDA-B949-919F-98E5791A93FE}" type="pres">
      <dgm:prSet presAssocID="{4B4C63D5-9622-124D-B591-E660055B2961}" presName="arrow" presStyleLbl="bgShp" presStyleIdx="0" presStyleCnt="1" custLinFactNeighborY="-8722"/>
      <dgm:spPr/>
      <dgm:t>
        <a:bodyPr/>
        <a:lstStyle/>
        <a:p>
          <a:endParaRPr lang="en-US"/>
        </a:p>
      </dgm:t>
    </dgm:pt>
    <dgm:pt modelId="{F162BD46-E11E-FA41-907C-741EF4BA5D7D}" type="pres">
      <dgm:prSet presAssocID="{4B4C63D5-9622-124D-B591-E660055B2961}" presName="points" presStyleCnt="0"/>
      <dgm:spPr/>
      <dgm:t>
        <a:bodyPr/>
        <a:lstStyle/>
        <a:p>
          <a:endParaRPr lang="en-US"/>
        </a:p>
      </dgm:t>
    </dgm:pt>
    <dgm:pt modelId="{6780CDE6-F83C-194E-849D-C5F90966F023}" type="pres">
      <dgm:prSet presAssocID="{4B901BC2-7490-B142-A9F4-64B6DE966F5D}" presName="compositeA" presStyleCnt="0"/>
      <dgm:spPr/>
      <dgm:t>
        <a:bodyPr/>
        <a:lstStyle/>
        <a:p>
          <a:endParaRPr lang="en-US"/>
        </a:p>
      </dgm:t>
    </dgm:pt>
    <dgm:pt modelId="{A0D4152A-5B41-D94E-9814-71AA014774A8}" type="pres">
      <dgm:prSet presAssocID="{4B901BC2-7490-B142-A9F4-64B6DE966F5D}" presName="textA" presStyleLbl="revTx" presStyleIdx="0" presStyleCnt="4" custLinFactNeighborY="-1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8FCE07-8DD5-EF4E-B965-E05907CF4AE9}" type="pres">
      <dgm:prSet presAssocID="{4B901BC2-7490-B142-A9F4-64B6DE966F5D}" presName="circleA" presStyleLbl="node1" presStyleIdx="0" presStyleCnt="4"/>
      <dgm:spPr/>
      <dgm:t>
        <a:bodyPr/>
        <a:lstStyle/>
        <a:p>
          <a:endParaRPr lang="en-US"/>
        </a:p>
      </dgm:t>
    </dgm:pt>
    <dgm:pt modelId="{061260CC-1334-6E49-BED8-20BAF4AC0BFB}" type="pres">
      <dgm:prSet presAssocID="{4B901BC2-7490-B142-A9F4-64B6DE966F5D}" presName="spaceA" presStyleCnt="0"/>
      <dgm:spPr/>
      <dgm:t>
        <a:bodyPr/>
        <a:lstStyle/>
        <a:p>
          <a:endParaRPr lang="en-US"/>
        </a:p>
      </dgm:t>
    </dgm:pt>
    <dgm:pt modelId="{78ADF795-E32A-1543-8F4E-2E3EBB360F73}" type="pres">
      <dgm:prSet presAssocID="{D0EEF162-0C6A-B34A-9A6A-3A3E279F734F}" presName="space" presStyleCnt="0"/>
      <dgm:spPr/>
      <dgm:t>
        <a:bodyPr/>
        <a:lstStyle/>
        <a:p>
          <a:endParaRPr lang="en-US"/>
        </a:p>
      </dgm:t>
    </dgm:pt>
    <dgm:pt modelId="{089DF56A-0998-4C45-9D6D-35E820126DDC}" type="pres">
      <dgm:prSet presAssocID="{6AC2E382-1A16-F54E-842D-AA2ABBC945B8}" presName="compositeB" presStyleCnt="0"/>
      <dgm:spPr/>
      <dgm:t>
        <a:bodyPr/>
        <a:lstStyle/>
        <a:p>
          <a:endParaRPr lang="en-US"/>
        </a:p>
      </dgm:t>
    </dgm:pt>
    <dgm:pt modelId="{E0628DB6-67A7-E64A-8B40-318D858A0305}" type="pres">
      <dgm:prSet presAssocID="{6AC2E382-1A16-F54E-842D-AA2ABBC945B8}" presName="textB" presStyleLbl="revTx" presStyleIdx="1" presStyleCnt="4" custLinFactNeighborY="-199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5EC98D-D876-3842-A5F6-BE33A0C0D1E3}" type="pres">
      <dgm:prSet presAssocID="{6AC2E382-1A16-F54E-842D-AA2ABBC945B8}" presName="circleB" presStyleLbl="node1" presStyleIdx="1" presStyleCnt="4"/>
      <dgm:spPr/>
      <dgm:t>
        <a:bodyPr/>
        <a:lstStyle/>
        <a:p>
          <a:endParaRPr lang="en-US"/>
        </a:p>
      </dgm:t>
    </dgm:pt>
    <dgm:pt modelId="{2E49CBBD-5704-A047-BFC0-86E1BDC901E7}" type="pres">
      <dgm:prSet presAssocID="{6AC2E382-1A16-F54E-842D-AA2ABBC945B8}" presName="spaceB" presStyleCnt="0"/>
      <dgm:spPr/>
      <dgm:t>
        <a:bodyPr/>
        <a:lstStyle/>
        <a:p>
          <a:endParaRPr lang="en-US"/>
        </a:p>
      </dgm:t>
    </dgm:pt>
    <dgm:pt modelId="{3876115A-04C5-2A47-9DBC-F89DF19D5809}" type="pres">
      <dgm:prSet presAssocID="{76AE9460-E3CE-1E48-AE5C-B0B2BF632916}" presName="space" presStyleCnt="0"/>
      <dgm:spPr/>
      <dgm:t>
        <a:bodyPr/>
        <a:lstStyle/>
        <a:p>
          <a:endParaRPr lang="en-US"/>
        </a:p>
      </dgm:t>
    </dgm:pt>
    <dgm:pt modelId="{31CB0B77-C9BB-1944-B271-231C5A3B9D67}" type="pres">
      <dgm:prSet presAssocID="{C59AA74E-07EA-5344-807D-B3A148840481}" presName="compositeA" presStyleCnt="0"/>
      <dgm:spPr/>
      <dgm:t>
        <a:bodyPr/>
        <a:lstStyle/>
        <a:p>
          <a:endParaRPr lang="en-US"/>
        </a:p>
      </dgm:t>
    </dgm:pt>
    <dgm:pt modelId="{924BC7F3-F345-B040-B036-0587C1997558}" type="pres">
      <dgm:prSet presAssocID="{C59AA74E-07EA-5344-807D-B3A148840481}" presName="textA" presStyleLbl="revTx" presStyleIdx="2" presStyleCnt="4" custLinFactNeighborY="-1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1796B2-12CC-4D45-8A3A-5C65C830425D}" type="pres">
      <dgm:prSet presAssocID="{C59AA74E-07EA-5344-807D-B3A148840481}" presName="circleA" presStyleLbl="node1" presStyleIdx="2" presStyleCnt="4"/>
      <dgm:spPr/>
      <dgm:t>
        <a:bodyPr/>
        <a:lstStyle/>
        <a:p>
          <a:endParaRPr lang="en-US"/>
        </a:p>
      </dgm:t>
    </dgm:pt>
    <dgm:pt modelId="{63AF194D-5BFC-3F47-927F-0E272F9DEC4B}" type="pres">
      <dgm:prSet presAssocID="{C59AA74E-07EA-5344-807D-B3A148840481}" presName="spaceA" presStyleCnt="0"/>
      <dgm:spPr/>
      <dgm:t>
        <a:bodyPr/>
        <a:lstStyle/>
        <a:p>
          <a:endParaRPr lang="en-US"/>
        </a:p>
      </dgm:t>
    </dgm:pt>
    <dgm:pt modelId="{8E6D923F-6362-DA40-9114-F0A3820932F0}" type="pres">
      <dgm:prSet presAssocID="{D835855E-2A15-AC4B-AA5D-6771DAA6C41A}" presName="space" presStyleCnt="0"/>
      <dgm:spPr/>
      <dgm:t>
        <a:bodyPr/>
        <a:lstStyle/>
        <a:p>
          <a:endParaRPr lang="en-US"/>
        </a:p>
      </dgm:t>
    </dgm:pt>
    <dgm:pt modelId="{6952F2AE-9F4A-624C-A8CB-8538B87EDFBF}" type="pres">
      <dgm:prSet presAssocID="{1E77D826-7FC5-A043-B9DE-C447A595807B}" presName="compositeB" presStyleCnt="0"/>
      <dgm:spPr/>
      <dgm:t>
        <a:bodyPr/>
        <a:lstStyle/>
        <a:p>
          <a:endParaRPr lang="en-US"/>
        </a:p>
      </dgm:t>
    </dgm:pt>
    <dgm:pt modelId="{99B54926-941E-6741-B873-A9F99DE98238}" type="pres">
      <dgm:prSet presAssocID="{1E77D826-7FC5-A043-B9DE-C447A595807B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372F1C-DCD6-8142-9375-0A6523F73E86}" type="pres">
      <dgm:prSet presAssocID="{1E77D826-7FC5-A043-B9DE-C447A595807B}" presName="circleB" presStyleLbl="node1" presStyleIdx="3" presStyleCnt="4"/>
      <dgm:spPr/>
      <dgm:t>
        <a:bodyPr/>
        <a:lstStyle/>
        <a:p>
          <a:endParaRPr lang="en-US"/>
        </a:p>
      </dgm:t>
    </dgm:pt>
    <dgm:pt modelId="{B066029A-C707-BF42-82DA-644211C2D7C4}" type="pres">
      <dgm:prSet presAssocID="{1E77D826-7FC5-A043-B9DE-C447A595807B}" presName="spaceB" presStyleCnt="0"/>
      <dgm:spPr/>
      <dgm:t>
        <a:bodyPr/>
        <a:lstStyle/>
        <a:p>
          <a:endParaRPr lang="en-US"/>
        </a:p>
      </dgm:t>
    </dgm:pt>
  </dgm:ptLst>
  <dgm:cxnLst>
    <dgm:cxn modelId="{D80E05DE-13C4-2E45-B5B9-7053AA95B3E3}" type="presOf" srcId="{4B4C63D5-9622-124D-B591-E660055B2961}" destId="{C308DFFB-2856-9748-BAA2-CBBC2384A05A}" srcOrd="0" destOrd="0" presId="urn:microsoft.com/office/officeart/2005/8/layout/hProcess11"/>
    <dgm:cxn modelId="{B64D8C91-8E3C-4044-B01F-F514F0E230CE}" srcId="{4B4C63D5-9622-124D-B591-E660055B2961}" destId="{1E77D826-7FC5-A043-B9DE-C447A595807B}" srcOrd="3" destOrd="0" parTransId="{7B69B3DB-D5AC-5D48-A41E-32C65F356BE1}" sibTransId="{539CFAFE-4090-8248-A127-E6620D1E14DD}"/>
    <dgm:cxn modelId="{2AFE9694-14F9-7645-91E5-1D4A7C1B4D6A}" srcId="{4B4C63D5-9622-124D-B591-E660055B2961}" destId="{C59AA74E-07EA-5344-807D-B3A148840481}" srcOrd="2" destOrd="0" parTransId="{297FF4AD-9E2C-EE42-A803-5BC87EFDF8FE}" sibTransId="{D835855E-2A15-AC4B-AA5D-6771DAA6C41A}"/>
    <dgm:cxn modelId="{BFE4F1D9-8FB0-2146-8036-35443A88E861}" srcId="{4B4C63D5-9622-124D-B591-E660055B2961}" destId="{4B901BC2-7490-B142-A9F4-64B6DE966F5D}" srcOrd="0" destOrd="0" parTransId="{3CE3F73F-E859-B942-9523-689C450F1912}" sibTransId="{D0EEF162-0C6A-B34A-9A6A-3A3E279F734F}"/>
    <dgm:cxn modelId="{829509E3-D29F-0345-8648-E5CFC77770E6}" type="presOf" srcId="{6AC2E382-1A16-F54E-842D-AA2ABBC945B8}" destId="{E0628DB6-67A7-E64A-8B40-318D858A0305}" srcOrd="0" destOrd="0" presId="urn:microsoft.com/office/officeart/2005/8/layout/hProcess11"/>
    <dgm:cxn modelId="{D565E33A-BAC1-4242-A333-AF7E3A241534}" type="presOf" srcId="{C59AA74E-07EA-5344-807D-B3A148840481}" destId="{924BC7F3-F345-B040-B036-0587C1997558}" srcOrd="0" destOrd="0" presId="urn:microsoft.com/office/officeart/2005/8/layout/hProcess11"/>
    <dgm:cxn modelId="{C8D4346D-9A1B-C44E-9BD4-173AB576644B}" type="presOf" srcId="{1E77D826-7FC5-A043-B9DE-C447A595807B}" destId="{99B54926-941E-6741-B873-A9F99DE98238}" srcOrd="0" destOrd="0" presId="urn:microsoft.com/office/officeart/2005/8/layout/hProcess11"/>
    <dgm:cxn modelId="{941BF60A-69AC-3447-8B4C-3BBB87701A1A}" type="presOf" srcId="{4B901BC2-7490-B142-A9F4-64B6DE966F5D}" destId="{A0D4152A-5B41-D94E-9814-71AA014774A8}" srcOrd="0" destOrd="0" presId="urn:microsoft.com/office/officeart/2005/8/layout/hProcess11"/>
    <dgm:cxn modelId="{DF812807-922A-7F47-85D6-5EFD9BFEC43B}" srcId="{4B4C63D5-9622-124D-B591-E660055B2961}" destId="{6AC2E382-1A16-F54E-842D-AA2ABBC945B8}" srcOrd="1" destOrd="0" parTransId="{60E2E9C6-51A3-AD46-83E7-5E6AD590543E}" sibTransId="{76AE9460-E3CE-1E48-AE5C-B0B2BF632916}"/>
    <dgm:cxn modelId="{21A398D8-BD68-F44B-9659-D0EC2502289E}" type="presParOf" srcId="{C308DFFB-2856-9748-BAA2-CBBC2384A05A}" destId="{070A2FA2-6BDA-B949-919F-98E5791A93FE}" srcOrd="0" destOrd="0" presId="urn:microsoft.com/office/officeart/2005/8/layout/hProcess11"/>
    <dgm:cxn modelId="{F4DED7B8-EF74-834E-8352-5672AF5F4990}" type="presParOf" srcId="{C308DFFB-2856-9748-BAA2-CBBC2384A05A}" destId="{F162BD46-E11E-FA41-907C-741EF4BA5D7D}" srcOrd="1" destOrd="0" presId="urn:microsoft.com/office/officeart/2005/8/layout/hProcess11"/>
    <dgm:cxn modelId="{9B7E9656-4978-534A-A3F8-015B67084A43}" type="presParOf" srcId="{F162BD46-E11E-FA41-907C-741EF4BA5D7D}" destId="{6780CDE6-F83C-194E-849D-C5F90966F023}" srcOrd="0" destOrd="0" presId="urn:microsoft.com/office/officeart/2005/8/layout/hProcess11"/>
    <dgm:cxn modelId="{787D7E25-5063-7840-8824-333EE7842094}" type="presParOf" srcId="{6780CDE6-F83C-194E-849D-C5F90966F023}" destId="{A0D4152A-5B41-D94E-9814-71AA014774A8}" srcOrd="0" destOrd="0" presId="urn:microsoft.com/office/officeart/2005/8/layout/hProcess11"/>
    <dgm:cxn modelId="{58983775-6664-4148-A2CB-987C39D44BBB}" type="presParOf" srcId="{6780CDE6-F83C-194E-849D-C5F90966F023}" destId="{A58FCE07-8DD5-EF4E-B965-E05907CF4AE9}" srcOrd="1" destOrd="0" presId="urn:microsoft.com/office/officeart/2005/8/layout/hProcess11"/>
    <dgm:cxn modelId="{AACC66EB-AE6F-374C-9B42-FD9077E6A4B7}" type="presParOf" srcId="{6780CDE6-F83C-194E-849D-C5F90966F023}" destId="{061260CC-1334-6E49-BED8-20BAF4AC0BFB}" srcOrd="2" destOrd="0" presId="urn:microsoft.com/office/officeart/2005/8/layout/hProcess11"/>
    <dgm:cxn modelId="{D041C1C6-4070-5949-986D-A86984F0B8BC}" type="presParOf" srcId="{F162BD46-E11E-FA41-907C-741EF4BA5D7D}" destId="{78ADF795-E32A-1543-8F4E-2E3EBB360F73}" srcOrd="1" destOrd="0" presId="urn:microsoft.com/office/officeart/2005/8/layout/hProcess11"/>
    <dgm:cxn modelId="{B19D6615-0DAF-D946-A588-C341EFEEC71C}" type="presParOf" srcId="{F162BD46-E11E-FA41-907C-741EF4BA5D7D}" destId="{089DF56A-0998-4C45-9D6D-35E820126DDC}" srcOrd="2" destOrd="0" presId="urn:microsoft.com/office/officeart/2005/8/layout/hProcess11"/>
    <dgm:cxn modelId="{2A432DBC-69CC-694C-AE60-F4A16D89F087}" type="presParOf" srcId="{089DF56A-0998-4C45-9D6D-35E820126DDC}" destId="{E0628DB6-67A7-E64A-8B40-318D858A0305}" srcOrd="0" destOrd="0" presId="urn:microsoft.com/office/officeart/2005/8/layout/hProcess11"/>
    <dgm:cxn modelId="{38820C17-8F6E-5248-ABA1-86631950B792}" type="presParOf" srcId="{089DF56A-0998-4C45-9D6D-35E820126DDC}" destId="{4E5EC98D-D876-3842-A5F6-BE33A0C0D1E3}" srcOrd="1" destOrd="0" presId="urn:microsoft.com/office/officeart/2005/8/layout/hProcess11"/>
    <dgm:cxn modelId="{BF475E86-FC7B-B242-88B1-FF2BD0AEFC75}" type="presParOf" srcId="{089DF56A-0998-4C45-9D6D-35E820126DDC}" destId="{2E49CBBD-5704-A047-BFC0-86E1BDC901E7}" srcOrd="2" destOrd="0" presId="urn:microsoft.com/office/officeart/2005/8/layout/hProcess11"/>
    <dgm:cxn modelId="{1E429D53-C202-F34F-B225-CBF58A9F7F33}" type="presParOf" srcId="{F162BD46-E11E-FA41-907C-741EF4BA5D7D}" destId="{3876115A-04C5-2A47-9DBC-F89DF19D5809}" srcOrd="3" destOrd="0" presId="urn:microsoft.com/office/officeart/2005/8/layout/hProcess11"/>
    <dgm:cxn modelId="{E10DABEC-EAD5-2C4A-AE1E-3E9A1B3DB1C4}" type="presParOf" srcId="{F162BD46-E11E-FA41-907C-741EF4BA5D7D}" destId="{31CB0B77-C9BB-1944-B271-231C5A3B9D67}" srcOrd="4" destOrd="0" presId="urn:microsoft.com/office/officeart/2005/8/layout/hProcess11"/>
    <dgm:cxn modelId="{D2F7FE90-8352-7443-B5C6-45B5AD4F0901}" type="presParOf" srcId="{31CB0B77-C9BB-1944-B271-231C5A3B9D67}" destId="{924BC7F3-F345-B040-B036-0587C1997558}" srcOrd="0" destOrd="0" presId="urn:microsoft.com/office/officeart/2005/8/layout/hProcess11"/>
    <dgm:cxn modelId="{230CB00B-B097-6144-AA30-3371ABD8D3B4}" type="presParOf" srcId="{31CB0B77-C9BB-1944-B271-231C5A3B9D67}" destId="{1A1796B2-12CC-4D45-8A3A-5C65C830425D}" srcOrd="1" destOrd="0" presId="urn:microsoft.com/office/officeart/2005/8/layout/hProcess11"/>
    <dgm:cxn modelId="{A9BA4F0C-B2B8-9B42-BA62-45847A4BD6C5}" type="presParOf" srcId="{31CB0B77-C9BB-1944-B271-231C5A3B9D67}" destId="{63AF194D-5BFC-3F47-927F-0E272F9DEC4B}" srcOrd="2" destOrd="0" presId="urn:microsoft.com/office/officeart/2005/8/layout/hProcess11"/>
    <dgm:cxn modelId="{A49FE8A1-D6E2-1047-ADFF-30D3E5AE33C2}" type="presParOf" srcId="{F162BD46-E11E-FA41-907C-741EF4BA5D7D}" destId="{8E6D923F-6362-DA40-9114-F0A3820932F0}" srcOrd="5" destOrd="0" presId="urn:microsoft.com/office/officeart/2005/8/layout/hProcess11"/>
    <dgm:cxn modelId="{35E1F571-13BE-7D43-BC92-38E906B48A64}" type="presParOf" srcId="{F162BD46-E11E-FA41-907C-741EF4BA5D7D}" destId="{6952F2AE-9F4A-624C-A8CB-8538B87EDFBF}" srcOrd="6" destOrd="0" presId="urn:microsoft.com/office/officeart/2005/8/layout/hProcess11"/>
    <dgm:cxn modelId="{7029FBA1-5FFA-464A-BF03-5A02A3197B39}" type="presParOf" srcId="{6952F2AE-9F4A-624C-A8CB-8538B87EDFBF}" destId="{99B54926-941E-6741-B873-A9F99DE98238}" srcOrd="0" destOrd="0" presId="urn:microsoft.com/office/officeart/2005/8/layout/hProcess11"/>
    <dgm:cxn modelId="{5D1FF86C-7019-B64C-872C-427B9CB599A7}" type="presParOf" srcId="{6952F2AE-9F4A-624C-A8CB-8538B87EDFBF}" destId="{90372F1C-DCD6-8142-9375-0A6523F73E86}" srcOrd="1" destOrd="0" presId="urn:microsoft.com/office/officeart/2005/8/layout/hProcess11"/>
    <dgm:cxn modelId="{427B258C-6FF8-CC4D-B81D-1084848B48F5}" type="presParOf" srcId="{6952F2AE-9F4A-624C-A8CB-8538B87EDFBF}" destId="{B066029A-C707-BF42-82DA-644211C2D7C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A03389-4500-BE4B-BCE5-A42D6BE381F7}" type="doc">
      <dgm:prSet loTypeId="urn:microsoft.com/office/officeart/2005/8/layout/vList2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F03626-272D-614F-9E92-C40DB7FD1771}">
      <dgm:prSet phldrT="[Text]" custT="1"/>
      <dgm:spPr/>
      <dgm:t>
        <a:bodyPr/>
        <a:lstStyle/>
        <a:p>
          <a:pPr algn="ctr"/>
          <a:r>
            <a:rPr lang="en-GB" sz="3200" b="0" dirty="0" smtClean="0">
              <a:solidFill>
                <a:srgbClr val="000000"/>
              </a:solidFill>
            </a:rPr>
            <a:t>Protein Kinase C (</a:t>
          </a:r>
          <a:r>
            <a:rPr lang="en-GB" sz="3200" b="1" dirty="0" smtClean="0">
              <a:solidFill>
                <a:srgbClr val="000000"/>
              </a:solidFill>
            </a:rPr>
            <a:t>PKC</a:t>
          </a:r>
          <a:r>
            <a:rPr lang="en-GB" sz="3200" b="0" dirty="0" smtClean="0">
              <a:solidFill>
                <a:srgbClr val="000000"/>
              </a:solidFill>
            </a:rPr>
            <a:t>) activation is central to DCs activation. </a:t>
          </a:r>
          <a:endParaRPr lang="en-US" sz="3200" b="0" dirty="0">
            <a:solidFill>
              <a:srgbClr val="000000"/>
            </a:solidFill>
          </a:endParaRPr>
        </a:p>
      </dgm:t>
    </dgm:pt>
    <dgm:pt modelId="{DD0F2B47-D919-D248-972A-EFA9C6F0B661}" type="parTrans" cxnId="{60E5A2A5-9884-224E-B7C1-9607C2FF4702}">
      <dgm:prSet/>
      <dgm:spPr/>
      <dgm:t>
        <a:bodyPr/>
        <a:lstStyle/>
        <a:p>
          <a:endParaRPr lang="en-US"/>
        </a:p>
      </dgm:t>
    </dgm:pt>
    <dgm:pt modelId="{7EDE7F7F-710D-7A41-B5DC-23B82C56C47D}" type="sibTrans" cxnId="{60E5A2A5-9884-224E-B7C1-9607C2FF4702}">
      <dgm:prSet/>
      <dgm:spPr/>
      <dgm:t>
        <a:bodyPr/>
        <a:lstStyle/>
        <a:p>
          <a:endParaRPr lang="en-US"/>
        </a:p>
      </dgm:t>
    </dgm:pt>
    <dgm:pt modelId="{18C43EA0-3B76-7543-8F9B-5C1D28A2F87A}">
      <dgm:prSet phldrT="[Text]" custT="1"/>
      <dgm:spPr/>
      <dgm:t>
        <a:bodyPr/>
        <a:lstStyle/>
        <a:p>
          <a:r>
            <a:rPr lang="en-US" sz="3600" i="1" dirty="0" smtClean="0"/>
            <a:t>Hypothesis </a:t>
          </a:r>
          <a:endParaRPr lang="en-US" sz="2400" i="1" dirty="0"/>
        </a:p>
      </dgm:t>
    </dgm:pt>
    <dgm:pt modelId="{2517094F-481F-6345-86E5-0D19A8ADDB36}" type="sibTrans" cxnId="{CFFA9E20-9A1D-1E45-AE4A-DAEC72CE8DF9}">
      <dgm:prSet/>
      <dgm:spPr/>
      <dgm:t>
        <a:bodyPr/>
        <a:lstStyle/>
        <a:p>
          <a:endParaRPr lang="en-US"/>
        </a:p>
      </dgm:t>
    </dgm:pt>
    <dgm:pt modelId="{AA167A4D-6B7C-9A49-9A44-44C1B4066DE2}" type="parTrans" cxnId="{CFFA9E20-9A1D-1E45-AE4A-DAEC72CE8DF9}">
      <dgm:prSet/>
      <dgm:spPr/>
      <dgm:t>
        <a:bodyPr/>
        <a:lstStyle/>
        <a:p>
          <a:endParaRPr lang="en-US"/>
        </a:p>
      </dgm:t>
    </dgm:pt>
    <dgm:pt modelId="{6309841D-CCCD-FA4C-B225-35DF3C3226F6}" type="pres">
      <dgm:prSet presAssocID="{75A03389-4500-BE4B-BCE5-A42D6BE381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4E6C42-52CF-BC45-A899-948E239DD7A3}" type="pres">
      <dgm:prSet presAssocID="{18C43EA0-3B76-7543-8F9B-5C1D28A2F87A}" presName="parentText" presStyleLbl="node1" presStyleIdx="0" presStyleCnt="1" custScaleY="49560" custLinFactNeighborY="-146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F2CD9-1A0A-7B41-AE7A-D63D9697749A}" type="pres">
      <dgm:prSet presAssocID="{18C43EA0-3B76-7543-8F9B-5C1D28A2F87A}" presName="childText" presStyleLbl="revTx" presStyleIdx="0" presStyleCnt="1" custAng="0" custScaleY="1278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D57ED9-924B-4D4D-90C3-56E6303DD3C9}" type="presOf" srcId="{CDF03626-272D-614F-9E92-C40DB7FD1771}" destId="{A66F2CD9-1A0A-7B41-AE7A-D63D9697749A}" srcOrd="0" destOrd="0" presId="urn:microsoft.com/office/officeart/2005/8/layout/vList2"/>
    <dgm:cxn modelId="{BD04AC74-E517-C04F-9FBE-3DC4B8C7F42E}" type="presOf" srcId="{18C43EA0-3B76-7543-8F9B-5C1D28A2F87A}" destId="{924E6C42-52CF-BC45-A899-948E239DD7A3}" srcOrd="0" destOrd="0" presId="urn:microsoft.com/office/officeart/2005/8/layout/vList2"/>
    <dgm:cxn modelId="{60E5A2A5-9884-224E-B7C1-9607C2FF4702}" srcId="{18C43EA0-3B76-7543-8F9B-5C1D28A2F87A}" destId="{CDF03626-272D-614F-9E92-C40DB7FD1771}" srcOrd="0" destOrd="0" parTransId="{DD0F2B47-D919-D248-972A-EFA9C6F0B661}" sibTransId="{7EDE7F7F-710D-7A41-B5DC-23B82C56C47D}"/>
    <dgm:cxn modelId="{A7ADBAB5-EEF8-BF46-AD08-9794C2167EBB}" type="presOf" srcId="{75A03389-4500-BE4B-BCE5-A42D6BE381F7}" destId="{6309841D-CCCD-FA4C-B225-35DF3C3226F6}" srcOrd="0" destOrd="0" presId="urn:microsoft.com/office/officeart/2005/8/layout/vList2"/>
    <dgm:cxn modelId="{CFFA9E20-9A1D-1E45-AE4A-DAEC72CE8DF9}" srcId="{75A03389-4500-BE4B-BCE5-A42D6BE381F7}" destId="{18C43EA0-3B76-7543-8F9B-5C1D28A2F87A}" srcOrd="0" destOrd="0" parTransId="{AA167A4D-6B7C-9A49-9A44-44C1B4066DE2}" sibTransId="{2517094F-481F-6345-86E5-0D19A8ADDB36}"/>
    <dgm:cxn modelId="{E6E334CA-3F8D-F74E-BC2E-EB6BC0923EF4}" type="presParOf" srcId="{6309841D-CCCD-FA4C-B225-35DF3C3226F6}" destId="{924E6C42-52CF-BC45-A899-948E239DD7A3}" srcOrd="0" destOrd="0" presId="urn:microsoft.com/office/officeart/2005/8/layout/vList2"/>
    <dgm:cxn modelId="{203B27AF-BFDC-6C49-A8BB-51A6C18E9D47}" type="presParOf" srcId="{6309841D-CCCD-FA4C-B225-35DF3C3226F6}" destId="{A66F2CD9-1A0A-7B41-AE7A-D63D9697749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5DBEC6-2EC0-234F-874C-883D5B0D3E3F}" type="doc">
      <dgm:prSet loTypeId="urn:microsoft.com/office/officeart/2008/layout/LinedList" loCatId="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089C48E1-6B92-D94F-A243-6498E761B3B7}">
      <dgm:prSet phldrT="[Text]" custT="1"/>
      <dgm:spPr/>
      <dgm:t>
        <a:bodyPr/>
        <a:lstStyle/>
        <a:p>
          <a:pPr algn="just">
            <a:lnSpc>
              <a:spcPct val="110000"/>
            </a:lnSpc>
          </a:pPr>
          <a:r>
            <a:rPr lang="en-GB" sz="3200" dirty="0" smtClean="0"/>
            <a:t>To correlate allergen potency with the </a:t>
          </a:r>
          <a:r>
            <a:rPr lang="en-GB" sz="3200" b="1" dirty="0" smtClean="0"/>
            <a:t>vigour of PKC activation</a:t>
          </a:r>
          <a:r>
            <a:rPr lang="en-GB" sz="3200" dirty="0" smtClean="0"/>
            <a:t>, co-stimulatory molecules and cytokine production, and longevity in DCs.</a:t>
          </a:r>
          <a:endParaRPr lang="en-US" sz="3200" dirty="0"/>
        </a:p>
      </dgm:t>
    </dgm:pt>
    <dgm:pt modelId="{96F9BC50-250E-AB45-9A6E-3EE3C01CDF77}" type="parTrans" cxnId="{A2362D44-AC2C-B74D-9D39-019BBBBEF347}">
      <dgm:prSet/>
      <dgm:spPr/>
      <dgm:t>
        <a:bodyPr/>
        <a:lstStyle/>
        <a:p>
          <a:pPr>
            <a:lnSpc>
              <a:spcPct val="110000"/>
            </a:lnSpc>
          </a:pPr>
          <a:endParaRPr lang="en-US"/>
        </a:p>
      </dgm:t>
    </dgm:pt>
    <dgm:pt modelId="{C5AEA7F6-F333-0C47-9018-93E85ED43845}" type="sibTrans" cxnId="{A2362D44-AC2C-B74D-9D39-019BBBBEF347}">
      <dgm:prSet/>
      <dgm:spPr/>
      <dgm:t>
        <a:bodyPr/>
        <a:lstStyle/>
        <a:p>
          <a:pPr>
            <a:lnSpc>
              <a:spcPct val="110000"/>
            </a:lnSpc>
          </a:pPr>
          <a:endParaRPr lang="en-US"/>
        </a:p>
      </dgm:t>
    </dgm:pt>
    <dgm:pt modelId="{B0D75E13-4045-2F48-ACCB-63B15F2342CA}" type="pres">
      <dgm:prSet presAssocID="{655DBEC6-2EC0-234F-874C-883D5B0D3E3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2DAC856-7187-864A-AA08-5C672DF0D7C0}" type="pres">
      <dgm:prSet presAssocID="{089C48E1-6B92-D94F-A243-6498E761B3B7}" presName="thickLine" presStyleLbl="alignNode1" presStyleIdx="0" presStyleCnt="1"/>
      <dgm:spPr/>
    </dgm:pt>
    <dgm:pt modelId="{7A99F791-B6A0-6D43-BB73-1C146B267B80}" type="pres">
      <dgm:prSet presAssocID="{089C48E1-6B92-D94F-A243-6498E761B3B7}" presName="horz1" presStyleCnt="0"/>
      <dgm:spPr/>
    </dgm:pt>
    <dgm:pt modelId="{1D5F53E5-09DD-2749-98A0-204BB4CE5AF5}" type="pres">
      <dgm:prSet presAssocID="{089C48E1-6B92-D94F-A243-6498E761B3B7}" presName="tx1" presStyleLbl="revTx" presStyleIdx="0" presStyleCnt="1"/>
      <dgm:spPr/>
      <dgm:t>
        <a:bodyPr/>
        <a:lstStyle/>
        <a:p>
          <a:endParaRPr lang="en-US"/>
        </a:p>
      </dgm:t>
    </dgm:pt>
    <dgm:pt modelId="{F53C51D5-694D-A040-A761-706A5F6F6B6F}" type="pres">
      <dgm:prSet presAssocID="{089C48E1-6B92-D94F-A243-6498E761B3B7}" presName="vert1" presStyleCnt="0"/>
      <dgm:spPr/>
    </dgm:pt>
  </dgm:ptLst>
  <dgm:cxnLst>
    <dgm:cxn modelId="{A2362D44-AC2C-B74D-9D39-019BBBBEF347}" srcId="{655DBEC6-2EC0-234F-874C-883D5B0D3E3F}" destId="{089C48E1-6B92-D94F-A243-6498E761B3B7}" srcOrd="0" destOrd="0" parTransId="{96F9BC50-250E-AB45-9A6E-3EE3C01CDF77}" sibTransId="{C5AEA7F6-F333-0C47-9018-93E85ED43845}"/>
    <dgm:cxn modelId="{B40E25CC-1976-C847-B148-40C8B3ACA222}" type="presOf" srcId="{655DBEC6-2EC0-234F-874C-883D5B0D3E3F}" destId="{B0D75E13-4045-2F48-ACCB-63B15F2342CA}" srcOrd="0" destOrd="0" presId="urn:microsoft.com/office/officeart/2008/layout/LinedList"/>
    <dgm:cxn modelId="{C538B23A-EF0F-6646-83C8-875D535E3FC7}" type="presOf" srcId="{089C48E1-6B92-D94F-A243-6498E761B3B7}" destId="{1D5F53E5-09DD-2749-98A0-204BB4CE5AF5}" srcOrd="0" destOrd="0" presId="urn:microsoft.com/office/officeart/2008/layout/LinedList"/>
    <dgm:cxn modelId="{51057900-FD32-2649-A0C4-68397EDCA7A0}" type="presParOf" srcId="{B0D75E13-4045-2F48-ACCB-63B15F2342CA}" destId="{B2DAC856-7187-864A-AA08-5C672DF0D7C0}" srcOrd="0" destOrd="0" presId="urn:microsoft.com/office/officeart/2008/layout/LinedList"/>
    <dgm:cxn modelId="{613C0320-F0EC-6040-A584-CF65209605D1}" type="presParOf" srcId="{B0D75E13-4045-2F48-ACCB-63B15F2342CA}" destId="{7A99F791-B6A0-6D43-BB73-1C146B267B80}" srcOrd="1" destOrd="0" presId="urn:microsoft.com/office/officeart/2008/layout/LinedList"/>
    <dgm:cxn modelId="{5C9D34B5-4A5D-3C4F-BDA9-B9FD7A482689}" type="presParOf" srcId="{7A99F791-B6A0-6D43-BB73-1C146B267B80}" destId="{1D5F53E5-09DD-2749-98A0-204BB4CE5AF5}" srcOrd="0" destOrd="0" presId="urn:microsoft.com/office/officeart/2008/layout/LinedList"/>
    <dgm:cxn modelId="{7C950D3A-B992-5F41-A067-44A3973FDB3F}" type="presParOf" srcId="{7A99F791-B6A0-6D43-BB73-1C146B267B80}" destId="{F53C51D5-694D-A040-A761-706A5F6F6B6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40E41B-77C4-1B49-A067-101BE77A69C6}" type="doc">
      <dgm:prSet loTypeId="urn:microsoft.com/office/officeart/2005/8/layout/default" loCatId="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7C0F8553-BAAD-654B-BA39-BAA1698F98CA}">
      <dgm:prSet phldrT="[Text]"/>
      <dgm:spPr/>
      <dgm:t>
        <a:bodyPr/>
        <a:lstStyle/>
        <a:p>
          <a:r>
            <a:rPr lang="en-GB" b="1" dirty="0" smtClean="0"/>
            <a:t>HLA-DR</a:t>
          </a:r>
          <a:r>
            <a:rPr lang="en-GB" dirty="0" smtClean="0"/>
            <a:t>, </a:t>
          </a:r>
          <a:r>
            <a:rPr lang="en-GB" b="1" dirty="0" smtClean="0"/>
            <a:t>CD80</a:t>
          </a:r>
          <a:r>
            <a:rPr lang="en-GB" dirty="0" smtClean="0"/>
            <a:t> and </a:t>
          </a:r>
          <a:r>
            <a:rPr lang="en-GB" b="1" dirty="0" smtClean="0"/>
            <a:t>CD86</a:t>
          </a:r>
          <a:r>
            <a:rPr lang="en-GB" dirty="0" smtClean="0"/>
            <a:t> expression will be evaluated by FACS analysis;</a:t>
          </a:r>
          <a:endParaRPr lang="en-US" dirty="0"/>
        </a:p>
      </dgm:t>
    </dgm:pt>
    <dgm:pt modelId="{9B2E931E-21E1-FC4D-AE87-5278BD5FC2F1}" type="parTrans" cxnId="{4EDCE1F1-F8EF-984A-811B-297E82EAE38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DFB8C7C-687E-6644-827A-E43E192CA1EF}" type="sibTrans" cxnId="{4EDCE1F1-F8EF-984A-811B-297E82EAE38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AA5BAEA-29F2-5B46-88C0-C0233F71EDF3}">
      <dgm:prSet phldrT="[Text]"/>
      <dgm:spPr/>
      <dgm:t>
        <a:bodyPr/>
        <a:lstStyle/>
        <a:p>
          <a:r>
            <a:rPr lang="en-GB" b="1" dirty="0" smtClean="0"/>
            <a:t>IL-1β, IL-6, IL-8, IL-10, IL-12p40</a:t>
          </a:r>
          <a:r>
            <a:rPr lang="en-GB" dirty="0" smtClean="0"/>
            <a:t> will be determined by Real Time PCR and ELISA</a:t>
          </a:r>
          <a:endParaRPr lang="en-US" dirty="0"/>
        </a:p>
      </dgm:t>
    </dgm:pt>
    <dgm:pt modelId="{9FB06B23-881D-AD4F-9CE2-E8B7B7D4A97F}" type="parTrans" cxnId="{98576241-BF72-484E-9485-197B6588823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21C4FF6-B249-E947-9CDB-19BC3F85E8CF}" type="sibTrans" cxnId="{98576241-BF72-484E-9485-197B6588823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2C5D4D1-23DB-134E-843F-C5F530846FE8}">
      <dgm:prSet phldrT="[Text]"/>
      <dgm:spPr/>
      <dgm:t>
        <a:bodyPr/>
        <a:lstStyle/>
        <a:p>
          <a:r>
            <a:rPr lang="en-GB" smtClean="0"/>
            <a:t>mRNA stability by assessing AU-rich element binding proteins </a:t>
          </a:r>
          <a:r>
            <a:rPr lang="en-GB" b="1" smtClean="0"/>
            <a:t>HuR</a:t>
          </a:r>
          <a:r>
            <a:rPr lang="en-GB" smtClean="0"/>
            <a:t> and </a:t>
          </a:r>
          <a:r>
            <a:rPr lang="en-GB" b="1" smtClean="0"/>
            <a:t>TTP</a:t>
          </a:r>
          <a:r>
            <a:rPr lang="en-GB" smtClean="0"/>
            <a:t> expression, and mRNA half-life </a:t>
          </a:r>
          <a:endParaRPr lang="en-US" dirty="0"/>
        </a:p>
      </dgm:t>
    </dgm:pt>
    <dgm:pt modelId="{6BCE04E9-0AC2-2045-BDDB-6969156F83E9}" type="parTrans" cxnId="{E130B91D-2225-4046-8E95-0FD72559131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AEA043D-BB00-8E4B-BA29-5C40A1E6A7F3}" type="sibTrans" cxnId="{E130B91D-2225-4046-8E95-0FD72559131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D6892FE-56A2-7546-99F5-331BFE722D54}" type="pres">
      <dgm:prSet presAssocID="{1D40E41B-77C4-1B49-A067-101BE77A69C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8DE99E-B3CA-6A49-89F0-6B358F75BAFD}" type="pres">
      <dgm:prSet presAssocID="{7C0F8553-BAAD-654B-BA39-BAA1698F98CA}" presName="node" presStyleLbl="node1" presStyleIdx="0" presStyleCnt="3" custLinFactNeighborX="0" custLinFactNeighborY="-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3FCB14-8B5F-1A41-80A7-8BABF71CA7CE}" type="pres">
      <dgm:prSet presAssocID="{CDFB8C7C-687E-6644-827A-E43E192CA1EF}" presName="sibTrans" presStyleCnt="0"/>
      <dgm:spPr/>
    </dgm:pt>
    <dgm:pt modelId="{223F26AA-A9CB-0C43-A12E-C905406FE69A}" type="pres">
      <dgm:prSet presAssocID="{FAA5BAEA-29F2-5B46-88C0-C0233F71EDF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19BC12-6B9B-9349-9037-24EDE98EE4C0}" type="pres">
      <dgm:prSet presAssocID="{C21C4FF6-B249-E947-9CDB-19BC3F85E8CF}" presName="sibTrans" presStyleCnt="0"/>
      <dgm:spPr/>
    </dgm:pt>
    <dgm:pt modelId="{682C8E56-48D1-7049-9EFD-5DCC85A1739A}" type="pres">
      <dgm:prSet presAssocID="{32C5D4D1-23DB-134E-843F-C5F530846FE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683E48-2AC1-ED4B-B927-E5EF1C1B7CA6}" type="presOf" srcId="{32C5D4D1-23DB-134E-843F-C5F530846FE8}" destId="{682C8E56-48D1-7049-9EFD-5DCC85A1739A}" srcOrd="0" destOrd="0" presId="urn:microsoft.com/office/officeart/2005/8/layout/default"/>
    <dgm:cxn modelId="{A781560F-6031-C948-BA48-A1783016A996}" type="presOf" srcId="{1D40E41B-77C4-1B49-A067-101BE77A69C6}" destId="{4D6892FE-56A2-7546-99F5-331BFE722D54}" srcOrd="0" destOrd="0" presId="urn:microsoft.com/office/officeart/2005/8/layout/default"/>
    <dgm:cxn modelId="{98576241-BF72-484E-9485-197B6588823F}" srcId="{1D40E41B-77C4-1B49-A067-101BE77A69C6}" destId="{FAA5BAEA-29F2-5B46-88C0-C0233F71EDF3}" srcOrd="1" destOrd="0" parTransId="{9FB06B23-881D-AD4F-9CE2-E8B7B7D4A97F}" sibTransId="{C21C4FF6-B249-E947-9CDB-19BC3F85E8CF}"/>
    <dgm:cxn modelId="{CCC93E39-93DE-3D4D-87C7-A407409072CA}" type="presOf" srcId="{FAA5BAEA-29F2-5B46-88C0-C0233F71EDF3}" destId="{223F26AA-A9CB-0C43-A12E-C905406FE69A}" srcOrd="0" destOrd="0" presId="urn:microsoft.com/office/officeart/2005/8/layout/default"/>
    <dgm:cxn modelId="{FD459C0A-B63D-384F-8BC3-566A9C2CAB9B}" type="presOf" srcId="{7C0F8553-BAAD-654B-BA39-BAA1698F98CA}" destId="{588DE99E-B3CA-6A49-89F0-6B358F75BAFD}" srcOrd="0" destOrd="0" presId="urn:microsoft.com/office/officeart/2005/8/layout/default"/>
    <dgm:cxn modelId="{E130B91D-2225-4046-8E95-0FD72559131A}" srcId="{1D40E41B-77C4-1B49-A067-101BE77A69C6}" destId="{32C5D4D1-23DB-134E-843F-C5F530846FE8}" srcOrd="2" destOrd="0" parTransId="{6BCE04E9-0AC2-2045-BDDB-6969156F83E9}" sibTransId="{6AEA043D-BB00-8E4B-BA29-5C40A1E6A7F3}"/>
    <dgm:cxn modelId="{4EDCE1F1-F8EF-984A-811B-297E82EAE38D}" srcId="{1D40E41B-77C4-1B49-A067-101BE77A69C6}" destId="{7C0F8553-BAAD-654B-BA39-BAA1698F98CA}" srcOrd="0" destOrd="0" parTransId="{9B2E931E-21E1-FC4D-AE87-5278BD5FC2F1}" sibTransId="{CDFB8C7C-687E-6644-827A-E43E192CA1EF}"/>
    <dgm:cxn modelId="{820248AD-785F-6047-818A-5731B8148518}" type="presParOf" srcId="{4D6892FE-56A2-7546-99F5-331BFE722D54}" destId="{588DE99E-B3CA-6A49-89F0-6B358F75BAFD}" srcOrd="0" destOrd="0" presId="urn:microsoft.com/office/officeart/2005/8/layout/default"/>
    <dgm:cxn modelId="{B4E54E8C-9CBA-044B-B14D-5A74526A17D3}" type="presParOf" srcId="{4D6892FE-56A2-7546-99F5-331BFE722D54}" destId="{1C3FCB14-8B5F-1A41-80A7-8BABF71CA7CE}" srcOrd="1" destOrd="0" presId="urn:microsoft.com/office/officeart/2005/8/layout/default"/>
    <dgm:cxn modelId="{FC7B1D37-F41C-4D4C-A74F-24FE4C63F6BC}" type="presParOf" srcId="{4D6892FE-56A2-7546-99F5-331BFE722D54}" destId="{223F26AA-A9CB-0C43-A12E-C905406FE69A}" srcOrd="2" destOrd="0" presId="urn:microsoft.com/office/officeart/2005/8/layout/default"/>
    <dgm:cxn modelId="{F1706DCC-F480-EB47-B056-9F0A728FAF1F}" type="presParOf" srcId="{4D6892FE-56A2-7546-99F5-331BFE722D54}" destId="{DB19BC12-6B9B-9349-9037-24EDE98EE4C0}" srcOrd="3" destOrd="0" presId="urn:microsoft.com/office/officeart/2005/8/layout/default"/>
    <dgm:cxn modelId="{CE28662A-AACB-B44C-A6CF-B90134B6E4AB}" type="presParOf" srcId="{4D6892FE-56A2-7546-99F5-331BFE722D54}" destId="{682C8E56-48D1-7049-9EFD-5DCC85A1739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6C8054-43AC-364F-88FD-F5AF79A87B32}" type="doc">
      <dgm:prSet loTypeId="urn:microsoft.com/office/officeart/2005/8/layout/list1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AD83049-52B7-D446-BCE3-B240BA6650F0}">
      <dgm:prSet custT="1"/>
      <dgm:spPr/>
      <dgm:t>
        <a:bodyPr/>
        <a:lstStyle/>
        <a:p>
          <a:pPr rtl="0"/>
          <a:r>
            <a:rPr lang="en-US" sz="2400" dirty="0" smtClean="0"/>
            <a:t>Toxicology Laboratory</a:t>
          </a:r>
          <a:endParaRPr lang="en-US" sz="2400" dirty="0"/>
        </a:p>
      </dgm:t>
    </dgm:pt>
    <dgm:pt modelId="{021162BB-FFDC-F742-87A6-619535A7FAB4}" type="parTrans" cxnId="{0FD97458-EBFB-DD4A-8BE4-971938B3BB04}">
      <dgm:prSet/>
      <dgm:spPr/>
      <dgm:t>
        <a:bodyPr/>
        <a:lstStyle/>
        <a:p>
          <a:endParaRPr lang="en-US"/>
        </a:p>
      </dgm:t>
    </dgm:pt>
    <dgm:pt modelId="{527AD874-EA0C-5D49-AE4A-983752E7C274}" type="sibTrans" cxnId="{0FD97458-EBFB-DD4A-8BE4-971938B3BB04}">
      <dgm:prSet/>
      <dgm:spPr/>
      <dgm:t>
        <a:bodyPr/>
        <a:lstStyle/>
        <a:p>
          <a:endParaRPr lang="en-US"/>
        </a:p>
      </dgm:t>
    </dgm:pt>
    <dgm:pt modelId="{4A92A4FE-A4C7-6048-BD72-CAC52ACA3178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en-US" dirty="0" smtClean="0"/>
            <a:t>Prof C.L. </a:t>
          </a:r>
          <a:r>
            <a:rPr lang="en-US" dirty="0" err="1" smtClean="0"/>
            <a:t>Galli</a:t>
          </a:r>
          <a:endParaRPr lang="en-US" dirty="0"/>
        </a:p>
      </dgm:t>
    </dgm:pt>
    <dgm:pt modelId="{FDA50A81-33FE-4746-9920-B58448993E63}" type="parTrans" cxnId="{5BB9AE07-B5E6-354C-AFC0-0259DF070DA5}">
      <dgm:prSet/>
      <dgm:spPr/>
      <dgm:t>
        <a:bodyPr/>
        <a:lstStyle/>
        <a:p>
          <a:endParaRPr lang="en-US"/>
        </a:p>
      </dgm:t>
    </dgm:pt>
    <dgm:pt modelId="{013ECA1A-B14C-564A-9A04-52C67C24DA0C}" type="sibTrans" cxnId="{5BB9AE07-B5E6-354C-AFC0-0259DF070DA5}">
      <dgm:prSet/>
      <dgm:spPr/>
      <dgm:t>
        <a:bodyPr/>
        <a:lstStyle/>
        <a:p>
          <a:endParaRPr lang="en-US"/>
        </a:p>
      </dgm:t>
    </dgm:pt>
    <dgm:pt modelId="{5AE863B3-9C3D-E74C-9E69-5C8F8D15C666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en-US" dirty="0" err="1" smtClean="0"/>
            <a:t>Prof.ssa</a:t>
          </a:r>
          <a:r>
            <a:rPr lang="en-US" dirty="0" smtClean="0"/>
            <a:t> </a:t>
          </a:r>
          <a:r>
            <a:rPr lang="en-US" dirty="0" err="1" smtClean="0"/>
            <a:t>M.Marinovich</a:t>
          </a:r>
          <a:endParaRPr lang="en-US" dirty="0"/>
        </a:p>
      </dgm:t>
    </dgm:pt>
    <dgm:pt modelId="{4D624DC2-7B7F-D54E-9E03-515CE3B0E008}" type="parTrans" cxnId="{28C14B28-8D34-5140-B6D3-F7B4ADBB913A}">
      <dgm:prSet/>
      <dgm:spPr/>
      <dgm:t>
        <a:bodyPr/>
        <a:lstStyle/>
        <a:p>
          <a:endParaRPr lang="en-US"/>
        </a:p>
      </dgm:t>
    </dgm:pt>
    <dgm:pt modelId="{B1DE9E06-60BF-A84C-AABC-F4CD3E19B5AF}" type="sibTrans" cxnId="{28C14B28-8D34-5140-B6D3-F7B4ADBB913A}">
      <dgm:prSet/>
      <dgm:spPr/>
      <dgm:t>
        <a:bodyPr/>
        <a:lstStyle/>
        <a:p>
          <a:endParaRPr lang="en-US"/>
        </a:p>
      </dgm:t>
    </dgm:pt>
    <dgm:pt modelId="{3B1EF9A4-B61A-4949-B0EA-799F6F79BFE9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en-US" dirty="0" err="1" smtClean="0"/>
            <a:t>Prof.ssa</a:t>
          </a:r>
          <a:r>
            <a:rPr lang="en-US" dirty="0" smtClean="0"/>
            <a:t> </a:t>
          </a:r>
          <a:r>
            <a:rPr lang="en-US" dirty="0" err="1" smtClean="0"/>
            <a:t>E.Corsini</a:t>
          </a:r>
          <a:endParaRPr lang="en-US" dirty="0"/>
        </a:p>
      </dgm:t>
    </dgm:pt>
    <dgm:pt modelId="{3858BA6B-D1D3-D241-B6AC-04D51160CE1B}" type="parTrans" cxnId="{CF86D42E-EE6A-194B-B3A9-B62386630C0A}">
      <dgm:prSet/>
      <dgm:spPr/>
      <dgm:t>
        <a:bodyPr/>
        <a:lstStyle/>
        <a:p>
          <a:endParaRPr lang="en-US"/>
        </a:p>
      </dgm:t>
    </dgm:pt>
    <dgm:pt modelId="{FD60EDCC-D8FF-0C49-B2F6-2000CE4DBFF7}" type="sibTrans" cxnId="{CF86D42E-EE6A-194B-B3A9-B62386630C0A}">
      <dgm:prSet/>
      <dgm:spPr/>
      <dgm:t>
        <a:bodyPr/>
        <a:lstStyle/>
        <a:p>
          <a:endParaRPr lang="en-US"/>
        </a:p>
      </dgm:t>
    </dgm:pt>
    <dgm:pt modelId="{DF0E90E3-2AD2-7841-90FF-12FF5FF4BABF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en-US" dirty="0" smtClean="0"/>
            <a:t>V. </a:t>
          </a:r>
          <a:r>
            <a:rPr lang="en-US" dirty="0" err="1" smtClean="0"/>
            <a:t>Galbiati</a:t>
          </a:r>
          <a:r>
            <a:rPr lang="en-US" dirty="0" smtClean="0"/>
            <a:t>, PhD</a:t>
          </a:r>
          <a:endParaRPr lang="en-US" dirty="0"/>
        </a:p>
      </dgm:t>
    </dgm:pt>
    <dgm:pt modelId="{A2377571-9332-8E40-BA72-64E94CF2568C}" type="parTrans" cxnId="{46466EC1-36AB-D046-B0D1-87D93F168CA3}">
      <dgm:prSet/>
      <dgm:spPr/>
      <dgm:t>
        <a:bodyPr/>
        <a:lstStyle/>
        <a:p>
          <a:endParaRPr lang="en-US"/>
        </a:p>
      </dgm:t>
    </dgm:pt>
    <dgm:pt modelId="{0660D3C6-045C-9546-8236-A96F700C9D0B}" type="sibTrans" cxnId="{46466EC1-36AB-D046-B0D1-87D93F168CA3}">
      <dgm:prSet/>
      <dgm:spPr/>
      <dgm:t>
        <a:bodyPr/>
        <a:lstStyle/>
        <a:p>
          <a:endParaRPr lang="en-US"/>
        </a:p>
      </dgm:t>
    </dgm:pt>
    <dgm:pt modelId="{487EF998-602A-C940-837C-64F82AC10C8B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en-US" dirty="0" err="1" smtClean="0"/>
            <a:t>A.Papale</a:t>
          </a:r>
          <a:endParaRPr lang="en-US" dirty="0"/>
        </a:p>
      </dgm:t>
    </dgm:pt>
    <dgm:pt modelId="{5DC8C542-ED73-9341-BDC9-66E617A6785B}" type="parTrans" cxnId="{E4358C4C-A429-FC45-B61F-23622C620C97}">
      <dgm:prSet/>
      <dgm:spPr/>
      <dgm:t>
        <a:bodyPr/>
        <a:lstStyle/>
        <a:p>
          <a:endParaRPr lang="en-US"/>
        </a:p>
      </dgm:t>
    </dgm:pt>
    <dgm:pt modelId="{447B02E4-B4D0-6145-9BFF-5766A5289DB5}" type="sibTrans" cxnId="{E4358C4C-A429-FC45-B61F-23622C620C97}">
      <dgm:prSet/>
      <dgm:spPr/>
      <dgm:t>
        <a:bodyPr/>
        <a:lstStyle/>
        <a:p>
          <a:endParaRPr lang="en-US"/>
        </a:p>
      </dgm:t>
    </dgm:pt>
    <dgm:pt modelId="{61B8FC27-6FF9-724C-8F28-4FFDC918F73C}" type="pres">
      <dgm:prSet presAssocID="{126C8054-43AC-364F-88FD-F5AF79A87B3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BCCBFE-2BA2-A546-B387-7682278AE19D}" type="pres">
      <dgm:prSet presAssocID="{9AD83049-52B7-D446-BCE3-B240BA6650F0}" presName="parentLin" presStyleCnt="0"/>
      <dgm:spPr/>
    </dgm:pt>
    <dgm:pt modelId="{5644B555-A6B4-D54A-BEFB-1DA1FD4BEFC1}" type="pres">
      <dgm:prSet presAssocID="{9AD83049-52B7-D446-BCE3-B240BA6650F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7CCFCCAA-EB83-1644-B940-3D9B79CC6CC5}" type="pres">
      <dgm:prSet presAssocID="{9AD83049-52B7-D446-BCE3-B240BA6650F0}" presName="parentText" presStyleLbl="node1" presStyleIdx="0" presStyleCnt="1" custScaleX="107803" custScaleY="1204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A52192-0066-2B46-A534-8BC7972922A6}" type="pres">
      <dgm:prSet presAssocID="{9AD83049-52B7-D446-BCE3-B240BA6650F0}" presName="negativeSpace" presStyleCnt="0"/>
      <dgm:spPr/>
    </dgm:pt>
    <dgm:pt modelId="{08827C51-BD59-464A-9272-57A829019B4C}" type="pres">
      <dgm:prSet presAssocID="{9AD83049-52B7-D446-BCE3-B240BA6650F0}" presName="childText" presStyleLbl="conFgAcc1" presStyleIdx="0" presStyleCnt="1" custLinFactNeighborY="220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D97458-EBFB-DD4A-8BE4-971938B3BB04}" srcId="{126C8054-43AC-364F-88FD-F5AF79A87B32}" destId="{9AD83049-52B7-D446-BCE3-B240BA6650F0}" srcOrd="0" destOrd="0" parTransId="{021162BB-FFDC-F742-87A6-619535A7FAB4}" sibTransId="{527AD874-EA0C-5D49-AE4A-983752E7C274}"/>
    <dgm:cxn modelId="{CF86D42E-EE6A-194B-B3A9-B62386630C0A}" srcId="{9AD83049-52B7-D446-BCE3-B240BA6650F0}" destId="{3B1EF9A4-B61A-4949-B0EA-799F6F79BFE9}" srcOrd="2" destOrd="0" parTransId="{3858BA6B-D1D3-D241-B6AC-04D51160CE1B}" sibTransId="{FD60EDCC-D8FF-0C49-B2F6-2000CE4DBFF7}"/>
    <dgm:cxn modelId="{6662035D-BE49-164F-BE2C-0652965BD281}" type="presOf" srcId="{DF0E90E3-2AD2-7841-90FF-12FF5FF4BABF}" destId="{08827C51-BD59-464A-9272-57A829019B4C}" srcOrd="0" destOrd="3" presId="urn:microsoft.com/office/officeart/2005/8/layout/list1"/>
    <dgm:cxn modelId="{94E3F27C-D36B-E840-B640-E701C5459854}" type="presOf" srcId="{5AE863B3-9C3D-E74C-9E69-5C8F8D15C666}" destId="{08827C51-BD59-464A-9272-57A829019B4C}" srcOrd="0" destOrd="1" presId="urn:microsoft.com/office/officeart/2005/8/layout/list1"/>
    <dgm:cxn modelId="{AEF44B6B-901F-7A40-9982-B4CBF73DF0E8}" type="presOf" srcId="{9AD83049-52B7-D446-BCE3-B240BA6650F0}" destId="{5644B555-A6B4-D54A-BEFB-1DA1FD4BEFC1}" srcOrd="0" destOrd="0" presId="urn:microsoft.com/office/officeart/2005/8/layout/list1"/>
    <dgm:cxn modelId="{B4E05120-4319-3C45-BBF8-608F9183A043}" type="presOf" srcId="{9AD83049-52B7-D446-BCE3-B240BA6650F0}" destId="{7CCFCCAA-EB83-1644-B940-3D9B79CC6CC5}" srcOrd="1" destOrd="0" presId="urn:microsoft.com/office/officeart/2005/8/layout/list1"/>
    <dgm:cxn modelId="{5BB9AE07-B5E6-354C-AFC0-0259DF070DA5}" srcId="{9AD83049-52B7-D446-BCE3-B240BA6650F0}" destId="{4A92A4FE-A4C7-6048-BD72-CAC52ACA3178}" srcOrd="0" destOrd="0" parTransId="{FDA50A81-33FE-4746-9920-B58448993E63}" sibTransId="{013ECA1A-B14C-564A-9A04-52C67C24DA0C}"/>
    <dgm:cxn modelId="{17E10A37-4F94-774D-BA7D-4F50FF9B7EDC}" type="presOf" srcId="{487EF998-602A-C940-837C-64F82AC10C8B}" destId="{08827C51-BD59-464A-9272-57A829019B4C}" srcOrd="0" destOrd="4" presId="urn:microsoft.com/office/officeart/2005/8/layout/list1"/>
    <dgm:cxn modelId="{D8F86C21-5AB3-9E4D-A7DF-988D30A7F045}" type="presOf" srcId="{4A92A4FE-A4C7-6048-BD72-CAC52ACA3178}" destId="{08827C51-BD59-464A-9272-57A829019B4C}" srcOrd="0" destOrd="0" presId="urn:microsoft.com/office/officeart/2005/8/layout/list1"/>
    <dgm:cxn modelId="{E4358C4C-A429-FC45-B61F-23622C620C97}" srcId="{9AD83049-52B7-D446-BCE3-B240BA6650F0}" destId="{487EF998-602A-C940-837C-64F82AC10C8B}" srcOrd="4" destOrd="0" parTransId="{5DC8C542-ED73-9341-BDC9-66E617A6785B}" sibTransId="{447B02E4-B4D0-6145-9BFF-5766A5289DB5}"/>
    <dgm:cxn modelId="{E0F69B77-4D56-8E45-8BF7-67DBB1ED3D5E}" type="presOf" srcId="{3B1EF9A4-B61A-4949-B0EA-799F6F79BFE9}" destId="{08827C51-BD59-464A-9272-57A829019B4C}" srcOrd="0" destOrd="2" presId="urn:microsoft.com/office/officeart/2005/8/layout/list1"/>
    <dgm:cxn modelId="{F7719284-030D-2541-8771-FCB0E923EE87}" type="presOf" srcId="{126C8054-43AC-364F-88FD-F5AF79A87B32}" destId="{61B8FC27-6FF9-724C-8F28-4FFDC918F73C}" srcOrd="0" destOrd="0" presId="urn:microsoft.com/office/officeart/2005/8/layout/list1"/>
    <dgm:cxn modelId="{46466EC1-36AB-D046-B0D1-87D93F168CA3}" srcId="{9AD83049-52B7-D446-BCE3-B240BA6650F0}" destId="{DF0E90E3-2AD2-7841-90FF-12FF5FF4BABF}" srcOrd="3" destOrd="0" parTransId="{A2377571-9332-8E40-BA72-64E94CF2568C}" sibTransId="{0660D3C6-045C-9546-8236-A96F700C9D0B}"/>
    <dgm:cxn modelId="{28C14B28-8D34-5140-B6D3-F7B4ADBB913A}" srcId="{9AD83049-52B7-D446-BCE3-B240BA6650F0}" destId="{5AE863B3-9C3D-E74C-9E69-5C8F8D15C666}" srcOrd="1" destOrd="0" parTransId="{4D624DC2-7B7F-D54E-9E03-515CE3B0E008}" sibTransId="{B1DE9E06-60BF-A84C-AABC-F4CD3E19B5AF}"/>
    <dgm:cxn modelId="{73AF3BA7-894D-6746-9F80-79379F7B5232}" type="presParOf" srcId="{61B8FC27-6FF9-724C-8F28-4FFDC918F73C}" destId="{9CBCCBFE-2BA2-A546-B387-7682278AE19D}" srcOrd="0" destOrd="0" presId="urn:microsoft.com/office/officeart/2005/8/layout/list1"/>
    <dgm:cxn modelId="{02F10D45-7B71-EE4F-8886-C6C73250C4CF}" type="presParOf" srcId="{9CBCCBFE-2BA2-A546-B387-7682278AE19D}" destId="{5644B555-A6B4-D54A-BEFB-1DA1FD4BEFC1}" srcOrd="0" destOrd="0" presId="urn:microsoft.com/office/officeart/2005/8/layout/list1"/>
    <dgm:cxn modelId="{8E52E41D-7A93-F54E-AECD-EFD1B4373874}" type="presParOf" srcId="{9CBCCBFE-2BA2-A546-B387-7682278AE19D}" destId="{7CCFCCAA-EB83-1644-B940-3D9B79CC6CC5}" srcOrd="1" destOrd="0" presId="urn:microsoft.com/office/officeart/2005/8/layout/list1"/>
    <dgm:cxn modelId="{50B60076-F8AD-0D41-8A5C-BFA9553C3814}" type="presParOf" srcId="{61B8FC27-6FF9-724C-8F28-4FFDC918F73C}" destId="{F6A52192-0066-2B46-A534-8BC7972922A6}" srcOrd="1" destOrd="0" presId="urn:microsoft.com/office/officeart/2005/8/layout/list1"/>
    <dgm:cxn modelId="{DFC4610C-AFD4-3142-A574-0C1A454866EA}" type="presParOf" srcId="{61B8FC27-6FF9-724C-8F28-4FFDC918F73C}" destId="{08827C51-BD59-464A-9272-57A829019B4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A2FA2-6BDA-B949-919F-98E5791A93FE}">
      <dsp:nvSpPr>
        <dsp:cNvPr id="0" name=""/>
        <dsp:cNvSpPr/>
      </dsp:nvSpPr>
      <dsp:spPr>
        <a:xfrm>
          <a:off x="0" y="866300"/>
          <a:ext cx="7798017" cy="1307071"/>
        </a:xfrm>
        <a:prstGeom prst="notched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D4152A-5B41-D94E-9814-71AA014774A8}">
      <dsp:nvSpPr>
        <dsp:cNvPr id="0" name=""/>
        <dsp:cNvSpPr/>
      </dsp:nvSpPr>
      <dsp:spPr>
        <a:xfrm>
          <a:off x="3512" y="0"/>
          <a:ext cx="1689443" cy="1307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Molecular interaction of the chemical </a:t>
          </a:r>
          <a:r>
            <a:rPr lang="en-GB" sz="1600" b="1" kern="1200" dirty="0" smtClean="0"/>
            <a:t>allergen</a:t>
          </a:r>
          <a:r>
            <a:rPr lang="en-GB" sz="1600" kern="1200" dirty="0" smtClean="0"/>
            <a:t> with skin </a:t>
          </a:r>
          <a:r>
            <a:rPr lang="en-GB" sz="1600" b="1" kern="1200" dirty="0" smtClean="0"/>
            <a:t>proteins</a:t>
          </a:r>
          <a:r>
            <a:rPr lang="en-GB" sz="1600" kern="1200" dirty="0" smtClean="0"/>
            <a:t>, to form the complete antigen</a:t>
          </a:r>
          <a:endParaRPr lang="en-US" sz="1600" kern="1200" dirty="0"/>
        </a:p>
      </dsp:txBody>
      <dsp:txXfrm>
        <a:off x="3512" y="0"/>
        <a:ext cx="1689443" cy="1307071"/>
      </dsp:txXfrm>
    </dsp:sp>
    <dsp:sp modelId="{A58FCE07-8DD5-EF4E-B965-E05907CF4AE9}">
      <dsp:nvSpPr>
        <dsp:cNvPr id="0" name=""/>
        <dsp:cNvSpPr/>
      </dsp:nvSpPr>
      <dsp:spPr>
        <a:xfrm>
          <a:off x="684850" y="1470455"/>
          <a:ext cx="326767" cy="326767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628DB6-67A7-E64A-8B40-318D858A0305}">
      <dsp:nvSpPr>
        <dsp:cNvPr id="0" name=""/>
        <dsp:cNvSpPr/>
      </dsp:nvSpPr>
      <dsp:spPr>
        <a:xfrm>
          <a:off x="1777428" y="1700029"/>
          <a:ext cx="1689443" cy="1307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The second key event takes place in the </a:t>
          </a:r>
          <a:r>
            <a:rPr lang="en-GB" sz="1400" b="1" kern="1200" dirty="0" smtClean="0"/>
            <a:t>keratinocytes</a:t>
          </a:r>
          <a:r>
            <a:rPr lang="en-GB" sz="1400" kern="1200" dirty="0" smtClean="0"/>
            <a:t> (KCs). This includes inflammatory responses as well as expression of genes associated with specific cell signalling pathways</a:t>
          </a:r>
          <a:endParaRPr lang="en-US" sz="1400" kern="1200" dirty="0"/>
        </a:p>
      </dsp:txBody>
      <dsp:txXfrm>
        <a:off x="1777428" y="1700029"/>
        <a:ext cx="1689443" cy="1307071"/>
      </dsp:txXfrm>
    </dsp:sp>
    <dsp:sp modelId="{4E5EC98D-D876-3842-A5F6-BE33A0C0D1E3}">
      <dsp:nvSpPr>
        <dsp:cNvPr id="0" name=""/>
        <dsp:cNvSpPr/>
      </dsp:nvSpPr>
      <dsp:spPr>
        <a:xfrm>
          <a:off x="2458765" y="1470455"/>
          <a:ext cx="326767" cy="326767"/>
        </a:xfrm>
        <a:prstGeom prst="ellipse">
          <a:avLst/>
        </a:prstGeom>
        <a:solidFill>
          <a:schemeClr val="accent1">
            <a:shade val="50000"/>
            <a:hueOff val="180718"/>
            <a:satOff val="-3780"/>
            <a:lumOff val="21031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4BC7F3-F345-B040-B036-0587C1997558}">
      <dsp:nvSpPr>
        <dsp:cNvPr id="0" name=""/>
        <dsp:cNvSpPr/>
      </dsp:nvSpPr>
      <dsp:spPr>
        <a:xfrm>
          <a:off x="3551343" y="0"/>
          <a:ext cx="1689443" cy="1307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Activation of </a:t>
          </a:r>
          <a:r>
            <a:rPr lang="en-GB" sz="1400" b="1" kern="1200" dirty="0" smtClean="0"/>
            <a:t>dendritic cells </a:t>
          </a:r>
          <a:r>
            <a:rPr lang="en-GB" sz="1400" kern="1200" dirty="0" smtClean="0"/>
            <a:t>(DCs), which is typically assessed by the expression of specific cell surface markers and release of chemokines and cytokines</a:t>
          </a:r>
          <a:endParaRPr lang="en-US" sz="1400" kern="1200" dirty="0"/>
        </a:p>
      </dsp:txBody>
      <dsp:txXfrm>
        <a:off x="3551343" y="0"/>
        <a:ext cx="1689443" cy="1307071"/>
      </dsp:txXfrm>
    </dsp:sp>
    <dsp:sp modelId="{1A1796B2-12CC-4D45-8A3A-5C65C830425D}">
      <dsp:nvSpPr>
        <dsp:cNvPr id="0" name=""/>
        <dsp:cNvSpPr/>
      </dsp:nvSpPr>
      <dsp:spPr>
        <a:xfrm>
          <a:off x="4232681" y="1470455"/>
          <a:ext cx="326767" cy="326767"/>
        </a:xfrm>
        <a:prstGeom prst="ellipse">
          <a:avLst/>
        </a:prstGeom>
        <a:solidFill>
          <a:schemeClr val="accent1">
            <a:shade val="50000"/>
            <a:hueOff val="361436"/>
            <a:satOff val="-7560"/>
            <a:lumOff val="42063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B54926-941E-6741-B873-A9F99DE98238}">
      <dsp:nvSpPr>
        <dsp:cNvPr id="0" name=""/>
        <dsp:cNvSpPr/>
      </dsp:nvSpPr>
      <dsp:spPr>
        <a:xfrm>
          <a:off x="5325259" y="1960606"/>
          <a:ext cx="1689443" cy="1307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The final key event is the specific </a:t>
          </a:r>
          <a:r>
            <a:rPr lang="en-GB" sz="1600" b="1" kern="1200" dirty="0" smtClean="0"/>
            <a:t>T-cell clonal expansion</a:t>
          </a:r>
          <a:endParaRPr lang="en-US" sz="1600" kern="1200" dirty="0"/>
        </a:p>
      </dsp:txBody>
      <dsp:txXfrm>
        <a:off x="5325259" y="1960606"/>
        <a:ext cx="1689443" cy="1307071"/>
      </dsp:txXfrm>
    </dsp:sp>
    <dsp:sp modelId="{90372F1C-DCD6-8142-9375-0A6523F73E86}">
      <dsp:nvSpPr>
        <dsp:cNvPr id="0" name=""/>
        <dsp:cNvSpPr/>
      </dsp:nvSpPr>
      <dsp:spPr>
        <a:xfrm>
          <a:off x="6006597" y="1470455"/>
          <a:ext cx="326767" cy="326767"/>
        </a:xfrm>
        <a:prstGeom prst="ellipse">
          <a:avLst/>
        </a:prstGeom>
        <a:solidFill>
          <a:schemeClr val="accent1">
            <a:shade val="50000"/>
            <a:hueOff val="180718"/>
            <a:satOff val="-3780"/>
            <a:lumOff val="21031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E6C42-52CF-BC45-A899-948E239DD7A3}">
      <dsp:nvSpPr>
        <dsp:cNvPr id="0" name=""/>
        <dsp:cNvSpPr/>
      </dsp:nvSpPr>
      <dsp:spPr>
        <a:xfrm>
          <a:off x="0" y="247500"/>
          <a:ext cx="7922215" cy="5937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i="1" kern="1200" dirty="0" smtClean="0"/>
            <a:t>Hypothesis </a:t>
          </a:r>
          <a:endParaRPr lang="en-US" sz="2400" i="1" kern="1200" dirty="0"/>
        </a:p>
      </dsp:txBody>
      <dsp:txXfrm>
        <a:off x="28985" y="276485"/>
        <a:ext cx="7864245" cy="535798"/>
      </dsp:txXfrm>
    </dsp:sp>
    <dsp:sp modelId="{A66F2CD9-1A0A-7B41-AE7A-D63D9697749A}">
      <dsp:nvSpPr>
        <dsp:cNvPr id="0" name=""/>
        <dsp:cNvSpPr/>
      </dsp:nvSpPr>
      <dsp:spPr>
        <a:xfrm>
          <a:off x="0" y="856838"/>
          <a:ext cx="7922215" cy="1354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530" tIns="40640" rIns="227584" bIns="40640" numCol="1" spcCol="1270" anchor="t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3200" b="0" kern="1200" dirty="0" smtClean="0">
              <a:solidFill>
                <a:srgbClr val="000000"/>
              </a:solidFill>
            </a:rPr>
            <a:t>Protein Kinase C (</a:t>
          </a:r>
          <a:r>
            <a:rPr lang="en-GB" sz="3200" b="1" kern="1200" dirty="0" smtClean="0">
              <a:solidFill>
                <a:srgbClr val="000000"/>
              </a:solidFill>
            </a:rPr>
            <a:t>PKC</a:t>
          </a:r>
          <a:r>
            <a:rPr lang="en-GB" sz="3200" b="0" kern="1200" dirty="0" smtClean="0">
              <a:solidFill>
                <a:srgbClr val="000000"/>
              </a:solidFill>
            </a:rPr>
            <a:t>) activation is central to DCs activation. </a:t>
          </a:r>
          <a:endParaRPr lang="en-US" sz="3200" b="0" kern="1200" dirty="0">
            <a:solidFill>
              <a:srgbClr val="000000"/>
            </a:solidFill>
          </a:endParaRPr>
        </a:p>
      </dsp:txBody>
      <dsp:txXfrm>
        <a:off x="0" y="856838"/>
        <a:ext cx="7922215" cy="13546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AC856-7187-864A-AA08-5C672DF0D7C0}">
      <dsp:nvSpPr>
        <dsp:cNvPr id="0" name=""/>
        <dsp:cNvSpPr/>
      </dsp:nvSpPr>
      <dsp:spPr>
        <a:xfrm>
          <a:off x="0" y="0"/>
          <a:ext cx="7620000" cy="0"/>
        </a:xfrm>
        <a:prstGeom prst="lin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5F53E5-09DD-2749-98A0-204BB4CE5AF5}">
      <dsp:nvSpPr>
        <dsp:cNvPr id="0" name=""/>
        <dsp:cNvSpPr/>
      </dsp:nvSpPr>
      <dsp:spPr>
        <a:xfrm>
          <a:off x="0" y="0"/>
          <a:ext cx="7620000" cy="3737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just" defTabSz="14224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To correlate allergen potency with the </a:t>
          </a:r>
          <a:r>
            <a:rPr lang="en-GB" sz="3200" b="1" kern="1200" dirty="0" smtClean="0"/>
            <a:t>vigour of PKC activation</a:t>
          </a:r>
          <a:r>
            <a:rPr lang="en-GB" sz="3200" kern="1200" dirty="0" smtClean="0"/>
            <a:t>, co-stimulatory molecules and cytokine production, and longevity in DCs.</a:t>
          </a:r>
          <a:endParaRPr lang="en-US" sz="3200" kern="1200" dirty="0"/>
        </a:p>
      </dsp:txBody>
      <dsp:txXfrm>
        <a:off x="0" y="0"/>
        <a:ext cx="7620000" cy="37373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DE99E-B3CA-6A49-89F0-6B358F75BAFD}">
      <dsp:nvSpPr>
        <dsp:cNvPr id="0" name=""/>
        <dsp:cNvSpPr/>
      </dsp:nvSpPr>
      <dsp:spPr>
        <a:xfrm>
          <a:off x="523848" y="0"/>
          <a:ext cx="2325962" cy="139557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HLA-DR</a:t>
          </a:r>
          <a:r>
            <a:rPr lang="en-GB" sz="1600" kern="1200" dirty="0" smtClean="0"/>
            <a:t>, </a:t>
          </a:r>
          <a:r>
            <a:rPr lang="en-GB" sz="1600" b="1" kern="1200" dirty="0" smtClean="0"/>
            <a:t>CD80</a:t>
          </a:r>
          <a:r>
            <a:rPr lang="en-GB" sz="1600" kern="1200" dirty="0" smtClean="0"/>
            <a:t> and </a:t>
          </a:r>
          <a:r>
            <a:rPr lang="en-GB" sz="1600" b="1" kern="1200" dirty="0" smtClean="0"/>
            <a:t>CD86</a:t>
          </a:r>
          <a:r>
            <a:rPr lang="en-GB" sz="1600" kern="1200" dirty="0" smtClean="0"/>
            <a:t> expression will be evaluated by FACS analysis;</a:t>
          </a:r>
          <a:endParaRPr lang="en-US" sz="1600" kern="1200" dirty="0"/>
        </a:p>
      </dsp:txBody>
      <dsp:txXfrm>
        <a:off x="523848" y="0"/>
        <a:ext cx="2325962" cy="1395577"/>
      </dsp:txXfrm>
    </dsp:sp>
    <dsp:sp modelId="{223F26AA-A9CB-0C43-A12E-C905406FE69A}">
      <dsp:nvSpPr>
        <dsp:cNvPr id="0" name=""/>
        <dsp:cNvSpPr/>
      </dsp:nvSpPr>
      <dsp:spPr>
        <a:xfrm>
          <a:off x="3082407" y="66"/>
          <a:ext cx="2325962" cy="1395577"/>
        </a:xfrm>
        <a:prstGeom prst="rect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IL-1β, IL-6, IL-8, IL-10, IL-12p40</a:t>
          </a:r>
          <a:r>
            <a:rPr lang="en-GB" sz="1600" kern="1200" dirty="0" smtClean="0"/>
            <a:t> will be determined by Real Time PCR and ELISA</a:t>
          </a:r>
          <a:endParaRPr lang="en-US" sz="1600" kern="1200" dirty="0"/>
        </a:p>
      </dsp:txBody>
      <dsp:txXfrm>
        <a:off x="3082407" y="66"/>
        <a:ext cx="2325962" cy="1395577"/>
      </dsp:txXfrm>
    </dsp:sp>
    <dsp:sp modelId="{682C8E56-48D1-7049-9EFD-5DCC85A1739A}">
      <dsp:nvSpPr>
        <dsp:cNvPr id="0" name=""/>
        <dsp:cNvSpPr/>
      </dsp:nvSpPr>
      <dsp:spPr>
        <a:xfrm>
          <a:off x="1803127" y="1628240"/>
          <a:ext cx="2325962" cy="1395577"/>
        </a:xfrm>
        <a:prstGeom prst="rect">
          <a:avLst/>
        </a:prstGeom>
        <a:solidFill>
          <a:schemeClr val="accent1">
            <a:shade val="80000"/>
            <a:hueOff val="306247"/>
            <a:satOff val="-4392"/>
            <a:lumOff val="25615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smtClean="0"/>
            <a:t>mRNA stability by assessing AU-rich element binding proteins </a:t>
          </a:r>
          <a:r>
            <a:rPr lang="en-GB" sz="1600" b="1" kern="1200" smtClean="0"/>
            <a:t>HuR</a:t>
          </a:r>
          <a:r>
            <a:rPr lang="en-GB" sz="1600" kern="1200" smtClean="0"/>
            <a:t> and </a:t>
          </a:r>
          <a:r>
            <a:rPr lang="en-GB" sz="1600" b="1" kern="1200" smtClean="0"/>
            <a:t>TTP</a:t>
          </a:r>
          <a:r>
            <a:rPr lang="en-GB" sz="1600" kern="1200" smtClean="0"/>
            <a:t> expression, and mRNA half-life </a:t>
          </a:r>
          <a:endParaRPr lang="en-US" sz="1600" kern="1200" dirty="0"/>
        </a:p>
      </dsp:txBody>
      <dsp:txXfrm>
        <a:off x="1803127" y="1628240"/>
        <a:ext cx="2325962" cy="13955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27C51-BD59-464A-9272-57A829019B4C}">
      <dsp:nvSpPr>
        <dsp:cNvPr id="0" name=""/>
        <dsp:cNvSpPr/>
      </dsp:nvSpPr>
      <dsp:spPr>
        <a:xfrm>
          <a:off x="0" y="466099"/>
          <a:ext cx="4030133" cy="272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783" tIns="374904" rIns="312783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Prof C.L. </a:t>
          </a:r>
          <a:r>
            <a:rPr lang="en-US" sz="1800" kern="1200" dirty="0" err="1" smtClean="0"/>
            <a:t>Galli</a:t>
          </a:r>
          <a:endParaRPr lang="en-US" sz="1800" kern="1200" dirty="0"/>
        </a:p>
        <a:p>
          <a:pPr marL="171450" lvl="1" indent="-171450" algn="l" defTabSz="8001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Prof.ssa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M.Marinovich</a:t>
          </a:r>
          <a:endParaRPr lang="en-US" sz="1800" kern="1200" dirty="0"/>
        </a:p>
        <a:p>
          <a:pPr marL="171450" lvl="1" indent="-171450" algn="l" defTabSz="8001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Prof.ssa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E.Corsini</a:t>
          </a:r>
          <a:endParaRPr lang="en-US" sz="1800" kern="1200" dirty="0"/>
        </a:p>
        <a:p>
          <a:pPr marL="171450" lvl="1" indent="-171450" algn="l" defTabSz="8001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V. </a:t>
          </a:r>
          <a:r>
            <a:rPr lang="en-US" sz="1800" kern="1200" dirty="0" err="1" smtClean="0"/>
            <a:t>Galbiati</a:t>
          </a:r>
          <a:r>
            <a:rPr lang="en-US" sz="1800" kern="1200" dirty="0" smtClean="0"/>
            <a:t>, PhD</a:t>
          </a:r>
          <a:endParaRPr lang="en-US" sz="1800" kern="1200" dirty="0"/>
        </a:p>
        <a:p>
          <a:pPr marL="171450" lvl="1" indent="-171450" algn="l" defTabSz="8001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A.Papale</a:t>
          </a:r>
          <a:endParaRPr lang="en-US" sz="1800" kern="1200" dirty="0"/>
        </a:p>
      </dsp:txBody>
      <dsp:txXfrm>
        <a:off x="0" y="466099"/>
        <a:ext cx="4030133" cy="2721600"/>
      </dsp:txXfrm>
    </dsp:sp>
    <dsp:sp modelId="{7CCFCCAA-EB83-1644-B940-3D9B79CC6CC5}">
      <dsp:nvSpPr>
        <dsp:cNvPr id="0" name=""/>
        <dsp:cNvSpPr/>
      </dsp:nvSpPr>
      <dsp:spPr>
        <a:xfrm>
          <a:off x="201506" y="45979"/>
          <a:ext cx="3041222" cy="639821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31" tIns="0" rIns="106631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Toxicology Laboratory</a:t>
          </a:r>
          <a:endParaRPr lang="en-US" sz="2400" kern="1200" dirty="0"/>
        </a:p>
      </dsp:txBody>
      <dsp:txXfrm>
        <a:off x="232739" y="77212"/>
        <a:ext cx="2978756" cy="577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0E925-F9EF-9443-B0EA-CE2A1C8289AB}" type="datetimeFigureOut">
              <a:rPr lang="en-US" smtClean="0"/>
              <a:t>17/11/15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BB8AB-491A-9745-87CF-B4C50513C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4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BB8AB-491A-9745-87CF-B4C50513C1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75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BB8AB-491A-9745-87CF-B4C50513C1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07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BB8AB-491A-9745-87CF-B4C50513C1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5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BB8AB-491A-9745-87CF-B4C50513C1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4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BB8AB-491A-9745-87CF-B4C50513C1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55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51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C528-A6AC-CD4F-B554-B93A0877957C}" type="datetimeFigureOut">
              <a:rPr lang="en-US" smtClean="0"/>
              <a:t>17/11/15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B116-4A11-CF4F-B2F9-548C934B0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C528-A6AC-CD4F-B554-B93A0877957C}" type="datetimeFigureOut">
              <a:rPr lang="en-US" smtClean="0"/>
              <a:t>17/11/15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B116-4A11-CF4F-B2F9-548C934B0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1752600" cy="4388644"/>
          </a:xfrm>
        </p:spPr>
        <p:txBody>
          <a:bodyPr vert="eaVert" anchor="b" anchorCtr="0"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C528-A6AC-CD4F-B554-B93A0877957C}" type="datetimeFigureOut">
              <a:rPr lang="en-US" smtClean="0"/>
              <a:t>17/11/15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B116-4A11-CF4F-B2F9-548C934B0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C528-A6AC-CD4F-B554-B93A0877957C}" type="datetimeFigureOut">
              <a:rPr lang="en-US" smtClean="0"/>
              <a:t>17/11/15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B116-4A11-CF4F-B2F9-548C934B0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889647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C528-A6AC-CD4F-B554-B93A0877957C}" type="datetimeFigureOut">
              <a:rPr lang="en-US" smtClean="0"/>
              <a:t>17/11/15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B116-4A11-CF4F-B2F9-548C934B0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C528-A6AC-CD4F-B554-B93A0877957C}" type="datetimeFigureOut">
              <a:rPr lang="en-US" smtClean="0"/>
              <a:t>17/11/15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B116-4A11-CF4F-B2F9-548C934B0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C528-A6AC-CD4F-B554-B93A0877957C}" type="datetimeFigureOut">
              <a:rPr lang="en-US" smtClean="0"/>
              <a:t>17/11/15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B116-4A11-CF4F-B2F9-548C934B0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C528-A6AC-CD4F-B554-B93A0877957C}" type="datetimeFigureOut">
              <a:rPr lang="en-US" smtClean="0"/>
              <a:t>17/11/15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B116-4A11-CF4F-B2F9-548C934B0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C528-A6AC-CD4F-B554-B93A0877957C}" type="datetimeFigureOut">
              <a:rPr lang="en-US" smtClean="0"/>
              <a:t>17/11/15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B116-4A11-CF4F-B2F9-548C934B0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C528-A6AC-CD4F-B554-B93A0877957C}" type="datetimeFigureOut">
              <a:rPr lang="en-US" smtClean="0"/>
              <a:t>17/11/15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B116-4A11-CF4F-B2F9-548C934B04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C528-A6AC-CD4F-B554-B93A0877957C}" type="datetimeFigureOut">
              <a:rPr lang="en-US" smtClean="0"/>
              <a:t>17/11/15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F3B116-4A11-CF4F-B2F9-548C934B044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9F3B116-4A11-CF4F-B2F9-548C934B044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2821" y="2990850"/>
            <a:ext cx="177546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152" y="1188720"/>
            <a:ext cx="18287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C3CC528-A6AC-CD4F-B554-B93A0877957C}" type="datetimeFigureOut">
              <a:rPr lang="en-US" smtClean="0"/>
              <a:t>17/11/15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846" y="981625"/>
            <a:ext cx="7406640" cy="1104138"/>
          </a:xfrm>
        </p:spPr>
        <p:txBody>
          <a:bodyPr anchor="ctr">
            <a:noAutofit/>
          </a:bodyPr>
          <a:lstStyle/>
          <a:p>
            <a:pPr algn="ctr"/>
            <a:r>
              <a:rPr lang="en-GB" sz="2800" b="1" dirty="0"/>
              <a:t>UNDERSTANDING CHEMICAL ALLERGEN POTENCY THROUGH THE MOLECULAR EVENTS THAT TRIGGER IMMUNE CELL ACTIVATION</a:t>
            </a:r>
            <a:endParaRPr lang="it-IT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27894"/>
            <a:ext cx="6461760" cy="800100"/>
          </a:xfrm>
        </p:spPr>
        <p:txBody>
          <a:bodyPr/>
          <a:lstStyle/>
          <a:p>
            <a:r>
              <a:rPr lang="en-US" dirty="0" smtClean="0"/>
              <a:t>Elena Kummer</a:t>
            </a:r>
          </a:p>
        </p:txBody>
      </p:sp>
    </p:spTree>
    <p:extLst>
      <p:ext uri="{BB962C8B-B14F-4D97-AF65-F5344CB8AC3E}">
        <p14:creationId xmlns:p14="http://schemas.microsoft.com/office/powerpoint/2010/main" val="2084365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Experimental plan - 2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1301"/>
            <a:ext cx="7620000" cy="1466851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GB" sz="2400" dirty="0" smtClean="0"/>
              <a:t>The </a:t>
            </a:r>
            <a:r>
              <a:rPr lang="en-GB" sz="2400" dirty="0"/>
              <a:t>effective contribution of </a:t>
            </a:r>
            <a:r>
              <a:rPr lang="en-GB" sz="2400" b="1" dirty="0"/>
              <a:t>PKCβ</a:t>
            </a:r>
            <a:r>
              <a:rPr lang="en-GB" sz="2400" dirty="0"/>
              <a:t> in chemical allergen-induced DCs activation will </a:t>
            </a:r>
            <a:r>
              <a:rPr lang="en-GB" sz="2400" dirty="0" smtClean="0"/>
              <a:t>be </a:t>
            </a:r>
            <a:r>
              <a:rPr lang="en-GB" sz="2400" dirty="0"/>
              <a:t>assessed </a:t>
            </a:r>
            <a:r>
              <a:rPr lang="en-GB" sz="2400" b="1" dirty="0"/>
              <a:t>using specific PKCβ inhibitors commercially available </a:t>
            </a:r>
            <a:r>
              <a:rPr lang="en-GB" sz="2400" dirty="0"/>
              <a:t>(i.e. PKCβ </a:t>
            </a:r>
            <a:r>
              <a:rPr lang="en-GB" sz="2400" dirty="0" err="1"/>
              <a:t>pseudosubstrate</a:t>
            </a:r>
            <a:r>
              <a:rPr lang="en-GB" sz="2400" dirty="0"/>
              <a:t>). </a:t>
            </a:r>
            <a:endParaRPr lang="en-GB" sz="2400" dirty="0" smtClean="0"/>
          </a:p>
        </p:txBody>
      </p:sp>
      <p:pic>
        <p:nvPicPr>
          <p:cNvPr id="5" name="Picture 4" descr="Screenshot 2015-09-11 10.59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31" y="2981458"/>
            <a:ext cx="7005894" cy="205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01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plan 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7620000" cy="3600450"/>
          </a:xfrm>
        </p:spPr>
        <p:txBody>
          <a:bodyPr/>
          <a:lstStyle/>
          <a:p>
            <a:pPr marL="342900" lvl="1">
              <a:lnSpc>
                <a:spcPct val="120000"/>
              </a:lnSpc>
              <a:buClr>
                <a:schemeClr val="accent1"/>
              </a:buClr>
            </a:pPr>
            <a:r>
              <a:rPr lang="en-GB" sz="2400" dirty="0"/>
              <a:t>Dose- and time-related experiments will be conducted to assess the effects of contact allergen-induced on the selected markers of activation/maturation to understand the quality and longevity of DCs activation in relation to the potency of allergens. </a:t>
            </a:r>
            <a:endParaRPr lang="en-GB" sz="2400" dirty="0" smtClean="0"/>
          </a:p>
          <a:p>
            <a:pPr marL="342900" lvl="1">
              <a:lnSpc>
                <a:spcPct val="120000"/>
              </a:lnSpc>
              <a:buClr>
                <a:schemeClr val="accent1"/>
              </a:buClr>
            </a:pPr>
            <a:endParaRPr lang="it-IT" sz="2400" dirty="0"/>
          </a:p>
          <a:p>
            <a:endParaRPr lang="en-US" dirty="0"/>
          </a:p>
        </p:txBody>
      </p:sp>
      <p:pic>
        <p:nvPicPr>
          <p:cNvPr id="4" name="Picture 3" descr="Screenshot 2015-11-03 14.34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333" y="3149841"/>
            <a:ext cx="3744433" cy="1847111"/>
          </a:xfrm>
          <a:prstGeom prst="rect">
            <a:avLst/>
          </a:prstGeom>
          <a:ln>
            <a:solidFill>
              <a:srgbClr val="1F497D"/>
            </a:solidFill>
          </a:ln>
        </p:spPr>
      </p:pic>
    </p:spTree>
    <p:extLst>
      <p:ext uri="{BB962C8B-B14F-4D97-AF65-F5344CB8AC3E}">
        <p14:creationId xmlns:p14="http://schemas.microsoft.com/office/powerpoint/2010/main" val="2941094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1F497D"/>
                </a:solidFill>
              </a:rPr>
              <a:t>Significance of the project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8307"/>
            <a:ext cx="7620000" cy="1895475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GB" sz="2400" dirty="0" smtClean="0"/>
              <a:t>The </a:t>
            </a:r>
            <a:r>
              <a:rPr lang="en-GB" sz="2400" dirty="0"/>
              <a:t>goal is to provide a </a:t>
            </a:r>
            <a:r>
              <a:rPr lang="en-GB" sz="2400" dirty="0" smtClean="0"/>
              <a:t>simple </a:t>
            </a:r>
            <a:r>
              <a:rPr lang="en-GB" sz="2400" i="1" dirty="0" smtClean="0"/>
              <a:t>in vitro </a:t>
            </a:r>
            <a:r>
              <a:rPr lang="en-GB" sz="2400" dirty="0"/>
              <a:t>assay based on the use of a commercially available cell lines able to provide </a:t>
            </a:r>
            <a:r>
              <a:rPr lang="en-GB" sz="2400" b="1" dirty="0"/>
              <a:t>potency information</a:t>
            </a:r>
            <a:r>
              <a:rPr lang="en-GB" sz="2400" dirty="0"/>
              <a:t>, which is required for full replacement of animals in the assessment of the allergenic potential of xenobiotic.</a:t>
            </a:r>
            <a:endParaRPr lang="it-IT" sz="2400" dirty="0"/>
          </a:p>
          <a:p>
            <a:pPr marL="114300" indent="0" algn="just">
              <a:lnSpc>
                <a:spcPct val="12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8179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582"/>
            <a:ext cx="7620000" cy="857250"/>
          </a:xfrm>
        </p:spPr>
        <p:txBody>
          <a:bodyPr/>
          <a:lstStyle/>
          <a:p>
            <a:pPr algn="ctr"/>
            <a:r>
              <a:rPr lang="en-US" dirty="0" smtClean="0"/>
              <a:t>ACKNOWLEDGMENTS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7833766"/>
              </p:ext>
            </p:extLst>
          </p:nvPr>
        </p:nvGraphicFramePr>
        <p:xfrm>
          <a:off x="118534" y="762001"/>
          <a:ext cx="4030133" cy="318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Team Lab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162" y="1498066"/>
            <a:ext cx="4971503" cy="3379582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753199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536048" y="2110367"/>
            <a:ext cx="7659687" cy="876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1F497D"/>
                </a:solidFill>
              </a:rPr>
              <a:t>THANK YOU FOR YOUR ATTENTION!</a:t>
            </a:r>
            <a:endParaRPr lang="en-US" sz="36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96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4710"/>
            <a:ext cx="7620000" cy="85725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Allergic contact dermatitis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30" y="645700"/>
            <a:ext cx="5668752" cy="1800923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buFont typeface="Arial"/>
              <a:buChar char="•"/>
            </a:pPr>
            <a:r>
              <a:rPr lang="en-GB" sz="1700" dirty="0"/>
              <a:t>A</a:t>
            </a:r>
            <a:r>
              <a:rPr lang="en-GB" sz="1700" dirty="0" smtClean="0"/>
              <a:t>llergic </a:t>
            </a:r>
            <a:r>
              <a:rPr lang="en-GB" sz="1700" dirty="0"/>
              <a:t>contact </a:t>
            </a:r>
            <a:r>
              <a:rPr lang="en-GB" sz="1700" dirty="0" smtClean="0"/>
              <a:t>dermatitis (ACD) is </a:t>
            </a:r>
            <a:r>
              <a:rPr lang="en-GB" sz="1700" dirty="0"/>
              <a:t>a common and important </a:t>
            </a:r>
            <a:r>
              <a:rPr lang="en-GB" sz="1700" b="1" dirty="0"/>
              <a:t>environmental and occupational health hazard</a:t>
            </a:r>
            <a:r>
              <a:rPr lang="it-IT" sz="1700" dirty="0"/>
              <a:t> </a:t>
            </a:r>
            <a:endParaRPr lang="it-IT" sz="1700" dirty="0" smtClean="0"/>
          </a:p>
          <a:p>
            <a:pPr algn="just">
              <a:lnSpc>
                <a:spcPct val="120000"/>
              </a:lnSpc>
            </a:pPr>
            <a:r>
              <a:rPr lang="en-US" sz="1700" dirty="0" smtClean="0"/>
              <a:t>ACD is a </a:t>
            </a:r>
            <a:r>
              <a:rPr lang="en-US" sz="1700" b="1" dirty="0" smtClean="0"/>
              <a:t>T cell-mediated </a:t>
            </a:r>
            <a:r>
              <a:rPr lang="en-US" sz="1700" dirty="0" smtClean="0"/>
              <a:t>skin disease</a:t>
            </a:r>
          </a:p>
          <a:p>
            <a:pPr algn="just">
              <a:lnSpc>
                <a:spcPct val="120000"/>
              </a:lnSpc>
            </a:pPr>
            <a:r>
              <a:rPr lang="en-US" sz="1700" dirty="0" smtClean="0"/>
              <a:t>Many hundreds of organic chemicals and some metals ions are contact sensitizers</a:t>
            </a:r>
          </a:p>
          <a:p>
            <a:pPr algn="just">
              <a:lnSpc>
                <a:spcPct val="120000"/>
              </a:lnSpc>
            </a:pPr>
            <a:endParaRPr lang="en-US" sz="1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4929" y="2793994"/>
            <a:ext cx="8292891" cy="1804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GB" sz="1700" dirty="0"/>
              <a:t>As a consequence </a:t>
            </a:r>
            <a:r>
              <a:rPr lang="en-GB" sz="1700" dirty="0" smtClean="0"/>
              <a:t>is really important for a </a:t>
            </a:r>
            <a:r>
              <a:rPr lang="en-GB" sz="1700" dirty="0"/>
              <a:t>toxicologist, </a:t>
            </a:r>
            <a:r>
              <a:rPr lang="en-GB" sz="1700" dirty="0" smtClean="0"/>
              <a:t>to </a:t>
            </a:r>
            <a:r>
              <a:rPr lang="en-GB" sz="1700" b="1" dirty="0" smtClean="0"/>
              <a:t>identify </a:t>
            </a:r>
            <a:r>
              <a:rPr lang="en-GB" sz="1700" b="1" dirty="0"/>
              <a:t>and </a:t>
            </a:r>
            <a:r>
              <a:rPr lang="en-GB" sz="1700" b="1" dirty="0" smtClean="0"/>
              <a:t>characterize </a:t>
            </a:r>
            <a:r>
              <a:rPr lang="en-GB" sz="1700" b="1" dirty="0"/>
              <a:t>the skin potential of chemicals</a:t>
            </a:r>
            <a:r>
              <a:rPr lang="en-GB" sz="1700" dirty="0"/>
              <a:t>, and estimating the risk they pose to human health</a:t>
            </a:r>
            <a:r>
              <a:rPr lang="en-GB" sz="1700" dirty="0" smtClean="0"/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1700" dirty="0">
                <a:latin typeface="Calibri" pitchFamily="34" charset="0"/>
              </a:rPr>
              <a:t>A</a:t>
            </a:r>
            <a:r>
              <a:rPr lang="en-US" sz="1700" dirty="0" smtClean="0">
                <a:latin typeface="Calibri" pitchFamily="34" charset="0"/>
              </a:rPr>
              <a:t>fter </a:t>
            </a:r>
            <a:r>
              <a:rPr lang="en-US" sz="1700" dirty="0">
                <a:latin typeface="Calibri" pitchFamily="34" charset="0"/>
              </a:rPr>
              <a:t>the new European policy on chemicals (</a:t>
            </a:r>
            <a:r>
              <a:rPr lang="en-US" sz="1700" b="1" dirty="0">
                <a:latin typeface="Calibri" pitchFamily="34" charset="0"/>
              </a:rPr>
              <a:t>REACH</a:t>
            </a:r>
            <a:r>
              <a:rPr lang="en-US" sz="1700" dirty="0">
                <a:latin typeface="Calibri" pitchFamily="34" charset="0"/>
              </a:rPr>
              <a:t>) and the </a:t>
            </a:r>
            <a:r>
              <a:rPr lang="en-US" sz="1700" b="1" dirty="0">
                <a:latin typeface="Calibri" pitchFamily="34" charset="0"/>
              </a:rPr>
              <a:t>EU cosmetic directive </a:t>
            </a:r>
            <a:r>
              <a:rPr lang="en-US" sz="1700" dirty="0">
                <a:latin typeface="Calibri" pitchFamily="34" charset="0"/>
              </a:rPr>
              <a:t>(2013), a ban was introduced, by the second one, on the use of animals </a:t>
            </a:r>
            <a:r>
              <a:rPr lang="it-IT" sz="1700" dirty="0">
                <a:latin typeface="Calibri" pitchFamily="34" charset="0"/>
              </a:rPr>
              <a:t>for </a:t>
            </a:r>
            <a:r>
              <a:rPr lang="it-IT" sz="1700" dirty="0" err="1">
                <a:latin typeface="Calibri" pitchFamily="34" charset="0"/>
              </a:rPr>
              <a:t>identifying</a:t>
            </a:r>
            <a:r>
              <a:rPr lang="it-IT" sz="1700" dirty="0">
                <a:latin typeface="Calibri" pitchFamily="34" charset="0"/>
              </a:rPr>
              <a:t> </a:t>
            </a:r>
            <a:r>
              <a:rPr lang="it-IT" sz="1700" dirty="0" err="1">
                <a:latin typeface="Calibri" pitchFamily="34" charset="0"/>
              </a:rPr>
              <a:t>chemicals</a:t>
            </a:r>
            <a:r>
              <a:rPr lang="it-IT" sz="1700" dirty="0">
                <a:latin typeface="Calibri" pitchFamily="34" charset="0"/>
              </a:rPr>
              <a:t> </a:t>
            </a:r>
            <a:r>
              <a:rPr lang="it-IT" sz="1700" dirty="0" err="1">
                <a:latin typeface="Calibri" pitchFamily="34" charset="0"/>
              </a:rPr>
              <a:t>used</a:t>
            </a:r>
            <a:r>
              <a:rPr lang="it-IT" sz="1700" dirty="0">
                <a:latin typeface="Calibri" pitchFamily="34" charset="0"/>
              </a:rPr>
              <a:t> in </a:t>
            </a:r>
            <a:r>
              <a:rPr lang="it-IT" sz="1700" dirty="0" err="1">
                <a:latin typeface="Calibri" pitchFamily="34" charset="0"/>
              </a:rPr>
              <a:t>cosmetic</a:t>
            </a:r>
            <a:r>
              <a:rPr lang="it-IT" sz="1700" dirty="0">
                <a:latin typeface="Calibri" pitchFamily="34" charset="0"/>
              </a:rPr>
              <a:t> </a:t>
            </a:r>
            <a:r>
              <a:rPr lang="it-IT" sz="1700" dirty="0" err="1">
                <a:latin typeface="Calibri" pitchFamily="34" charset="0"/>
              </a:rPr>
              <a:t>ingredients</a:t>
            </a:r>
            <a:r>
              <a:rPr lang="it-IT" sz="1700" dirty="0">
                <a:latin typeface="Calibri" pitchFamily="34" charset="0"/>
              </a:rPr>
              <a:t> and </a:t>
            </a:r>
            <a:r>
              <a:rPr lang="it-IT" sz="1700" dirty="0" err="1" smtClean="0">
                <a:latin typeface="Calibri" pitchFamily="34" charset="0"/>
              </a:rPr>
              <a:t>products</a:t>
            </a:r>
            <a:r>
              <a:rPr lang="it-IT" sz="1700" dirty="0" smtClean="0">
                <a:latin typeface="Calibri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it-IT" sz="1800" dirty="0">
              <a:latin typeface="Calibri" pitchFamily="34" charset="0"/>
            </a:endParaRPr>
          </a:p>
          <a:p>
            <a:pPr marL="114300" indent="0" algn="ctr">
              <a:lnSpc>
                <a:spcPct val="110000"/>
              </a:lnSpc>
              <a:buNone/>
            </a:pPr>
            <a:r>
              <a:rPr lang="it-IT" sz="2000" b="1" dirty="0" smtClean="0">
                <a:latin typeface="Calibri" pitchFamily="34" charset="0"/>
              </a:rPr>
              <a:t> </a:t>
            </a:r>
            <a:endParaRPr lang="en-GB" sz="1800" dirty="0" smtClean="0"/>
          </a:p>
        </p:txBody>
      </p:sp>
      <p:sp>
        <p:nvSpPr>
          <p:cNvPr id="10" name="Down Arrow 9"/>
          <p:cNvSpPr/>
          <p:nvPr/>
        </p:nvSpPr>
        <p:spPr>
          <a:xfrm>
            <a:off x="4303193" y="2339475"/>
            <a:ext cx="537614" cy="500586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731" y="669330"/>
            <a:ext cx="2265090" cy="181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57268" y="4612105"/>
            <a:ext cx="6229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Calibri" pitchFamily="34" charset="0"/>
              </a:rPr>
              <a:t>In vitro </a:t>
            </a:r>
            <a:r>
              <a:rPr lang="en-US" b="1" dirty="0">
                <a:latin typeface="Calibri" pitchFamily="34" charset="0"/>
              </a:rPr>
              <a:t>methods are likely to play a major role in a near future</a:t>
            </a:r>
            <a:r>
              <a:rPr lang="en-US" dirty="0">
                <a:latin typeface="Calibri" pitchFamily="34" charset="0"/>
              </a:rPr>
              <a:t>.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179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091" y="197624"/>
            <a:ext cx="7876661" cy="857250"/>
          </a:xfrm>
        </p:spPr>
        <p:txBody>
          <a:bodyPr/>
          <a:lstStyle/>
          <a:p>
            <a:pPr algn="ctr"/>
            <a:r>
              <a:rPr lang="en-GB" sz="3200" dirty="0"/>
              <a:t>E</a:t>
            </a:r>
            <a:r>
              <a:rPr lang="en-GB" sz="3200" dirty="0" smtClean="0"/>
              <a:t>valuation of the contact sensitization potential of chemicals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90235"/>
            <a:ext cx="6326654" cy="128151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GB" dirty="0" smtClean="0"/>
              <a:t>It is currently done using the local lymph node assay (LLNA - OECD guideline 429</a:t>
            </a:r>
            <a:r>
              <a:rPr lang="it-IT" dirty="0" smtClean="0"/>
              <a:t>) </a:t>
            </a:r>
            <a:r>
              <a:rPr lang="it-IT" dirty="0" err="1" smtClean="0"/>
              <a:t>as</a:t>
            </a:r>
            <a:r>
              <a:rPr lang="it-IT" dirty="0" smtClean="0"/>
              <a:t> first </a:t>
            </a:r>
            <a:r>
              <a:rPr lang="it-IT" dirty="0" err="1" smtClean="0"/>
              <a:t>choice</a:t>
            </a:r>
            <a:r>
              <a:rPr lang="it-IT" dirty="0" smtClean="0"/>
              <a:t>.</a:t>
            </a:r>
          </a:p>
          <a:p>
            <a:pPr algn="just"/>
            <a:r>
              <a:rPr lang="en-GB" dirty="0" smtClean="0"/>
              <a:t>Hazard identification and assessing </a:t>
            </a:r>
            <a:r>
              <a:rPr lang="en-GB" dirty="0"/>
              <a:t>the skin sensitizing potency of </a:t>
            </a:r>
            <a:r>
              <a:rPr lang="en-GB" dirty="0" smtClean="0"/>
              <a:t>chemicals.</a:t>
            </a:r>
          </a:p>
        </p:txBody>
      </p:sp>
      <p:pic>
        <p:nvPicPr>
          <p:cNvPr id="5" name="Picture 4" descr="mou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5805" y="2175641"/>
            <a:ext cx="1816100" cy="1246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 flipH="1">
            <a:off x="2400439" y="2719811"/>
            <a:ext cx="785323" cy="438678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644509" y="2733839"/>
            <a:ext cx="785323" cy="438678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4616" y="3239272"/>
            <a:ext cx="3109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solidFill>
                  <a:srgbClr val="465466"/>
                </a:solidFill>
              </a:rPr>
              <a:t>Low </a:t>
            </a:r>
            <a:r>
              <a:rPr lang="en-GB" sz="2000" b="1" u="sng" dirty="0" smtClean="0">
                <a:solidFill>
                  <a:srgbClr val="465466"/>
                </a:solidFill>
              </a:rPr>
              <a:t>EC3</a:t>
            </a:r>
            <a:r>
              <a:rPr lang="en-GB" sz="2000" baseline="30000" dirty="0" smtClean="0">
                <a:solidFill>
                  <a:srgbClr val="465466"/>
                </a:solidFill>
              </a:rPr>
              <a:t>* </a:t>
            </a:r>
            <a:r>
              <a:rPr lang="en-GB" sz="2000" dirty="0"/>
              <a:t>values </a:t>
            </a:r>
            <a:r>
              <a:rPr lang="en-GB" sz="2000" dirty="0" smtClean="0"/>
              <a:t>correlate </a:t>
            </a:r>
            <a:r>
              <a:rPr lang="en-GB" sz="2000" dirty="0"/>
              <a:t>well with sensitizers known to be </a:t>
            </a:r>
            <a:r>
              <a:rPr lang="en-GB" sz="2000" b="1" dirty="0"/>
              <a:t>potent</a:t>
            </a:r>
            <a:r>
              <a:rPr lang="en-GB" sz="2000" dirty="0"/>
              <a:t> in </a:t>
            </a:r>
            <a:r>
              <a:rPr lang="en-GB" sz="2000" dirty="0" smtClean="0"/>
              <a:t>man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4156903" y="3239272"/>
            <a:ext cx="30259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u="sng" dirty="0" smtClean="0">
                <a:solidFill>
                  <a:schemeClr val="tx2"/>
                </a:solidFill>
              </a:rPr>
              <a:t>High EC3</a:t>
            </a:r>
            <a:r>
              <a:rPr lang="en-GB" sz="2000" baseline="30000" dirty="0" smtClean="0">
                <a:solidFill>
                  <a:schemeClr val="tx2"/>
                </a:solidFill>
              </a:rPr>
              <a:t>*</a:t>
            </a:r>
            <a:r>
              <a:rPr lang="en-GB" sz="2000" dirty="0" smtClean="0">
                <a:solidFill>
                  <a:schemeClr val="tx2"/>
                </a:solidFill>
              </a:rPr>
              <a:t> </a:t>
            </a:r>
            <a:r>
              <a:rPr lang="en-GB" sz="2000" dirty="0" smtClean="0"/>
              <a:t>values are usually associated with </a:t>
            </a:r>
            <a:r>
              <a:rPr lang="en-GB" sz="2000" b="1" dirty="0" smtClean="0"/>
              <a:t>weakly</a:t>
            </a:r>
            <a:r>
              <a:rPr lang="en-GB" sz="2000" dirty="0" smtClean="0"/>
              <a:t> human sensitizers 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06153" y="4535669"/>
            <a:ext cx="577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baseline="30000" dirty="0" smtClean="0">
                <a:solidFill>
                  <a:srgbClr val="465466"/>
                </a:solidFill>
              </a:rPr>
              <a:t>*</a:t>
            </a:r>
            <a:r>
              <a:rPr lang="en-GB" b="1" dirty="0" smtClean="0">
                <a:solidFill>
                  <a:srgbClr val="465466"/>
                </a:solidFill>
              </a:rPr>
              <a:t>EC3: Effective Concentration for a Stimulation Index of 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88997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9681"/>
            <a:ext cx="7620000" cy="85725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Adverse Outcome </a:t>
            </a:r>
            <a:r>
              <a:rPr lang="en-US" sz="4000" dirty="0" smtClean="0"/>
              <a:t>Pathways </a:t>
            </a:r>
            <a:r>
              <a:rPr lang="en-US" sz="4000" dirty="0"/>
              <a:t>(AOP)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242331"/>
              </p:ext>
            </p:extLst>
          </p:nvPr>
        </p:nvGraphicFramePr>
        <p:xfrm>
          <a:off x="457201" y="1385248"/>
          <a:ext cx="7798017" cy="3267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371491" y="492216"/>
            <a:ext cx="189887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 algn="just">
              <a:lnSpc>
                <a:spcPct val="130000"/>
              </a:lnSpc>
              <a:buNone/>
            </a:pPr>
            <a:r>
              <a:rPr lang="en-GB" sz="2000" u="sng" dirty="0"/>
              <a:t>Four key events</a:t>
            </a:r>
            <a:r>
              <a:rPr lang="en-GB" sz="2000" dirty="0"/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6929" y="283956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36114" y="284839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16085" y="284839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86435" y="284839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grpSp>
        <p:nvGrpSpPr>
          <p:cNvPr id="51" name="Group 50"/>
          <p:cNvGrpSpPr/>
          <p:nvPr/>
        </p:nvGrpSpPr>
        <p:grpSpPr>
          <a:xfrm>
            <a:off x="2637535" y="2101115"/>
            <a:ext cx="688285" cy="673661"/>
            <a:chOff x="2637534" y="2801487"/>
            <a:chExt cx="688285" cy="898214"/>
          </a:xfrm>
        </p:grpSpPr>
        <p:sp>
          <p:nvSpPr>
            <p:cNvPr id="12" name="Rounded Rectangle 55"/>
            <p:cNvSpPr>
              <a:spLocks noChangeArrowheads="1"/>
            </p:cNvSpPr>
            <p:nvPr/>
          </p:nvSpPr>
          <p:spPr bwMode="auto">
            <a:xfrm rot="10800000" flipV="1">
              <a:off x="2637534" y="3099851"/>
              <a:ext cx="458857" cy="298363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400">
                <a:ea typeface="MS PGothic" charset="0"/>
                <a:cs typeface="MS PGothic" charset="0"/>
              </a:endParaRPr>
            </a:p>
          </p:txBody>
        </p:sp>
        <p:sp>
          <p:nvSpPr>
            <p:cNvPr id="13" name="Oval 56"/>
            <p:cNvSpPr>
              <a:spLocks noChangeArrowheads="1"/>
            </p:cNvSpPr>
            <p:nvPr/>
          </p:nvSpPr>
          <p:spPr bwMode="auto">
            <a:xfrm rot="10800000" flipV="1">
              <a:off x="2655182" y="3243508"/>
              <a:ext cx="123538" cy="9945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ea typeface="MS PGothic" charset="0"/>
                <a:cs typeface="MS PGothic" charset="0"/>
              </a:endParaRPr>
            </a:p>
          </p:txBody>
        </p:sp>
        <p:sp>
          <p:nvSpPr>
            <p:cNvPr id="14" name="Rounded Rectangle 55"/>
            <p:cNvSpPr>
              <a:spLocks noChangeArrowheads="1"/>
            </p:cNvSpPr>
            <p:nvPr/>
          </p:nvSpPr>
          <p:spPr bwMode="auto">
            <a:xfrm rot="10800000" flipV="1">
              <a:off x="2866962" y="3401337"/>
              <a:ext cx="458857" cy="29836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400">
                <a:ea typeface="MS PGothic" charset="0"/>
                <a:cs typeface="MS PGothic" charset="0"/>
              </a:endParaRPr>
            </a:p>
          </p:txBody>
        </p:sp>
        <p:sp>
          <p:nvSpPr>
            <p:cNvPr id="15" name="Oval 56"/>
            <p:cNvSpPr>
              <a:spLocks noChangeArrowheads="1"/>
            </p:cNvSpPr>
            <p:nvPr/>
          </p:nvSpPr>
          <p:spPr bwMode="auto">
            <a:xfrm rot="10800000" flipV="1">
              <a:off x="2884610" y="3544994"/>
              <a:ext cx="123538" cy="9945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ea typeface="MS PGothic" charset="0"/>
                <a:cs typeface="MS PGothic" charset="0"/>
              </a:endParaRPr>
            </a:p>
          </p:txBody>
        </p:sp>
        <p:sp>
          <p:nvSpPr>
            <p:cNvPr id="16" name="Rounded Rectangle 55"/>
            <p:cNvSpPr>
              <a:spLocks noChangeArrowheads="1"/>
            </p:cNvSpPr>
            <p:nvPr/>
          </p:nvSpPr>
          <p:spPr bwMode="auto">
            <a:xfrm rot="10800000" flipV="1">
              <a:off x="2802722" y="2801487"/>
              <a:ext cx="458857" cy="29836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400">
                <a:ea typeface="MS PGothic" charset="0"/>
                <a:cs typeface="MS PGothic" charset="0"/>
              </a:endParaRPr>
            </a:p>
          </p:txBody>
        </p:sp>
        <p:sp>
          <p:nvSpPr>
            <p:cNvPr id="17" name="Oval 56"/>
            <p:cNvSpPr>
              <a:spLocks noChangeArrowheads="1"/>
            </p:cNvSpPr>
            <p:nvPr/>
          </p:nvSpPr>
          <p:spPr bwMode="auto">
            <a:xfrm rot="10800000" flipV="1">
              <a:off x="2820370" y="2945144"/>
              <a:ext cx="123538" cy="9945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ea typeface="MS PGothic" charset="0"/>
                <a:cs typeface="MS PGothic" charset="0"/>
              </a:endParaRPr>
            </a:p>
          </p:txBody>
        </p:sp>
      </p:grpSp>
      <p:pic>
        <p:nvPicPr>
          <p:cNvPr id="18" name="Picture 49" descr="dendritic-cell-m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18356" y="3237047"/>
            <a:ext cx="998778" cy="76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" name="Group 51"/>
          <p:cNvGrpSpPr/>
          <p:nvPr/>
        </p:nvGrpSpPr>
        <p:grpSpPr>
          <a:xfrm>
            <a:off x="6466340" y="1857520"/>
            <a:ext cx="574890" cy="758243"/>
            <a:chOff x="6466340" y="2476692"/>
            <a:chExt cx="574890" cy="1010991"/>
          </a:xfrm>
        </p:grpSpPr>
        <p:pic>
          <p:nvPicPr>
            <p:cNvPr id="19" name="Picture 18" descr="lymphocyte.png"/>
            <p:cNvPicPr>
              <a:picLocks noChangeAspect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805017">
              <a:off x="6466340" y="2476692"/>
              <a:ext cx="506272" cy="484254"/>
            </a:xfrm>
            <a:prstGeom prst="rect">
              <a:avLst/>
            </a:prstGeom>
          </p:spPr>
        </p:pic>
        <p:sp>
          <p:nvSpPr>
            <p:cNvPr id="20" name="TextBox 107"/>
            <p:cNvSpPr txBox="1">
              <a:spLocks noChangeArrowheads="1"/>
            </p:cNvSpPr>
            <p:nvPr/>
          </p:nvSpPr>
          <p:spPr bwMode="auto">
            <a:xfrm rot="805017">
              <a:off x="6517348" y="2555217"/>
              <a:ext cx="2117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b="1" dirty="0"/>
                <a:t>T</a:t>
              </a:r>
            </a:p>
          </p:txBody>
        </p:sp>
        <p:pic>
          <p:nvPicPr>
            <p:cNvPr id="21" name="Picture 20" descr="lymphocyte.png"/>
            <p:cNvPicPr>
              <a:picLocks noChangeAspect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0794983" flipH="1">
              <a:off x="6534958" y="3003429"/>
              <a:ext cx="506272" cy="484254"/>
            </a:xfrm>
            <a:prstGeom prst="rect">
              <a:avLst/>
            </a:prstGeom>
          </p:spPr>
        </p:pic>
        <p:sp>
          <p:nvSpPr>
            <p:cNvPr id="22" name="TextBox 107"/>
            <p:cNvSpPr txBox="1">
              <a:spLocks noChangeArrowheads="1"/>
            </p:cNvSpPr>
            <p:nvPr/>
          </p:nvSpPr>
          <p:spPr bwMode="auto">
            <a:xfrm rot="20794983" flipH="1">
              <a:off x="6778462" y="3081954"/>
              <a:ext cx="2117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b="1"/>
                <a:t>T</a:t>
              </a: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502595" y="3149132"/>
            <a:ext cx="1042988" cy="614363"/>
            <a:chOff x="3142003" y="1115782"/>
            <a:chExt cx="1043468" cy="818799"/>
          </a:xfrm>
        </p:grpSpPr>
        <p:grpSp>
          <p:nvGrpSpPr>
            <p:cNvPr id="24" name="Group 6"/>
            <p:cNvGrpSpPr>
              <a:grpSpLocks/>
            </p:cNvGrpSpPr>
            <p:nvPr/>
          </p:nvGrpSpPr>
          <p:grpSpPr bwMode="auto">
            <a:xfrm>
              <a:off x="3324518" y="1220222"/>
              <a:ext cx="688975" cy="574675"/>
              <a:chOff x="960925" y="463918"/>
              <a:chExt cx="689229" cy="575763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960925" y="544210"/>
                <a:ext cx="119253" cy="106911"/>
              </a:xfrm>
              <a:prstGeom prst="ellipse">
                <a:avLst/>
              </a:prstGeom>
              <a:solidFill>
                <a:srgbClr val="FF0000"/>
              </a:solidFill>
              <a:scene3d>
                <a:camera prst="perspectiveFront" fov="4800000"/>
                <a:lightRig rig="twoPt" dir="t">
                  <a:rot lat="0" lon="0" rev="4800000"/>
                </a:lightRig>
              </a:scene3d>
              <a:sp3d>
                <a:bevelT w="165100" prst="coolSlant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159287" y="675702"/>
                <a:ext cx="119253" cy="106911"/>
              </a:xfrm>
              <a:prstGeom prst="ellipse">
                <a:avLst/>
              </a:prstGeom>
              <a:solidFill>
                <a:srgbClr val="008000"/>
              </a:solidFill>
              <a:scene3d>
                <a:camera prst="perspectiveFront" fov="4800000"/>
                <a:lightRig rig="twoPt" dir="t">
                  <a:rot lat="0" lon="0" rev="4800000"/>
                </a:lightRig>
              </a:scene3d>
              <a:sp3d>
                <a:bevelT w="165100" prst="coolSlant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530901" y="634741"/>
                <a:ext cx="119253" cy="106911"/>
              </a:xfrm>
              <a:prstGeom prst="ellipse">
                <a:avLst/>
              </a:prstGeom>
              <a:solidFill>
                <a:srgbClr val="FFFF00"/>
              </a:solidFill>
              <a:scene3d>
                <a:camera prst="perspectiveFront" fov="4800000"/>
                <a:lightRig rig="twoPt" dir="t">
                  <a:rot lat="0" lon="0" rev="4800000"/>
                </a:lightRig>
              </a:scene3d>
              <a:sp3d>
                <a:bevelT w="165100" prst="coolSlant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071095" y="901589"/>
                <a:ext cx="119253" cy="106911"/>
              </a:xfrm>
              <a:prstGeom prst="ellipse">
                <a:avLst/>
              </a:prstGeom>
              <a:solidFill>
                <a:srgbClr val="FF6600"/>
              </a:solidFill>
              <a:scene3d>
                <a:camera prst="perspectiveFront" fov="4800000"/>
                <a:lightRig rig="twoPt" dir="t">
                  <a:rot lat="0" lon="0" rev="4800000"/>
                </a:lightRig>
              </a:scene3d>
              <a:sp3d>
                <a:bevelT w="165100" prst="coolSlant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412826" y="794678"/>
                <a:ext cx="119253" cy="106911"/>
              </a:xfrm>
              <a:prstGeom prst="ellipse">
                <a:avLst/>
              </a:prstGeom>
              <a:solidFill>
                <a:srgbClr val="008000"/>
              </a:solidFill>
              <a:scene3d>
                <a:camera prst="perspectiveFront" fov="4800000"/>
                <a:lightRig rig="twoPt" dir="t">
                  <a:rot lat="0" lon="0" rev="4800000"/>
                </a:lightRig>
              </a:scene3d>
              <a:sp3d>
                <a:bevelT w="165100" prst="coolSlant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323880" y="622246"/>
                <a:ext cx="119253" cy="106911"/>
              </a:xfrm>
              <a:prstGeom prst="ellipse">
                <a:avLst/>
              </a:prstGeom>
              <a:solidFill>
                <a:srgbClr val="660066"/>
              </a:solidFill>
              <a:scene3d>
                <a:camera prst="perspectiveFront" fov="4800000"/>
                <a:lightRig rig="twoPt" dir="t">
                  <a:rot lat="0" lon="0" rev="4800000"/>
                </a:lightRig>
              </a:scene3d>
              <a:sp3d>
                <a:bevelT w="165100" prst="coolSlant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255364" y="861590"/>
                <a:ext cx="119253" cy="106911"/>
              </a:xfrm>
              <a:prstGeom prst="ellipse">
                <a:avLst/>
              </a:prstGeom>
              <a:solidFill>
                <a:srgbClr val="FF0080"/>
              </a:solidFill>
              <a:scene3d>
                <a:camera prst="perspectiveFront" fov="4800000"/>
                <a:lightRig rig="twoPt" dir="t">
                  <a:rot lat="0" lon="0" rev="4800000"/>
                </a:lightRig>
              </a:scene3d>
              <a:sp3d>
                <a:bevelT w="165100" prst="coolSlant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504171" y="932770"/>
                <a:ext cx="119253" cy="106911"/>
              </a:xfrm>
              <a:prstGeom prst="ellipse">
                <a:avLst/>
              </a:prstGeom>
              <a:solidFill>
                <a:srgbClr val="FF0000"/>
              </a:solidFill>
              <a:scene3d>
                <a:camera prst="perspectiveFront" fov="4800000"/>
                <a:lightRig rig="twoPt" dir="t">
                  <a:rot lat="0" lon="0" rev="4800000"/>
                </a:lightRig>
              </a:scene3d>
              <a:sp3d>
                <a:bevelT w="165100" prst="coolSlant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011083" y="729157"/>
                <a:ext cx="119253" cy="106911"/>
              </a:xfrm>
              <a:prstGeom prst="ellipse">
                <a:avLst/>
              </a:prstGeom>
              <a:solidFill>
                <a:srgbClr val="FF0080"/>
              </a:solidFill>
              <a:scene3d>
                <a:camera prst="perspectiveFront" fov="4800000"/>
                <a:lightRig rig="twoPt" dir="t">
                  <a:rot lat="0" lon="0" rev="4800000"/>
                </a:lightRig>
              </a:scene3d>
              <a:sp3d>
                <a:bevelT w="165100" prst="coolSlant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187143" y="463918"/>
                <a:ext cx="119253" cy="106911"/>
              </a:xfrm>
              <a:prstGeom prst="ellipse">
                <a:avLst/>
              </a:prstGeom>
              <a:solidFill>
                <a:srgbClr val="FF6600"/>
              </a:solidFill>
              <a:scene3d>
                <a:camera prst="perspectiveFront" fov="4800000"/>
                <a:lightRig rig="twoPt" dir="t">
                  <a:rot lat="0" lon="0" rev="4800000"/>
                </a:lightRig>
              </a:scene3d>
              <a:sp3d>
                <a:bevelT w="165100" prst="coolSlant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5" name="Oval 24"/>
            <p:cNvSpPr/>
            <p:nvPr/>
          </p:nvSpPr>
          <p:spPr bwMode="auto">
            <a:xfrm>
              <a:off x="3705673" y="1790040"/>
              <a:ext cx="119209" cy="106709"/>
            </a:xfrm>
            <a:prstGeom prst="ellipse">
              <a:avLst/>
            </a:prstGeom>
            <a:solidFill>
              <a:srgbClr val="FFFF00"/>
            </a:solidFill>
            <a:scene3d>
              <a:camera prst="perspectiveFront" fov="4800000"/>
              <a:lightRig rig="twoPt" dir="t">
                <a:rot lat="0" lon="0" rev="4800000"/>
              </a:lightRig>
            </a:scene3d>
            <a:sp3d>
              <a:bevelT w="165100" prst="coolSlan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3374658" y="1115782"/>
              <a:ext cx="119209" cy="106709"/>
            </a:xfrm>
            <a:prstGeom prst="ellipse">
              <a:avLst/>
            </a:prstGeom>
            <a:solidFill>
              <a:srgbClr val="FFFF00"/>
            </a:solidFill>
            <a:scene3d>
              <a:camera prst="perspectiveFront" fov="4800000"/>
              <a:lightRig rig="twoPt" dir="t">
                <a:rot lat="0" lon="0" rev="4800000"/>
              </a:lightRig>
            </a:scene3d>
            <a:sp3d>
              <a:bevelT w="165100" prst="coolSlan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3499639" y="1827872"/>
              <a:ext cx="119209" cy="106709"/>
            </a:xfrm>
            <a:prstGeom prst="ellipse">
              <a:avLst/>
            </a:prstGeom>
            <a:solidFill>
              <a:srgbClr val="008000"/>
            </a:solidFill>
            <a:scene3d>
              <a:camera prst="perspectiveFront" fov="4800000"/>
              <a:lightRig rig="twoPt" dir="t">
                <a:rot lat="0" lon="0" rev="4800000"/>
              </a:lightRig>
            </a:scene3d>
            <a:sp3d>
              <a:bevelT w="165100" prst="coolSlant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3201608" y="1657066"/>
              <a:ext cx="119209" cy="106709"/>
            </a:xfrm>
            <a:prstGeom prst="ellipse">
              <a:avLst/>
            </a:prstGeom>
            <a:solidFill>
              <a:srgbClr val="660066"/>
            </a:solidFill>
            <a:scene3d>
              <a:camera prst="perspectiveFront" fov="4800000"/>
              <a:lightRig rig="twoPt" dir="t">
                <a:rot lat="0" lon="0" rev="4800000"/>
              </a:lightRig>
            </a:scene3d>
            <a:sp3d>
              <a:bevelT w="165100" prst="coolSlant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4066262" y="1628026"/>
              <a:ext cx="119209" cy="106709"/>
            </a:xfrm>
            <a:prstGeom prst="ellipse">
              <a:avLst/>
            </a:prstGeom>
            <a:solidFill>
              <a:srgbClr val="660066"/>
            </a:solidFill>
            <a:scene3d>
              <a:camera prst="perspectiveFront" fov="4800000"/>
              <a:lightRig rig="twoPt" dir="t">
                <a:rot lat="0" lon="0" rev="4800000"/>
              </a:lightRig>
            </a:scene3d>
            <a:sp3d>
              <a:bevelT w="165100" prst="coolSlant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3142003" y="1407071"/>
              <a:ext cx="119209" cy="106709"/>
            </a:xfrm>
            <a:prstGeom prst="ellipse">
              <a:avLst/>
            </a:prstGeom>
            <a:solidFill>
              <a:srgbClr val="FF6600"/>
            </a:solidFill>
            <a:scene3d>
              <a:camera prst="perspectiveFront" fov="4800000"/>
              <a:lightRig rig="twoPt" dir="t">
                <a:rot lat="0" lon="0" rev="4800000"/>
              </a:lightRig>
            </a:scene3d>
            <a:sp3d>
              <a:bevelT w="165100" prst="coolSlant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3264913" y="1827872"/>
              <a:ext cx="119209" cy="106709"/>
            </a:xfrm>
            <a:prstGeom prst="ellipse">
              <a:avLst/>
            </a:prstGeom>
            <a:solidFill>
              <a:srgbClr val="FF0000"/>
            </a:solidFill>
            <a:scene3d>
              <a:camera prst="perspectiveFront" fov="4800000"/>
              <a:lightRig rig="twoPt" dir="t">
                <a:rot lat="0" lon="0" rev="4800000"/>
              </a:lightRig>
            </a:scene3d>
            <a:sp3d>
              <a:bevelT w="165100" prst="coolSlan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693096" y="4046863"/>
            <a:ext cx="119063" cy="222647"/>
            <a:chOff x="3755313" y="2312491"/>
            <a:chExt cx="119209" cy="296789"/>
          </a:xfrm>
        </p:grpSpPr>
        <p:sp>
          <p:nvSpPr>
            <p:cNvPr id="43" name="Rectangle 42"/>
            <p:cNvSpPr/>
            <p:nvPr/>
          </p:nvSpPr>
          <p:spPr>
            <a:xfrm>
              <a:off x="3758516" y="2419200"/>
              <a:ext cx="116006" cy="1900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3755313" y="2312491"/>
              <a:ext cx="119209" cy="106709"/>
            </a:xfrm>
            <a:prstGeom prst="ellipse">
              <a:avLst/>
            </a:prstGeom>
            <a:solidFill>
              <a:srgbClr val="FF0000"/>
            </a:solidFill>
            <a:scene3d>
              <a:camera prst="perspectiveFront" fov="4800000"/>
              <a:lightRig rig="twoPt" dir="t">
                <a:rot lat="0" lon="0" rev="4800000"/>
              </a:lightRig>
            </a:scene3d>
            <a:sp3d>
              <a:bevelT w="165100" prst="coolSlan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1072509" y="3999238"/>
            <a:ext cx="122237" cy="222647"/>
            <a:chOff x="4135316" y="2249254"/>
            <a:chExt cx="122264" cy="296789"/>
          </a:xfrm>
        </p:grpSpPr>
        <p:sp>
          <p:nvSpPr>
            <p:cNvPr id="46" name="Rectangle 45"/>
            <p:cNvSpPr/>
            <p:nvPr/>
          </p:nvSpPr>
          <p:spPr>
            <a:xfrm>
              <a:off x="4141574" y="2355963"/>
              <a:ext cx="116006" cy="1900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4135316" y="2249254"/>
              <a:ext cx="119209" cy="106709"/>
            </a:xfrm>
            <a:prstGeom prst="ellipse">
              <a:avLst/>
            </a:prstGeom>
            <a:solidFill>
              <a:srgbClr val="FFFF00"/>
            </a:solidFill>
            <a:scene3d>
              <a:camera prst="perspectiveFront" fov="4800000"/>
              <a:lightRig rig="twoPt" dir="t">
                <a:rot lat="0" lon="0" rev="4800000"/>
              </a:lightRig>
            </a:scene3d>
            <a:sp3d>
              <a:bevelT w="165100" prst="coolSlan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374008" y="3837313"/>
            <a:ext cx="119062" cy="233363"/>
            <a:chOff x="3437157" y="2033626"/>
            <a:chExt cx="119209" cy="310668"/>
          </a:xfrm>
        </p:grpSpPr>
        <p:sp>
          <p:nvSpPr>
            <p:cNvPr id="49" name="Rectangle 48"/>
            <p:cNvSpPr/>
            <p:nvPr/>
          </p:nvSpPr>
          <p:spPr>
            <a:xfrm>
              <a:off x="3440261" y="2154214"/>
              <a:ext cx="116006" cy="1900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3437157" y="2033626"/>
              <a:ext cx="119209" cy="106709"/>
            </a:xfrm>
            <a:prstGeom prst="ellipse">
              <a:avLst/>
            </a:prstGeom>
            <a:solidFill>
              <a:srgbClr val="008000"/>
            </a:solidFill>
            <a:scene3d>
              <a:camera prst="perspectiveFront" fov="4800000"/>
              <a:lightRig rig="twoPt" dir="t">
                <a:rot lat="0" lon="0" rev="4800000"/>
              </a:lightRig>
            </a:scene3d>
            <a:sp3d>
              <a:bevelT w="165100" prst="coolSlant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-3065334" y="12643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49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8FCE07-8DD5-EF4E-B965-E05907CF4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A58FCE07-8DD5-EF4E-B965-E05907CF4A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D4152A-5B41-D94E-9814-71AA014774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A0D4152A-5B41-D94E-9814-71AA014774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5EC98D-D876-3842-A5F6-BE33A0C0D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4E5EC98D-D876-3842-A5F6-BE33A0C0D1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628DB6-67A7-E64A-8B40-318D858A0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E0628DB6-67A7-E64A-8B40-318D858A03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1796B2-12CC-4D45-8A3A-5C65C8304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1A1796B2-12CC-4D45-8A3A-5C65C83042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4BC7F3-F345-B040-B036-0587C1997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924BC7F3-F345-B040-B036-0587C19975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372F1C-DCD6-8142-9375-0A6523F73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90372F1C-DCD6-8142-9375-0A6523F73E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B54926-941E-6741-B873-A9F99DE98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99B54926-941E-6741-B873-A9F99DE982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7"/>
            <a:ext cx="7620000" cy="857250"/>
          </a:xfrm>
        </p:spPr>
        <p:txBody>
          <a:bodyPr/>
          <a:lstStyle/>
          <a:p>
            <a:pPr algn="ctr"/>
            <a:r>
              <a:rPr lang="en-US" dirty="0" smtClean="0"/>
              <a:t>Working hypothesis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0865043"/>
              </p:ext>
            </p:extLst>
          </p:nvPr>
        </p:nvGraphicFramePr>
        <p:xfrm>
          <a:off x="346076" y="2640450"/>
          <a:ext cx="7922215" cy="2474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035236"/>
            <a:ext cx="7620000" cy="1685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lnSpc>
                <a:spcPct val="110000"/>
              </a:lnSpc>
              <a:buNone/>
            </a:pPr>
            <a:r>
              <a:rPr lang="en-GB" sz="2800" b="1" dirty="0" smtClean="0"/>
              <a:t>UNDERSTANDING OF THE MOLECULAR EVENTS THAT TRIGGER CELL ACTIVATION FOLLOWING EXPOSURE TO CONTACT ALLERGENS</a:t>
            </a:r>
            <a:r>
              <a:rPr lang="it-IT" sz="2800" b="1" dirty="0" smtClean="0"/>
              <a:t> </a:t>
            </a:r>
            <a:endParaRPr lang="en-US" sz="2800" b="1" dirty="0" smtClean="0"/>
          </a:p>
          <a:p>
            <a:pPr marL="114300" indent="0" algn="just">
              <a:lnSpc>
                <a:spcPct val="11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7359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4E6C42-52CF-BC45-A899-948E239DD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24E6C42-52CF-BC45-A899-948E239DD7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6F2CD9-1A0A-7B41-AE7A-D63D96977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A66F2CD9-1A0A-7B41-AE7A-D63D969774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0161"/>
            <a:ext cx="7620000" cy="1575587"/>
          </a:xfrm>
        </p:spPr>
        <p:txBody>
          <a:bodyPr>
            <a:noAutofit/>
          </a:bodyPr>
          <a:lstStyle/>
          <a:p>
            <a:r>
              <a:rPr lang="en-US" sz="2400" dirty="0" smtClean="0"/>
              <a:t>PKC plays a key role in a variety of cellular functions:</a:t>
            </a:r>
          </a:p>
          <a:p>
            <a:pPr lvl="1"/>
            <a:r>
              <a:rPr lang="en-US" sz="2400" dirty="0" smtClean="0"/>
              <a:t>Cell growth and differentiation</a:t>
            </a:r>
          </a:p>
          <a:p>
            <a:pPr lvl="1"/>
            <a:r>
              <a:rPr lang="en-US" sz="2400" dirty="0" smtClean="0"/>
              <a:t>Gene expression</a:t>
            </a:r>
          </a:p>
          <a:p>
            <a:pPr lvl="1"/>
            <a:r>
              <a:rPr lang="en-US" sz="2400" dirty="0" smtClean="0"/>
              <a:t>Hormone secretion</a:t>
            </a:r>
          </a:p>
          <a:p>
            <a:pPr lvl="1"/>
            <a:r>
              <a:rPr lang="en-US" sz="2400" b="1" dirty="0" smtClean="0"/>
              <a:t>DCs differentiation</a:t>
            </a:r>
            <a:endParaRPr lang="en-US" sz="2400" b="1" dirty="0"/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2433051" y="3254914"/>
            <a:ext cx="2" cy="361617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Content Placeholder 2"/>
          <p:cNvSpPr txBox="1">
            <a:spLocks/>
          </p:cNvSpPr>
          <p:nvPr/>
        </p:nvSpPr>
        <p:spPr>
          <a:xfrm>
            <a:off x="1066786" y="3616531"/>
            <a:ext cx="7302670" cy="6521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PKCβII</a:t>
            </a:r>
            <a:r>
              <a:rPr lang="en-US" sz="2400" dirty="0" smtClean="0"/>
              <a:t>: consistently activated during DCs differentiation-inducing stimuli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03083" y="4268947"/>
            <a:ext cx="4982654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dirty="0" smtClean="0"/>
              <a:t>UP-REGULATION OF DCs SURFACE MARKERS</a:t>
            </a:r>
            <a:r>
              <a:rPr lang="en-US" sz="2000" dirty="0" smtClean="0"/>
              <a:t>:</a:t>
            </a:r>
          </a:p>
          <a:p>
            <a:pPr marL="742950" lvl="1" indent="-285750">
              <a:lnSpc>
                <a:spcPct val="80000"/>
              </a:lnSpc>
              <a:buFont typeface="Arial"/>
              <a:buChar char="•"/>
            </a:pPr>
            <a:r>
              <a:rPr lang="en-US" sz="2000" dirty="0" smtClean="0"/>
              <a:t>MHC I, MHC II</a:t>
            </a:r>
          </a:p>
          <a:p>
            <a:pPr marL="742950" lvl="1" indent="-285750">
              <a:lnSpc>
                <a:spcPct val="80000"/>
              </a:lnSpc>
              <a:buFont typeface="Arial"/>
              <a:buChar char="•"/>
            </a:pPr>
            <a:r>
              <a:rPr lang="en-US" sz="2000" dirty="0" smtClean="0"/>
              <a:t>CD11c, CD40, CD80, CD83 and CD86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endParaRPr lang="en-US" dirty="0"/>
          </a:p>
        </p:txBody>
      </p:sp>
      <p:pic>
        <p:nvPicPr>
          <p:cNvPr id="77" name="Picture 49" descr="dendritic-cell-m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14263" y="4287684"/>
            <a:ext cx="998778" cy="76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3334" y="-55166"/>
            <a:ext cx="791225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3200" dirty="0">
                <a:solidFill>
                  <a:schemeClr val="tx2"/>
                </a:solidFill>
                <a:latin typeface="+mj-lt"/>
              </a:rPr>
              <a:t>Protein Kinase C (PKC) activation is central to DCs </a:t>
            </a:r>
            <a:r>
              <a:rPr lang="en-GB" sz="3200" dirty="0" smtClean="0">
                <a:solidFill>
                  <a:schemeClr val="tx2"/>
                </a:solidFill>
                <a:latin typeface="+mj-lt"/>
              </a:rPr>
              <a:t>activation </a:t>
            </a:r>
            <a:endParaRPr lang="en-US" sz="3200" dirty="0">
              <a:solidFill>
                <a:schemeClr val="tx2"/>
              </a:solidFill>
              <a:latin typeface="+mj-lt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78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Aim of the project</a:t>
            </a:r>
            <a:endParaRPr lang="en-US" dirty="0">
              <a:solidFill>
                <a:srgbClr val="1F497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4678666"/>
              </p:ext>
            </p:extLst>
          </p:nvPr>
        </p:nvGraphicFramePr>
        <p:xfrm>
          <a:off x="457200" y="1583918"/>
          <a:ext cx="7620000" cy="3737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5529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DAC856-7187-864A-AA08-5C672DF0D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B2DAC856-7187-864A-AA08-5C672DF0D7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5F53E5-09DD-2749-98A0-204BB4CE5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1D5F53E5-09DD-2749-98A0-204BB4CE5A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83926"/>
            <a:ext cx="7620000" cy="857250"/>
          </a:xfrm>
        </p:spPr>
        <p:txBody>
          <a:bodyPr/>
          <a:lstStyle/>
          <a:p>
            <a:r>
              <a:rPr lang="en-US" dirty="0" smtClean="0"/>
              <a:t>Experimental model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407086"/>
              </p:ext>
            </p:extLst>
          </p:nvPr>
        </p:nvGraphicFramePr>
        <p:xfrm>
          <a:off x="457200" y="1058165"/>
          <a:ext cx="7620000" cy="92601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810000"/>
                <a:gridCol w="3810000"/>
              </a:tblGrid>
              <a:tr h="3200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2000" dirty="0" smtClean="0"/>
                        <a:t>Cell </a:t>
                      </a:r>
                      <a:r>
                        <a:rPr lang="en-US" sz="2000" dirty="0" smtClean="0"/>
                        <a:t>line</a:t>
                      </a:r>
                      <a:endParaRPr lang="en-US" sz="2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2000" dirty="0" smtClean="0"/>
                        <a:t>Target of use</a:t>
                      </a:r>
                      <a:endParaRPr lang="en-US" sz="2000" dirty="0"/>
                    </a:p>
                  </a:txBody>
                  <a:tcPr marT="34290" marB="34290"/>
                </a:tc>
              </a:tr>
              <a:tr h="52215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2000" b="1" dirty="0" smtClean="0"/>
                        <a:t>THP-1 </a:t>
                      </a:r>
                      <a:r>
                        <a:rPr lang="en-US" sz="2000" dirty="0" smtClean="0"/>
                        <a:t>(Human </a:t>
                      </a:r>
                      <a:r>
                        <a:rPr lang="en-US" sz="2000" dirty="0" err="1" smtClean="0"/>
                        <a:t>promyelocytes</a:t>
                      </a:r>
                      <a:r>
                        <a:rPr lang="en-US" sz="2000" dirty="0" smtClean="0"/>
                        <a:t>)</a:t>
                      </a:r>
                      <a:endParaRPr lang="en-US" sz="20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2000" dirty="0" smtClean="0"/>
                        <a:t>Surrogate of DCs</a:t>
                      </a:r>
                      <a:endParaRPr lang="en-US" sz="20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1" y="2300354"/>
            <a:ext cx="424344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Chemicals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153427"/>
            <a:ext cx="7620000" cy="1504385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GB" sz="2400" b="1" dirty="0"/>
              <a:t>S</a:t>
            </a:r>
            <a:r>
              <a:rPr lang="en-GB" sz="2400" b="1" dirty="0" smtClean="0"/>
              <a:t>trong</a:t>
            </a:r>
            <a:r>
              <a:rPr lang="en-GB" sz="2400" dirty="0" smtClean="0"/>
              <a:t> (i.e. benzoquinone), </a:t>
            </a:r>
          </a:p>
          <a:p>
            <a:pPr algn="just">
              <a:lnSpc>
                <a:spcPct val="120000"/>
              </a:lnSpc>
            </a:pPr>
            <a:r>
              <a:rPr lang="en-GB" sz="2400" b="1" dirty="0"/>
              <a:t>M</a:t>
            </a:r>
            <a:r>
              <a:rPr lang="en-GB" sz="2400" b="1" dirty="0" smtClean="0"/>
              <a:t>oderate</a:t>
            </a:r>
            <a:r>
              <a:rPr lang="en-GB" sz="2400" dirty="0" smtClean="0"/>
              <a:t> (i.e. diethyl maleate)</a:t>
            </a:r>
          </a:p>
          <a:p>
            <a:pPr algn="just">
              <a:lnSpc>
                <a:spcPct val="120000"/>
              </a:lnSpc>
            </a:pPr>
            <a:r>
              <a:rPr lang="en-GB" sz="2400" b="1" dirty="0"/>
              <a:t>W</a:t>
            </a:r>
            <a:r>
              <a:rPr lang="en-GB" sz="2400" b="1" dirty="0" smtClean="0"/>
              <a:t>eak</a:t>
            </a:r>
            <a:r>
              <a:rPr lang="en-GB" sz="2400" dirty="0" smtClean="0"/>
              <a:t> (i.e. penicillin G) </a:t>
            </a:r>
          </a:p>
        </p:txBody>
      </p:sp>
    </p:spTree>
    <p:extLst>
      <p:ext uri="{BB962C8B-B14F-4D97-AF65-F5344CB8AC3E}">
        <p14:creationId xmlns:p14="http://schemas.microsoft.com/office/powerpoint/2010/main" val="1457909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Experimental plan - 1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1103"/>
            <a:ext cx="7620000" cy="910281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40000"/>
              </a:lnSpc>
            </a:pPr>
            <a:r>
              <a:rPr lang="en-GB" sz="6000" dirty="0"/>
              <a:t>DCs activation/maturation will be assessed by measuring up-regulation of co-stimulatory molecules and production of cytokines</a:t>
            </a:r>
            <a:r>
              <a:rPr lang="en-GB" sz="6000" dirty="0" smtClean="0"/>
              <a:t>.</a:t>
            </a:r>
          </a:p>
          <a:p>
            <a:pPr lvl="1" algn="just">
              <a:lnSpc>
                <a:spcPct val="110000"/>
              </a:lnSpc>
            </a:pPr>
            <a:endParaRPr lang="en-GB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40633307"/>
              </p:ext>
            </p:extLst>
          </p:nvPr>
        </p:nvGraphicFramePr>
        <p:xfrm>
          <a:off x="1433271" y="1991384"/>
          <a:ext cx="5932218" cy="3023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2833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1900</TotalTime>
  <Words>727</Words>
  <Application>Microsoft Macintosh PowerPoint</Application>
  <PresentationFormat>On-screen Show (16:9)</PresentationFormat>
  <Paragraphs>79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Adjacency</vt:lpstr>
      <vt:lpstr>UNDERSTANDING CHEMICAL ALLERGEN POTENCY THROUGH THE MOLECULAR EVENTS THAT TRIGGER IMMUNE CELL ACTIVATION</vt:lpstr>
      <vt:lpstr>Allergic contact dermatitis</vt:lpstr>
      <vt:lpstr>Evaluation of the contact sensitization potential of chemicals </vt:lpstr>
      <vt:lpstr>Adverse Outcome Pathways (AOP)</vt:lpstr>
      <vt:lpstr>Working hypothesis</vt:lpstr>
      <vt:lpstr>PowerPoint Presentation</vt:lpstr>
      <vt:lpstr>Aim of the project</vt:lpstr>
      <vt:lpstr>Experimental model</vt:lpstr>
      <vt:lpstr>Experimental plan - 1</vt:lpstr>
      <vt:lpstr>Experimental plan - 2</vt:lpstr>
      <vt:lpstr>Experimental plan - 3</vt:lpstr>
      <vt:lpstr>Significance of the project</vt:lpstr>
      <vt:lpstr>ACKNOWLEDGMENTS</vt:lpstr>
      <vt:lpstr>PowerPoint Presentation</vt:lpstr>
    </vt:vector>
  </TitlesOfParts>
  <Company>Università degli Studi di Milano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DETERMINAZIONE DELLA POTENZA DI ALLERGENI CHIMICI ATTRAVERSO LO STUDIO DI EVENTI MOLECOLARI CHE SCATENANO L’ATTIVAZIONE DEL SISTEMA IMMUNITARIO</dc:title>
  <dc:creator>Valentina Galbiati</dc:creator>
  <cp:lastModifiedBy>Elena Kummer</cp:lastModifiedBy>
  <cp:revision>151</cp:revision>
  <dcterms:created xsi:type="dcterms:W3CDTF">2015-04-11T20:10:35Z</dcterms:created>
  <dcterms:modified xsi:type="dcterms:W3CDTF">2015-11-17T13:48:44Z</dcterms:modified>
</cp:coreProperties>
</file>