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59" r:id="rId7"/>
    <p:sldId id="279" r:id="rId8"/>
    <p:sldId id="280" r:id="rId9"/>
    <p:sldId id="281" r:id="rId10"/>
    <p:sldId id="260" r:id="rId11"/>
    <p:sldId id="275" r:id="rId12"/>
    <p:sldId id="276" r:id="rId13"/>
    <p:sldId id="277" r:id="rId14"/>
    <p:sldId id="282" r:id="rId15"/>
    <p:sldId id="261" r:id="rId16"/>
    <p:sldId id="265" r:id="rId17"/>
    <p:sldId id="266" r:id="rId18"/>
    <p:sldId id="264" r:id="rId19"/>
    <p:sldId id="262" r:id="rId20"/>
    <p:sldId id="274" r:id="rId21"/>
    <p:sldId id="263" r:id="rId22"/>
    <p:sldId id="269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24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82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2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47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07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56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71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11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5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2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9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14899-9B4A-4D0A-8060-A48DE134BBD6}" type="datetimeFigureOut">
              <a:rPr lang="de-DE" smtClean="0"/>
              <a:t>06.11.2015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3B0C1-697D-45B4-B0D8-A4EB75A587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2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8"/>
          <a:stretch/>
        </p:blipFill>
        <p:spPr>
          <a:xfrm>
            <a:off x="-130832" y="4182193"/>
            <a:ext cx="9527368" cy="292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" b="49971"/>
          <a:stretch/>
        </p:blipFill>
        <p:spPr>
          <a:xfrm>
            <a:off x="-130832" y="-459432"/>
            <a:ext cx="9527368" cy="498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feld 3"/>
          <p:cNvSpPr txBox="1"/>
          <p:nvPr/>
        </p:nvSpPr>
        <p:spPr>
          <a:xfrm>
            <a:off x="1043608" y="2276872"/>
            <a:ext cx="70567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/>
          </a:p>
          <a:p>
            <a:pPr algn="ctr"/>
            <a:endParaRPr lang="en-US" sz="6000" dirty="0"/>
          </a:p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ford Black DB" panose="00000400000000000000" pitchFamily="2" charset="0"/>
              </a:rPr>
              <a:t>Operation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ford Black DB" panose="00000400000000000000" pitchFamily="2" charset="0"/>
              </a:rPr>
              <a:t>Alekto</a:t>
            </a:r>
            <a:endPara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ford Black DB" panose="00000400000000000000" pitchFamily="2" charset="0"/>
            </a:endParaRPr>
          </a:p>
          <a:p>
            <a:pPr algn="ctr"/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ford Black DB" panose="00000400000000000000" pitchFamily="2" charset="0"/>
            </a:endParaRPr>
          </a:p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ford Black DB" panose="00000400000000000000" pitchFamily="2" charset="0"/>
              </a:rPr>
              <a:t>revealing the truth about vivisection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ford Black DB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262389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findings of 6 ½ month undercover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539552" y="908720"/>
            <a:ext cx="79208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C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age battery keeping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/>
          <a:stretch/>
        </p:blipFill>
        <p:spPr>
          <a:xfrm>
            <a:off x="864096" y="1850302"/>
            <a:ext cx="6876256" cy="489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feld 8"/>
          <p:cNvSpPr txBox="1"/>
          <p:nvPr/>
        </p:nvSpPr>
        <p:spPr>
          <a:xfrm>
            <a:off x="7560711" y="645333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262389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findings of 6 ½ month undercover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539552" y="908720"/>
            <a:ext cx="79208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Insufficient post operational care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9029"/>
          <a:stretch/>
        </p:blipFill>
        <p:spPr>
          <a:xfrm>
            <a:off x="683568" y="1776725"/>
            <a:ext cx="7452320" cy="4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262389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findings of 6 ½ month undercover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539552" y="908720"/>
            <a:ext cx="79208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67544" y="1340768"/>
            <a:ext cx="7668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Reoccuring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 medical complications after surgery and experiments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2252405"/>
            <a:ext cx="7596336" cy="427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7524328" y="649572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8496" y="262389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findings of 6 ½ month undercover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546448" y="908720"/>
            <a:ext cx="79208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74440" y="1340768"/>
            <a:ext cx="7668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Water deprivation, </a:t>
            </a:r>
            <a:r>
              <a:rPr lang="en-US" sz="2800" dirty="0" err="1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restrainment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 and force</a:t>
            </a:r>
          </a:p>
          <a:p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     extreme strain levels</a:t>
            </a:r>
            <a:endParaRPr lang="de-DE" sz="28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2468"/>
          <a:stretch/>
        </p:blipFill>
        <p:spPr>
          <a:xfrm>
            <a:off x="2846961" y="2660438"/>
            <a:ext cx="3458723" cy="298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5844" b="2794"/>
          <a:stretch/>
        </p:blipFill>
        <p:spPr>
          <a:xfrm>
            <a:off x="172578" y="2657159"/>
            <a:ext cx="2953996" cy="302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>
          <a:xfrm>
            <a:off x="6012160" y="2660438"/>
            <a:ext cx="2981523" cy="300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262389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findings of 6 ½ month undercover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539552" y="908720"/>
            <a:ext cx="79208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Cruel standard operation procedures</a:t>
            </a:r>
            <a:endParaRPr lang="de-DE" sz="28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1757989"/>
            <a:ext cx="6804248" cy="51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267744" y="260648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public</a:t>
            </a:r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campaign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1079612" y="906979"/>
            <a:ext cx="6588732" cy="1741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323528" y="1124744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D</a:t>
            </a:r>
            <a:r>
              <a:rPr lang="en-US" sz="2800" dirty="0" smtClean="0"/>
              <a:t>emonstrations and vigils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" y="1628800"/>
            <a:ext cx="7813062" cy="520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5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15038"/>
            <a:ext cx="9036496" cy="488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5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r="5662"/>
          <a:stretch/>
        </p:blipFill>
        <p:spPr>
          <a:xfrm>
            <a:off x="-36512" y="980728"/>
            <a:ext cx="2926795" cy="399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1433" b="4933"/>
          <a:stretch/>
        </p:blipFill>
        <p:spPr>
          <a:xfrm>
            <a:off x="2771800" y="980728"/>
            <a:ext cx="6372200" cy="408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51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267744" y="260648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public</a:t>
            </a:r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campaign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1079612" y="906979"/>
            <a:ext cx="6588732" cy="1741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87524" y="1024280"/>
            <a:ext cx="7668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M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edia </a:t>
            </a:r>
          </a:p>
          <a:p>
            <a:endParaRPr lang="en-US" sz="1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6686" r="12474" b="7064"/>
          <a:stretch/>
        </p:blipFill>
        <p:spPr bwMode="auto">
          <a:xfrm>
            <a:off x="611560" y="1700808"/>
            <a:ext cx="813690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411760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Why</a:t>
            </a:r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 Operation Alekto?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71800" y="5219908"/>
            <a:ext cx="37444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Impact" panose="020B0806030902050204" pitchFamily="34" charset="0"/>
              </a:rPr>
              <a:t>10 years after </a:t>
            </a:r>
            <a:r>
              <a:rPr lang="en-US" sz="2300" dirty="0" smtClean="0">
                <a:latin typeface="Impact" panose="020B0806030902050204" pitchFamily="34" charset="0"/>
              </a:rPr>
              <a:t>Covance</a:t>
            </a:r>
            <a:endParaRPr lang="de-DE" sz="2300" dirty="0">
              <a:latin typeface="Impact" panose="020B080603090205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1835696" y="908720"/>
            <a:ext cx="5472608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8800"/>
            <a:ext cx="459353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47" y="1628800"/>
            <a:ext cx="466257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R&amp;D / 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267744" y="260648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public</a:t>
            </a:r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Impact" panose="020B0806030902050204" pitchFamily="34" charset="0"/>
              </a:rPr>
              <a:t>campaign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1079612" y="906979"/>
            <a:ext cx="6588732" cy="1741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87524" y="1067332"/>
            <a:ext cx="766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L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egal 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complains and 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police raid </a:t>
            </a:r>
            <a:endParaRPr lang="en-US" sz="120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87885"/>
            <a:ext cx="6008117" cy="400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9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03848" y="260648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Outcome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2663788" y="908721"/>
            <a:ext cx="2988332" cy="1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79512" y="1276305"/>
            <a:ext cx="7668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A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nnouncement to end to primate research </a:t>
            </a:r>
          </a:p>
          <a:p>
            <a:endParaRPr lang="en-US" sz="1200" dirty="0" smtClean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P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olice raid and legal investigations </a:t>
            </a:r>
          </a:p>
          <a:p>
            <a:endParaRPr lang="en-US" sz="1200" dirty="0" smtClean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O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ngoing media and public interest </a:t>
            </a:r>
          </a:p>
          <a:p>
            <a:endParaRPr lang="en-US" sz="1200" dirty="0" smtClean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C</a:t>
            </a: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reated public discussion on animal testing in the whole</a:t>
            </a:r>
            <a:endParaRPr lang="de-DE" sz="28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20326" r="-392" b="53134"/>
          <a:stretch/>
        </p:blipFill>
        <p:spPr>
          <a:xfrm>
            <a:off x="485227" y="4365104"/>
            <a:ext cx="8128000" cy="1591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76586"/>
            <a:ext cx="9523413" cy="756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467544" y="4689718"/>
            <a:ext cx="76328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It´s </a:t>
            </a:r>
            <a:r>
              <a:rPr lang="en-US" sz="4400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not over! </a:t>
            </a:r>
          </a:p>
          <a:p>
            <a:pPr algn="ctr"/>
            <a:r>
              <a:rPr lang="en-US" sz="4400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We hold the line against wrong science and animal cruelty!</a:t>
            </a:r>
            <a:endParaRPr lang="de-DE" sz="4400" b="1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2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" y="332656"/>
            <a:ext cx="9144000" cy="343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1259632" y="3797296"/>
            <a:ext cx="66967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Impact" panose="020B0806030902050204" pitchFamily="34" charset="0"/>
              </a:rPr>
              <a:t>Alekto</a:t>
            </a:r>
            <a:r>
              <a:rPr lang="en-US" sz="3200" dirty="0" smtClean="0">
                <a:latin typeface="Impact" panose="020B0806030902050204" pitchFamily="34" charset="0"/>
              </a:rPr>
              <a:t> the </a:t>
            </a:r>
            <a:r>
              <a:rPr lang="en-US" sz="3200" dirty="0">
                <a:latin typeface="Impact" panose="020B0806030902050204" pitchFamily="34" charset="0"/>
              </a:rPr>
              <a:t>G</a:t>
            </a:r>
            <a:r>
              <a:rPr lang="en-US" sz="3200" dirty="0" smtClean="0">
                <a:latin typeface="Impact" panose="020B0806030902050204" pitchFamily="34" charset="0"/>
              </a:rPr>
              <a:t>reek goddess for justice for our relatives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94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03848" y="5446965"/>
            <a:ext cx="286488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Impact" panose="020B0806030902050204" pitchFamily="34" charset="0"/>
              </a:rPr>
              <a:t>6 ½ month undercover</a:t>
            </a:r>
            <a:endParaRPr lang="de-DE" sz="2300" dirty="0" smtClean="0">
              <a:latin typeface="Impact" panose="020B0806030902050204" pitchFamily="34" charset="0"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9545" r="14258"/>
          <a:stretch/>
        </p:blipFill>
        <p:spPr>
          <a:xfrm>
            <a:off x="2996294" y="1264040"/>
            <a:ext cx="3231890" cy="426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r="31558"/>
          <a:stretch/>
        </p:blipFill>
        <p:spPr>
          <a:xfrm>
            <a:off x="35496" y="188640"/>
            <a:ext cx="293268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2" t="6233" b="13247"/>
          <a:stretch/>
        </p:blipFill>
        <p:spPr>
          <a:xfrm>
            <a:off x="6219714" y="3329350"/>
            <a:ext cx="2937269" cy="352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7380312" y="635171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solidFill>
                  <a:schemeClr val="bg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solidFill>
                <a:schemeClr val="bg1"/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19872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Target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771800" y="908720"/>
            <a:ext cx="3528392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123728" y="5325015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Impact" panose="020B0806030902050204" pitchFamily="34" charset="0"/>
              </a:rPr>
              <a:t>The Max Planck Institute for Biological Cybernetics</a:t>
            </a:r>
            <a:endParaRPr lang="de-DE" sz="3600" dirty="0">
              <a:latin typeface="Impact" panose="020B080603090205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4" t="8646" r="-1" b="22916"/>
          <a:stretch/>
        </p:blipFill>
        <p:spPr>
          <a:xfrm>
            <a:off x="-545378" y="1196752"/>
            <a:ext cx="9702140" cy="417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18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347864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Target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339752" y="908720"/>
            <a:ext cx="4392488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1340768"/>
            <a:ext cx="7668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One of the most notorious and well known animal testing labs worldwide</a:t>
            </a:r>
            <a:endParaRPr lang="de-DE" sz="28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27669" r="41013" b="19917"/>
          <a:stretch/>
        </p:blipFill>
        <p:spPr bwMode="auto">
          <a:xfrm>
            <a:off x="1904275" y="2447885"/>
            <a:ext cx="5332021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0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347864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Target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339752" y="908720"/>
            <a:ext cx="4392488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Primate research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/>
          <a:stretch/>
        </p:blipFill>
        <p:spPr>
          <a:xfrm>
            <a:off x="611560" y="1772816"/>
            <a:ext cx="833647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7236296" y="638132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solidFill>
                  <a:schemeClr val="bg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solidFill>
                <a:schemeClr val="bg1"/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347864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Target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339752" y="908720"/>
            <a:ext cx="4392488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Basic brain research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3" y="1800199"/>
            <a:ext cx="6684235" cy="50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7560711" y="642371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347864" y="2623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33CC"/>
                </a:solidFill>
                <a:latin typeface="Impact" panose="020B0806030902050204" pitchFamily="34" charset="0"/>
              </a:rPr>
              <a:t>The Target</a:t>
            </a:r>
            <a:endParaRPr lang="de-DE" sz="3600" dirty="0">
              <a:solidFill>
                <a:srgbClr val="0033CC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339752" y="908720"/>
            <a:ext cx="4392488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1340768"/>
            <a:ext cx="766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Involved in the international primate trade</a:t>
            </a:r>
            <a:endParaRPr lang="de-DE" sz="28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2826"/>
            <a:ext cx="6660232" cy="499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hteck 2"/>
          <p:cNvSpPr/>
          <p:nvPr/>
        </p:nvSpPr>
        <p:spPr>
          <a:xfrm>
            <a:off x="2771800" y="3356992"/>
            <a:ext cx="108012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560711" y="643559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SOKO Tierschutz  </a:t>
            </a:r>
          </a:p>
          <a:p>
            <a:pPr algn="r"/>
            <a:r>
              <a:rPr lang="de-DE" sz="1200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BUAV</a:t>
            </a:r>
            <a:endParaRPr lang="de-DE" sz="1200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Bildschirmpräsentation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Hanna</dc:creator>
  <cp:lastModifiedBy>Hanna</cp:lastModifiedBy>
  <cp:revision>22</cp:revision>
  <dcterms:created xsi:type="dcterms:W3CDTF">2015-11-04T12:09:43Z</dcterms:created>
  <dcterms:modified xsi:type="dcterms:W3CDTF">2015-11-06T16:37:44Z</dcterms:modified>
</cp:coreProperties>
</file>