
<file path=[Content_Types].xml><?xml version="1.0" encoding="utf-8"?>
<Types xmlns="http://schemas.openxmlformats.org/package/2006/content-types">
  <Default Extension="xml" ContentType="application/xml"/>
  <Default Extension="wmf" ContentType="image/x-wmf"/>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35" r:id="rId2"/>
    <p:sldId id="441" r:id="rId3"/>
    <p:sldId id="417" r:id="rId4"/>
    <p:sldId id="352" r:id="rId5"/>
    <p:sldId id="437" r:id="rId6"/>
    <p:sldId id="436" r:id="rId7"/>
    <p:sldId id="354" r:id="rId8"/>
    <p:sldId id="442" r:id="rId9"/>
    <p:sldId id="397" r:id="rId10"/>
    <p:sldId id="323" r:id="rId11"/>
    <p:sldId id="398" r:id="rId12"/>
    <p:sldId id="326" r:id="rId13"/>
    <p:sldId id="399" r:id="rId14"/>
    <p:sldId id="349" r:id="rId15"/>
    <p:sldId id="419" r:id="rId16"/>
    <p:sldId id="443" r:id="rId17"/>
    <p:sldId id="445" r:id="rId18"/>
    <p:sldId id="434" r:id="rId19"/>
    <p:sldId id="447" r:id="rId2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21" d="100"/>
          <a:sy n="121" d="100"/>
        </p:scale>
        <p:origin x="-248" y="-304"/>
      </p:cViewPr>
      <p:guideLst>
        <p:guide orient="horz" pos="1620"/>
        <p:guide pos="2880"/>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E7F2D-14D4-3C49-92CC-646317A0687D}" type="datetimeFigureOut">
              <a:rPr lang="en-US" smtClean="0"/>
              <a:t>11/17/15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D6036D-F042-8D49-9D1D-A82FB1F4E742}" type="slidenum">
              <a:rPr lang="en-US" smtClean="0"/>
              <a:t>‹#›</a:t>
            </a:fld>
            <a:endParaRPr lang="en-US"/>
          </a:p>
        </p:txBody>
      </p:sp>
    </p:spTree>
    <p:extLst>
      <p:ext uri="{BB962C8B-B14F-4D97-AF65-F5344CB8AC3E}">
        <p14:creationId xmlns:p14="http://schemas.microsoft.com/office/powerpoint/2010/main" val="1420048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A89B35F3-BB11-4BAE-B753-780954BF4B20}" type="slidenum">
              <a:rPr lang="en-US"/>
              <a:pPr/>
              <a:t>‹#›</a:t>
            </a:fld>
            <a:endParaRPr lang="en-US"/>
          </a:p>
        </p:txBody>
      </p:sp>
    </p:spTree>
    <p:extLst>
      <p:ext uri="{BB962C8B-B14F-4D97-AF65-F5344CB8AC3E}">
        <p14:creationId xmlns:p14="http://schemas.microsoft.com/office/powerpoint/2010/main" val="30523181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381000" y="685800"/>
            <a:ext cx="6096000" cy="3429000"/>
          </a:xfrm>
          <a:ln/>
        </p:spPr>
      </p:sp>
      <p:sp>
        <p:nvSpPr>
          <p:cNvPr id="22530" name="Notes Placeholder 2"/>
          <p:cNvSpPr>
            <a:spLocks noGrp="1"/>
          </p:cNvSpPr>
          <p:nvPr>
            <p:ph type="body" idx="1"/>
          </p:nvPr>
        </p:nvSpPr>
        <p:spPr>
          <a:noFill/>
          <a:ln/>
        </p:spPr>
        <p:txBody>
          <a:bodyPr/>
          <a:lstStyle/>
          <a:p>
            <a:endParaRPr lang="en-US" dirty="0" smtClean="0">
              <a:latin typeface="Arial" pitchFamily="34" charset="0"/>
              <a:ea typeface="ＭＳ Ｐゴシック" pitchFamily="34" charset="-128"/>
            </a:endParaRPr>
          </a:p>
        </p:txBody>
      </p:sp>
      <p:sp>
        <p:nvSpPr>
          <p:cNvPr id="22531" name="Slide Number Placeholder 3"/>
          <p:cNvSpPr>
            <a:spLocks noGrp="1"/>
          </p:cNvSpPr>
          <p:nvPr>
            <p:ph type="sldNum" sz="quarter" idx="5"/>
          </p:nvPr>
        </p:nvSpPr>
        <p:spPr>
          <a:noFill/>
        </p:spPr>
        <p:txBody>
          <a:bodyPr/>
          <a:lstStyle/>
          <a:p>
            <a:fld id="{0D74A865-E6B7-469E-B22E-0377C4D9B281}" type="slidenum">
              <a:rPr lang="en-US"/>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xfrm>
            <a:off x="381000" y="685800"/>
            <a:ext cx="6096000" cy="3429000"/>
          </a:xfrm>
          <a:ln/>
        </p:spPr>
      </p:sp>
      <p:sp>
        <p:nvSpPr>
          <p:cNvPr id="41986" name="Slide Number Placeholder 3"/>
          <p:cNvSpPr>
            <a:spLocks noGrp="1"/>
          </p:cNvSpPr>
          <p:nvPr>
            <p:ph type="sldNum" sz="quarter" idx="5"/>
          </p:nvPr>
        </p:nvSpPr>
        <p:spPr>
          <a:noFill/>
        </p:spPr>
        <p:txBody>
          <a:bodyPr/>
          <a:lstStyle/>
          <a:p>
            <a:fld id="{BC8A7553-9CB8-4067-9370-04BE3BB53EE7}" type="slidenum">
              <a:rPr lang="en-US"/>
              <a:pPr/>
              <a:t>15</a:t>
            </a:fld>
            <a:endParaRPr lang="en-US"/>
          </a:p>
        </p:txBody>
      </p:sp>
      <p:sp>
        <p:nvSpPr>
          <p:cNvPr id="41987" name="Notes Placeholder 4"/>
          <p:cNvSpPr>
            <a:spLocks noGrp="1"/>
          </p:cNvSpPr>
          <p:nvPr>
            <p:ph type="body" sz="quarter" idx="10"/>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xfrm>
            <a:off x="1231900" y="685800"/>
            <a:ext cx="4394200" cy="2471738"/>
          </a:xfrm>
          <a:ln/>
        </p:spPr>
      </p:sp>
      <p:sp>
        <p:nvSpPr>
          <p:cNvPr id="44034" name="Notes Placeholder 2"/>
          <p:cNvSpPr>
            <a:spLocks noGrp="1"/>
          </p:cNvSpPr>
          <p:nvPr>
            <p:ph type="body" idx="1"/>
          </p:nvPr>
        </p:nvSpPr>
        <p:spPr>
          <a:xfrm>
            <a:off x="685800" y="3200400"/>
            <a:ext cx="5486400" cy="4114800"/>
          </a:xfrm>
          <a:noFill/>
          <a:ln/>
        </p:spPr>
        <p:txBody>
          <a:bodyPr/>
          <a:lstStyle/>
          <a:p>
            <a:r>
              <a:rPr lang="en-US" sz="1400" smtClean="0">
                <a:latin typeface="Arial" pitchFamily="34" charset="0"/>
                <a:ea typeface="ＭＳ Ｐゴシック" pitchFamily="34" charset="-128"/>
              </a:rPr>
              <a:t>The BN developed by Jaworska et al, combines in silico, in chemico, and in vitro data related to skin penetration, peptide reactivity, and dendritic cell activation.</a:t>
            </a:r>
          </a:p>
          <a:p>
            <a:endParaRPr lang="en-US" sz="1400" smtClean="0">
              <a:latin typeface="Arial" pitchFamily="34" charset="0"/>
              <a:ea typeface="ＭＳ Ｐゴシック" pitchFamily="34" charset="-128"/>
            </a:endParaRPr>
          </a:p>
          <a:p>
            <a:r>
              <a:rPr lang="en-US" sz="1400" smtClean="0">
                <a:latin typeface="Arial" pitchFamily="34" charset="0"/>
                <a:ea typeface="ＭＳ Ｐゴシック" pitchFamily="34" charset="-128"/>
              </a:rPr>
              <a:t>The structure of the BN ITS represents the underlying mechanistic</a:t>
            </a:r>
          </a:p>
          <a:p>
            <a:r>
              <a:rPr lang="en-US" sz="1400" smtClean="0">
                <a:latin typeface="Arial" pitchFamily="34" charset="0"/>
                <a:ea typeface="ＭＳ Ｐゴシック" pitchFamily="34" charset="-128"/>
              </a:rPr>
              <a:t>processes leading to an in vivo effect.   We can think of it as an abstracted skin sensitization process embedded into a decision analytic tool -</a:t>
            </a:r>
          </a:p>
          <a:p>
            <a:endParaRPr lang="en-US" sz="1400" smtClean="0">
              <a:latin typeface="Arial" pitchFamily="34" charset="0"/>
              <a:ea typeface="ＭＳ Ｐゴシック" pitchFamily="34" charset="-128"/>
            </a:endParaRPr>
          </a:p>
          <a:p>
            <a:r>
              <a:rPr lang="en-US" sz="1400" smtClean="0">
                <a:latin typeface="Arial" pitchFamily="34" charset="0"/>
                <a:ea typeface="ＭＳ Ｐゴシック" pitchFamily="34" charset="-128"/>
              </a:rPr>
              <a:t>The BN ITS framework formulates a probabilistic hypothesis about</a:t>
            </a:r>
          </a:p>
          <a:p>
            <a:r>
              <a:rPr lang="en-US" sz="1400" smtClean="0">
                <a:latin typeface="Arial" pitchFamily="34" charset="0"/>
                <a:ea typeface="ＭＳ Ｐゴシック" pitchFamily="34" charset="-128"/>
              </a:rPr>
              <a:t>the target variable based on cumulative evidence from initial data and guides subsequent testing by Value of Information (VoI) calculations. </a:t>
            </a:r>
          </a:p>
          <a:p>
            <a:endParaRPr lang="en-US" sz="1400" smtClean="0">
              <a:latin typeface="Arial" pitchFamily="34" charset="0"/>
              <a:ea typeface="ＭＳ Ｐゴシック" pitchFamily="34" charset="-128"/>
            </a:endParaRPr>
          </a:p>
          <a:p>
            <a:r>
              <a:rPr lang="en-US" sz="1400" smtClean="0">
                <a:latin typeface="Arial" pitchFamily="34" charset="0"/>
                <a:ea typeface="ＭＳ Ｐゴシック" pitchFamily="34" charset="-128"/>
              </a:rPr>
              <a:t>The </a:t>
            </a:r>
            <a:r>
              <a:rPr lang="en-US" altLang="en-US" sz="1400" smtClean="0">
                <a:latin typeface="Arial" pitchFamily="34" charset="0"/>
                <a:ea typeface="ＭＳ Ｐゴシック" pitchFamily="34" charset="-128"/>
              </a:rPr>
              <a:t>‘</a:t>
            </a:r>
            <a:r>
              <a:rPr lang="en-US" sz="1400" smtClean="0">
                <a:latin typeface="Arial" pitchFamily="34" charset="0"/>
                <a:ea typeface="ＭＳ Ｐゴシック" pitchFamily="34" charset="-128"/>
              </a:rPr>
              <a:t>target variable</a:t>
            </a:r>
            <a:r>
              <a:rPr lang="en-US" altLang="en-US" sz="1400" smtClean="0">
                <a:latin typeface="Arial" pitchFamily="34" charset="0"/>
                <a:ea typeface="ＭＳ Ｐゴシック" pitchFamily="34" charset="-128"/>
              </a:rPr>
              <a:t>’</a:t>
            </a:r>
            <a:r>
              <a:rPr lang="en-US" sz="1400" smtClean="0">
                <a:latin typeface="Arial" pitchFamily="34" charset="0"/>
                <a:ea typeface="ＭＳ Ｐゴシック" pitchFamily="34" charset="-128"/>
              </a:rPr>
              <a:t> is the induction of skin sensitization as an </a:t>
            </a:r>
            <a:r>
              <a:rPr lang="en-US" sz="1400" b="1" smtClean="0">
                <a:latin typeface="Arial" pitchFamily="34" charset="0"/>
                <a:ea typeface="ＭＳ Ｐゴシック" pitchFamily="34" charset="-128"/>
              </a:rPr>
              <a:t>LLNA potency class prediction.</a:t>
            </a:r>
          </a:p>
          <a:p>
            <a:endParaRPr lang="en-US" sz="1400" smtClean="0">
              <a:latin typeface="Arial" pitchFamily="34" charset="0"/>
              <a:ea typeface="ＭＳ Ｐゴシック" pitchFamily="34" charset="-128"/>
            </a:endParaRPr>
          </a:p>
          <a:p>
            <a:r>
              <a:rPr lang="en-US" sz="1400" b="1" smtClean="0">
                <a:latin typeface="Arial" pitchFamily="34" charset="0"/>
                <a:ea typeface="ＭＳ Ｐゴシック" pitchFamily="34" charset="-128"/>
              </a:rPr>
              <a:t>The input data used are  </a:t>
            </a:r>
          </a:p>
          <a:p>
            <a:r>
              <a:rPr lang="en-US" sz="1400" smtClean="0">
                <a:latin typeface="Arial" pitchFamily="34" charset="0"/>
                <a:ea typeface="ＭＳ Ｐゴシック" pitchFamily="34" charset="-128"/>
              </a:rPr>
              <a:t>Bioavailability &amp; phys/chem. parameters (Kasting</a:t>
            </a:r>
            <a:r>
              <a:rPr lang="en-US" altLang="en-US" sz="1400" smtClean="0">
                <a:latin typeface="Arial" pitchFamily="34" charset="0"/>
                <a:ea typeface="ＭＳ Ｐゴシック" pitchFamily="34" charset="-128"/>
              </a:rPr>
              <a:t>’</a:t>
            </a:r>
            <a:r>
              <a:rPr lang="en-US" sz="1400" smtClean="0">
                <a:latin typeface="Arial" pitchFamily="34" charset="0"/>
                <a:ea typeface="ＭＳ Ｐゴシック" pitchFamily="34" charset="-128"/>
              </a:rPr>
              <a:t>s model): Log Kow, AUC120, Ctot,free</a:t>
            </a:r>
          </a:p>
          <a:p>
            <a:pPr marL="0" lvl="1"/>
            <a:r>
              <a:rPr lang="en-US" sz="1400" smtClean="0">
                <a:latin typeface="Arial" pitchFamily="34" charset="0"/>
                <a:ea typeface="Arial" pitchFamily="34" charset="0"/>
                <a:cs typeface="Arial" pitchFamily="34" charset="0"/>
              </a:rPr>
              <a:t>Reactivity data: DPRA Cys &amp; DPRA Lys / Keratinosens (KEC &amp; IC50)</a:t>
            </a:r>
          </a:p>
          <a:p>
            <a:pPr marL="0" lvl="1"/>
            <a:r>
              <a:rPr lang="en-US" sz="1400" smtClean="0">
                <a:latin typeface="Arial" pitchFamily="34" charset="0"/>
                <a:ea typeface="Arial" pitchFamily="34" charset="0"/>
                <a:cs typeface="Arial" pitchFamily="34" charset="0"/>
              </a:rPr>
              <a:t>Dendritic cell activation (CD86)</a:t>
            </a:r>
          </a:p>
          <a:p>
            <a:pPr marL="0" lvl="1"/>
            <a:r>
              <a:rPr lang="en-US" sz="1400" smtClean="0">
                <a:latin typeface="Arial" pitchFamily="34" charset="0"/>
                <a:ea typeface="Arial" pitchFamily="34" charset="0"/>
                <a:cs typeface="Arial" pitchFamily="34" charset="0"/>
              </a:rPr>
              <a:t>TIMES-Metabolite / TIMES-Parent</a:t>
            </a:r>
          </a:p>
          <a:p>
            <a:pPr marL="0" lvl="1"/>
            <a:endParaRPr lang="en-US" sz="1400" smtClean="0">
              <a:latin typeface="Arial" pitchFamily="34" charset="0"/>
              <a:ea typeface="Arial" pitchFamily="34" charset="0"/>
              <a:cs typeface="Arial" pitchFamily="34" charset="0"/>
            </a:endParaRPr>
          </a:p>
          <a:p>
            <a:pPr marL="0" lvl="1"/>
            <a:r>
              <a:rPr lang="en-US" sz="1400" smtClean="0">
                <a:latin typeface="Arial" pitchFamily="34" charset="0"/>
                <a:ea typeface="Arial" pitchFamily="34" charset="0"/>
                <a:cs typeface="Arial" pitchFamily="34" charset="0"/>
              </a:rPr>
              <a:t>Both the BN-ITS and the dataset used to train and test the network are published.</a:t>
            </a:r>
          </a:p>
        </p:txBody>
      </p:sp>
      <p:sp>
        <p:nvSpPr>
          <p:cNvPr id="44035" name="Slide Number Placeholder 3"/>
          <p:cNvSpPr>
            <a:spLocks noGrp="1"/>
          </p:cNvSpPr>
          <p:nvPr>
            <p:ph type="sldNum" sz="quarter" idx="5"/>
          </p:nvPr>
        </p:nvSpPr>
        <p:spPr>
          <a:noFill/>
        </p:spPr>
        <p:txBody>
          <a:bodyPr/>
          <a:lstStyle/>
          <a:p>
            <a:fld id="{121F36BE-33E7-409C-847A-D2AC183A3259}" type="slidenum">
              <a:rPr lang="en-US"/>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xfrm>
            <a:off x="381000" y="685800"/>
            <a:ext cx="6096000" cy="3429000"/>
          </a:xfrm>
          <a:ln/>
        </p:spPr>
      </p:sp>
      <p:sp>
        <p:nvSpPr>
          <p:cNvPr id="46082" name="Notes Placeholder 2"/>
          <p:cNvSpPr>
            <a:spLocks noGrp="1"/>
          </p:cNvSpPr>
          <p:nvPr>
            <p:ph type="body" idx="1"/>
          </p:nvPr>
        </p:nvSpPr>
        <p:spPr>
          <a:noFill/>
          <a:ln/>
        </p:spPr>
        <p:txBody>
          <a:bodyPr/>
          <a:lstStyle/>
          <a:p>
            <a:r>
              <a:rPr lang="en-GB" smtClean="0">
                <a:latin typeface="Arial" pitchFamily="34" charset="0"/>
                <a:ea typeface="ヒラギノ角ゴ Pro W3" charset="-128"/>
              </a:rPr>
              <a:t>What does this means for the Cosmetic industry? </a:t>
            </a:r>
          </a:p>
          <a:p>
            <a:r>
              <a:rPr lang="en-GB" b="1" smtClean="0">
                <a:latin typeface="Arial" pitchFamily="34" charset="0"/>
                <a:ea typeface="ヒラギノ角ゴ Pro W3" charset="-128"/>
              </a:rPr>
              <a:t>Up to now</a:t>
            </a:r>
            <a:r>
              <a:rPr lang="en-GB" smtClean="0">
                <a:latin typeface="Arial" pitchFamily="34" charset="0"/>
                <a:ea typeface="ヒラギノ角ゴ Pro W3" charset="-128"/>
              </a:rPr>
              <a:t>, before introducing a new ingredient, Cosmetic companies performed risk assessment using </a:t>
            </a:r>
            <a:r>
              <a:rPr lang="en-GB" b="1" smtClean="0">
                <a:latin typeface="Arial" pitchFamily="34" charset="0"/>
                <a:ea typeface="ヒラギノ角ゴ Pro W3" charset="-128"/>
              </a:rPr>
              <a:t>data</a:t>
            </a:r>
            <a:r>
              <a:rPr lang="en-GB" smtClean="0">
                <a:latin typeface="Arial" pitchFamily="34" charset="0"/>
                <a:ea typeface="ヒラギノ角ゴ Pro W3" charset="-128"/>
              </a:rPr>
              <a:t> obtained from </a:t>
            </a:r>
            <a:r>
              <a:rPr lang="en-GB" b="1" smtClean="0">
                <a:latin typeface="Arial" pitchFamily="34" charset="0"/>
                <a:ea typeface="ヒラギノ角ゴ Pro W3" charset="-128"/>
              </a:rPr>
              <a:t>historical sources – existing animal and human data</a:t>
            </a:r>
            <a:r>
              <a:rPr lang="en-GB" smtClean="0">
                <a:latin typeface="Arial" pitchFamily="34" charset="0"/>
                <a:ea typeface="ヒラギノ角ゴ Pro W3" charset="-128"/>
              </a:rPr>
              <a:t>, and maybe also </a:t>
            </a:r>
            <a:r>
              <a:rPr lang="en-GB" b="1" smtClean="0">
                <a:latin typeface="Arial" pitchFamily="34" charset="0"/>
                <a:ea typeface="ヒラギノ角ゴ Pro W3" charset="-128"/>
              </a:rPr>
              <a:t>some in silico </a:t>
            </a:r>
            <a:r>
              <a:rPr lang="en-GB" smtClean="0">
                <a:latin typeface="Arial" pitchFamily="34" charset="0"/>
                <a:ea typeface="ヒラギノ角ゴ Pro W3" charset="-128"/>
              </a:rPr>
              <a:t>data</a:t>
            </a:r>
          </a:p>
          <a:p>
            <a:r>
              <a:rPr lang="en-GB" b="1" smtClean="0">
                <a:latin typeface="Arial" pitchFamily="34" charset="0"/>
                <a:ea typeface="ヒラギノ角ゴ Pro W3" charset="-128"/>
              </a:rPr>
              <a:t>additional in vivo experiments could also be conducted </a:t>
            </a:r>
            <a:r>
              <a:rPr lang="en-GB" smtClean="0">
                <a:latin typeface="Arial" pitchFamily="34" charset="0"/>
                <a:ea typeface="ヒラギノ角ゴ Pro W3" charset="-128"/>
              </a:rPr>
              <a:t>if needed  to define the hazard and combined these data with exposure calculations.</a:t>
            </a:r>
          </a:p>
          <a:p>
            <a:endParaRPr lang="en-GB" smtClean="0">
              <a:latin typeface="Arial" pitchFamily="34" charset="0"/>
              <a:ea typeface="ヒラギノ角ゴ Pro W3" charset="-128"/>
            </a:endParaRPr>
          </a:p>
          <a:p>
            <a:r>
              <a:rPr lang="en-GB" b="1" smtClean="0">
                <a:latin typeface="Arial" pitchFamily="34" charset="0"/>
                <a:ea typeface="ヒラギノ角ゴ Pro W3" charset="-128"/>
              </a:rPr>
              <a:t>Now it is not possible to generate new in vivo data </a:t>
            </a:r>
            <a:r>
              <a:rPr lang="en-GB" smtClean="0">
                <a:latin typeface="Arial" pitchFamily="34" charset="0"/>
                <a:ea typeface="ヒラギノ角ゴ Pro W3" charset="-128"/>
              </a:rPr>
              <a:t>so that leaves </a:t>
            </a:r>
            <a:r>
              <a:rPr lang="en-GB" b="1" smtClean="0">
                <a:latin typeface="Arial" pitchFamily="34" charset="0"/>
                <a:ea typeface="ヒラギノ角ゴ Pro W3" charset="-128"/>
              </a:rPr>
              <a:t>historical in vivo data along with in silico predictions and in vitro tests</a:t>
            </a:r>
            <a:r>
              <a:rPr lang="en-GB" smtClean="0">
                <a:latin typeface="Arial" pitchFamily="34" charset="0"/>
                <a:ea typeface="ヒラギノ角ゴ Pro W3" charset="-128"/>
              </a:rPr>
              <a:t>.</a:t>
            </a:r>
          </a:p>
          <a:p>
            <a:endParaRPr lang="en-GB" smtClean="0">
              <a:latin typeface="Arial" pitchFamily="34" charset="0"/>
              <a:ea typeface="ヒラギノ角ゴ Pro W3" charset="-128"/>
            </a:endParaRPr>
          </a:p>
          <a:p>
            <a:r>
              <a:rPr lang="en-GB" smtClean="0">
                <a:latin typeface="Arial" pitchFamily="34" charset="0"/>
                <a:ea typeface="ヒラギノ角ゴ Pro W3" charset="-128"/>
              </a:rPr>
              <a:t>However, for </a:t>
            </a:r>
            <a:r>
              <a:rPr lang="en-GB" b="1" smtClean="0">
                <a:latin typeface="Arial" pitchFamily="34" charset="0"/>
                <a:ea typeface="ヒラギノ角ゴ Pro W3" charset="-128"/>
              </a:rPr>
              <a:t>new materials</a:t>
            </a:r>
            <a:r>
              <a:rPr lang="en-GB" smtClean="0">
                <a:latin typeface="Arial" pitchFamily="34" charset="0"/>
                <a:ea typeface="ヒラギノ角ゴ Pro W3" charset="-128"/>
              </a:rPr>
              <a:t>, there may be </a:t>
            </a:r>
            <a:r>
              <a:rPr lang="en-GB" b="1" smtClean="0">
                <a:latin typeface="Arial" pitchFamily="34" charset="0"/>
                <a:ea typeface="ヒラギノ角ゴ Pro W3" charset="-128"/>
              </a:rPr>
              <a:t>no existing historical </a:t>
            </a:r>
            <a:r>
              <a:rPr lang="en-GB" smtClean="0">
                <a:latin typeface="Arial" pitchFamily="34" charset="0"/>
                <a:ea typeface="ヒラギノ角ゴ Pro W3" charset="-128"/>
              </a:rPr>
              <a:t>data which leaves </a:t>
            </a:r>
            <a:r>
              <a:rPr lang="en-GB" b="1" smtClean="0">
                <a:latin typeface="Arial" pitchFamily="34" charset="0"/>
                <a:ea typeface="ヒラギノ角ゴ Pro W3" charset="-128"/>
              </a:rPr>
              <a:t>only in silico and in vitro data </a:t>
            </a:r>
            <a:r>
              <a:rPr lang="en-GB" smtClean="0">
                <a:latin typeface="Arial" pitchFamily="34" charset="0"/>
                <a:ea typeface="ヒラギノ角ゴ Pro W3" charset="-128"/>
              </a:rPr>
              <a:t>for use in determining human risk.</a:t>
            </a:r>
          </a:p>
          <a:p>
            <a:endParaRPr lang="en-GB" smtClean="0">
              <a:latin typeface="Arial" pitchFamily="34" charset="0"/>
              <a:ea typeface="ヒラギノ角ゴ Pro W3" charset="-128"/>
            </a:endParaRPr>
          </a:p>
          <a:p>
            <a:r>
              <a:rPr lang="en-US" b="1" smtClean="0">
                <a:latin typeface="Arial" pitchFamily="34" charset="0"/>
                <a:ea typeface="ＭＳ Ｐゴシック" pitchFamily="34" charset="-128"/>
              </a:rPr>
              <a:t>Much work has been done </a:t>
            </a:r>
            <a:r>
              <a:rPr lang="en-US" smtClean="0">
                <a:latin typeface="Arial" pitchFamily="34" charset="0"/>
                <a:ea typeface="ＭＳ Ｐゴシック" pitchFamily="34" charset="-128"/>
              </a:rPr>
              <a:t>in the area of alternative methods development but the </a:t>
            </a:r>
            <a:r>
              <a:rPr lang="en-US" b="1" smtClean="0">
                <a:latin typeface="Arial" pitchFamily="34" charset="0"/>
                <a:ea typeface="ＭＳ Ｐゴシック" pitchFamily="34" charset="-128"/>
              </a:rPr>
              <a:t>ultimate challenge </a:t>
            </a:r>
            <a:r>
              <a:rPr lang="en-US" smtClean="0">
                <a:latin typeface="Arial" pitchFamily="34" charset="0"/>
                <a:ea typeface="ＭＳ Ｐゴシック" pitchFamily="34" charset="-128"/>
              </a:rPr>
              <a:t>is to be able to integrate data from the various assays in such a way that </a:t>
            </a:r>
            <a:r>
              <a:rPr lang="en-US" b="1" smtClean="0">
                <a:latin typeface="Arial" pitchFamily="34" charset="0"/>
                <a:ea typeface="ＭＳ Ｐゴシック" pitchFamily="34" charset="-128"/>
              </a:rPr>
              <a:t>information on allergenic potency </a:t>
            </a:r>
            <a:r>
              <a:rPr lang="en-US" smtClean="0">
                <a:latin typeface="Arial" pitchFamily="34" charset="0"/>
                <a:ea typeface="ＭＳ Ｐゴシック" pitchFamily="34" charset="-128"/>
              </a:rPr>
              <a:t>is derived which can be used in a </a:t>
            </a:r>
            <a:r>
              <a:rPr lang="en-US" b="1" smtClean="0">
                <a:latin typeface="Arial" pitchFamily="34" charset="0"/>
                <a:ea typeface="ＭＳ Ｐゴシック" pitchFamily="34" charset="-128"/>
              </a:rPr>
              <a:t>quantitative risk assessment approach.</a:t>
            </a:r>
            <a:endParaRPr lang="en-GB" b="1" smtClean="0">
              <a:latin typeface="Arial" pitchFamily="34" charset="0"/>
              <a:ea typeface="ヒラギノ角ゴ Pro W3" charset="-128"/>
            </a:endParaRPr>
          </a:p>
          <a:p>
            <a:endParaRPr lang="en-US" smtClean="0">
              <a:latin typeface="Arial" pitchFamily="34" charset="0"/>
              <a:ea typeface="ＭＳ Ｐゴシック" pitchFamily="34" charset="-128"/>
            </a:endParaRPr>
          </a:p>
        </p:txBody>
      </p:sp>
      <p:sp>
        <p:nvSpPr>
          <p:cNvPr id="46083" name="Slide Number Placeholder 3"/>
          <p:cNvSpPr>
            <a:spLocks noGrp="1"/>
          </p:cNvSpPr>
          <p:nvPr>
            <p:ph type="sldNum" sz="quarter" idx="5"/>
          </p:nvPr>
        </p:nvSpPr>
        <p:spPr>
          <a:noFill/>
        </p:spPr>
        <p:txBody>
          <a:bodyPr/>
          <a:lstStyle/>
          <a:p>
            <a:fld id="{886CBEC0-4AD7-4601-A9DC-21A58BEAA92F}" type="slidenum">
              <a:rPr lang="en-US"/>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9FB3273D-9E68-4EF3-B770-A35D0A94E9A1}" type="slidenum">
              <a:rPr lang="en-US"/>
              <a:pPr/>
              <a:t>6</a:t>
            </a:fld>
            <a:endParaRPr lang="en-US"/>
          </a:p>
        </p:txBody>
      </p:sp>
      <p:sp>
        <p:nvSpPr>
          <p:cNvPr id="2457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49555D5-E5F1-42C5-BCDA-F75F495869E1}" type="slidenum">
              <a:rPr lang="en-US" sz="1200"/>
              <a:pPr algn="r"/>
              <a:t>6</a:t>
            </a:fld>
            <a:endParaRPr lang="en-US" sz="1200"/>
          </a:p>
        </p:txBody>
      </p:sp>
      <p:sp>
        <p:nvSpPr>
          <p:cNvPr id="24579" name="Rectangle 2"/>
          <p:cNvSpPr>
            <a:spLocks noGrp="1" noRot="1" noChangeAspect="1" noChangeArrowheads="1" noTextEdit="1"/>
          </p:cNvSpPr>
          <p:nvPr>
            <p:ph type="sldImg"/>
          </p:nvPr>
        </p:nvSpPr>
        <p:spPr>
          <a:xfrm>
            <a:off x="180975" y="455613"/>
            <a:ext cx="6507163" cy="3660775"/>
          </a:xfrm>
          <a:ln>
            <a:noFill/>
          </a:ln>
        </p:spPr>
      </p:sp>
      <p:sp>
        <p:nvSpPr>
          <p:cNvPr id="24580" name="Notes Placeholder 5"/>
          <p:cNvSpPr>
            <a:spLocks noGrp="1"/>
          </p:cNvSpPr>
          <p:nvPr>
            <p:ph type="body" sz="quarter" idx="10"/>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80A82DCC-F58F-4651-AAF5-CFE5FCFB1C04}" type="slidenum">
              <a:rPr lang="en-US"/>
              <a:pPr/>
              <a:t>7</a:t>
            </a:fld>
            <a:endParaRPr lang="en-US"/>
          </a:p>
        </p:txBody>
      </p:sp>
      <p:sp>
        <p:nvSpPr>
          <p:cNvPr id="2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554ABD8-94B3-4844-ABF9-F88FA6499E23}" type="slidenum">
              <a:rPr lang="en-US" sz="1200"/>
              <a:pPr algn="r"/>
              <a:t>7</a:t>
            </a:fld>
            <a:endParaRPr lang="en-US" sz="1200"/>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xfrm>
            <a:off x="381000" y="685800"/>
            <a:ext cx="6096000" cy="3429000"/>
          </a:xfrm>
          <a:ln/>
        </p:spPr>
      </p:sp>
      <p:sp>
        <p:nvSpPr>
          <p:cNvPr id="28674" name="Notes Placeholder 2"/>
          <p:cNvSpPr>
            <a:spLocks noGrp="1"/>
          </p:cNvSpPr>
          <p:nvPr>
            <p:ph type="body" idx="1"/>
          </p:nvPr>
        </p:nvSpPr>
        <p:spPr>
          <a:noFill/>
          <a:ln/>
        </p:spPr>
        <p:txBody>
          <a:bodyPr/>
          <a:lstStyle/>
          <a:p>
            <a:r>
              <a:rPr lang="en-US" sz="1600" smtClean="0">
                <a:latin typeface="Arial" pitchFamily="34" charset="0"/>
                <a:ea typeface="ＭＳ Ｐゴシック" pitchFamily="34" charset="-128"/>
              </a:rPr>
              <a:t>The next key events in the AOP for skin sensitization are the </a:t>
            </a:r>
            <a:r>
              <a:rPr lang="en-US" sz="1600" b="1" smtClean="0">
                <a:latin typeface="Arial" pitchFamily="34" charset="0"/>
                <a:ea typeface="ＭＳ Ｐゴシック" pitchFamily="34" charset="-128"/>
              </a:rPr>
              <a:t>activation</a:t>
            </a:r>
            <a:r>
              <a:rPr lang="en-US" sz="1600" smtClean="0">
                <a:latin typeface="Arial" pitchFamily="34" charset="0"/>
                <a:ea typeface="ＭＳ Ｐゴシック" pitchFamily="34" charset="-128"/>
              </a:rPr>
              <a:t> of epidermal </a:t>
            </a:r>
            <a:r>
              <a:rPr lang="en-US" sz="1600" b="1" smtClean="0">
                <a:latin typeface="Arial" pitchFamily="34" charset="0"/>
                <a:ea typeface="ＭＳ Ｐゴシック" pitchFamily="34" charset="-128"/>
              </a:rPr>
              <a:t>keratinocyte</a:t>
            </a:r>
            <a:r>
              <a:rPr lang="en-US" sz="1600" smtClean="0">
                <a:latin typeface="Arial" pitchFamily="34" charset="0"/>
                <a:ea typeface="ＭＳ Ｐゴシック" pitchFamily="34" charset="-128"/>
              </a:rPr>
              <a:t>s and </a:t>
            </a:r>
            <a:r>
              <a:rPr lang="en-US" sz="1600" b="1" smtClean="0">
                <a:latin typeface="Arial" pitchFamily="34" charset="0"/>
                <a:ea typeface="ＭＳ Ｐゴシック" pitchFamily="34" charset="-128"/>
              </a:rPr>
              <a:t>dendritic cells</a:t>
            </a:r>
            <a:r>
              <a:rPr lang="en-US" sz="1600" smtClean="0">
                <a:latin typeface="Arial" pitchFamily="34" charset="0"/>
                <a:ea typeface="ＭＳ Ｐゴシック" pitchFamily="34" charset="-128"/>
              </a:rPr>
              <a:t>.  </a:t>
            </a:r>
          </a:p>
          <a:p>
            <a:endParaRPr lang="en-US" sz="1600" smtClean="0">
              <a:latin typeface="Arial" pitchFamily="34" charset="0"/>
              <a:ea typeface="ＭＳ Ｐゴシック" pitchFamily="34" charset="-128"/>
            </a:endParaRPr>
          </a:p>
          <a:p>
            <a:r>
              <a:rPr lang="en-US" sz="1600" smtClean="0">
                <a:latin typeface="Arial" pitchFamily="34" charset="0"/>
                <a:ea typeface="ＭＳ Ｐゴシック" pitchFamily="34" charset="-128"/>
              </a:rPr>
              <a:t>There are a number of in vitro cell-based models at various stages of development and validation which address this cellular response. </a:t>
            </a:r>
          </a:p>
          <a:p>
            <a:r>
              <a:rPr lang="en-US" sz="1600" smtClean="0">
                <a:latin typeface="Arial" pitchFamily="34" charset="0"/>
                <a:ea typeface="ＭＳ Ｐゴシック" pitchFamily="34" charset="-128"/>
              </a:rPr>
              <a:t> </a:t>
            </a:r>
            <a:r>
              <a:rPr lang="en-US" sz="1600" b="1" smtClean="0">
                <a:latin typeface="Arial" pitchFamily="34" charset="0"/>
                <a:ea typeface="ＭＳ Ｐゴシック" pitchFamily="34" charset="-128"/>
              </a:rPr>
              <a:t>Keratinocyte assays </a:t>
            </a:r>
            <a:r>
              <a:rPr lang="en-US" sz="1600" smtClean="0">
                <a:latin typeface="Arial" pitchFamily="34" charset="0"/>
                <a:ea typeface="ＭＳ Ｐゴシック" pitchFamily="34" charset="-128"/>
              </a:rPr>
              <a:t>include the </a:t>
            </a:r>
            <a:r>
              <a:rPr lang="en-US" sz="1600" b="1" smtClean="0">
                <a:latin typeface="Arial" pitchFamily="34" charset="0"/>
                <a:ea typeface="ＭＳ Ｐゴシック" pitchFamily="34" charset="-128"/>
              </a:rPr>
              <a:t>KeratinoSens</a:t>
            </a:r>
            <a:r>
              <a:rPr lang="en-US" sz="1600" smtClean="0">
                <a:latin typeface="Arial" pitchFamily="34" charset="0"/>
                <a:ea typeface="ＭＳ Ｐゴシック" pitchFamily="34" charset="-128"/>
              </a:rPr>
              <a:t> and </a:t>
            </a:r>
            <a:r>
              <a:rPr lang="en-US" sz="1600" b="1" smtClean="0">
                <a:latin typeface="Arial" pitchFamily="34" charset="0"/>
                <a:ea typeface="ＭＳ Ｐゴシック" pitchFamily="34" charset="-128"/>
              </a:rPr>
              <a:t>LuSens</a:t>
            </a:r>
            <a:r>
              <a:rPr lang="en-US" sz="1600" smtClean="0">
                <a:latin typeface="Arial" pitchFamily="34" charset="0"/>
                <a:ea typeface="ＭＳ Ｐゴシック" pitchFamily="34" charset="-128"/>
              </a:rPr>
              <a:t> assays. </a:t>
            </a:r>
          </a:p>
          <a:p>
            <a:r>
              <a:rPr lang="en-US" sz="1600" smtClean="0">
                <a:latin typeface="Arial" pitchFamily="34" charset="0"/>
                <a:ea typeface="ＭＳ Ｐゴシック" pitchFamily="34" charset="-128"/>
              </a:rPr>
              <a:t>And among the </a:t>
            </a:r>
            <a:r>
              <a:rPr lang="en-US" sz="1600" b="1" smtClean="0">
                <a:latin typeface="Arial" pitchFamily="34" charset="0"/>
                <a:ea typeface="ＭＳ Ｐゴシック" pitchFamily="34" charset="-128"/>
              </a:rPr>
              <a:t>dendritic cell </a:t>
            </a:r>
            <a:r>
              <a:rPr lang="en-US" sz="1600" smtClean="0">
                <a:latin typeface="Arial" pitchFamily="34" charset="0"/>
                <a:ea typeface="ＭＳ Ｐゴシック" pitchFamily="34" charset="-128"/>
              </a:rPr>
              <a:t>based assays are the human cell line activation test or </a:t>
            </a:r>
            <a:r>
              <a:rPr lang="en-US" sz="1600" b="1" smtClean="0">
                <a:latin typeface="Arial" pitchFamily="34" charset="0"/>
                <a:ea typeface="ＭＳ Ｐゴシック" pitchFamily="34" charset="-128"/>
              </a:rPr>
              <a:t>h-CLAT</a:t>
            </a:r>
            <a:r>
              <a:rPr lang="en-US" sz="1600" smtClean="0">
                <a:latin typeface="Arial" pitchFamily="34" charset="0"/>
                <a:ea typeface="ＭＳ Ｐゴシック" pitchFamily="34" charset="-128"/>
              </a:rPr>
              <a:t>, the myloid u-937 skin sensitization test or </a:t>
            </a:r>
            <a:r>
              <a:rPr lang="en-US" sz="1600" b="1" smtClean="0">
                <a:latin typeface="Arial" pitchFamily="34" charset="0"/>
                <a:ea typeface="ＭＳ Ｐゴシック" pitchFamily="34" charset="-128"/>
              </a:rPr>
              <a:t>MUSST</a:t>
            </a:r>
            <a:r>
              <a:rPr lang="en-US" sz="1600" smtClean="0">
                <a:latin typeface="Arial" pitchFamily="34" charset="0"/>
                <a:ea typeface="ＭＳ Ｐゴシック" pitchFamily="34" charset="-128"/>
              </a:rPr>
              <a:t> and the peripheral blood monocytic dendritic cell assay or </a:t>
            </a:r>
            <a:r>
              <a:rPr lang="en-US" sz="1600" b="1" smtClean="0">
                <a:latin typeface="Arial" pitchFamily="34" charset="0"/>
                <a:ea typeface="ＭＳ Ｐゴシック" pitchFamily="34" charset="-128"/>
              </a:rPr>
              <a:t>PBMDC</a:t>
            </a:r>
            <a:r>
              <a:rPr lang="en-US" sz="1600" smtClean="0">
                <a:latin typeface="Arial" pitchFamily="34" charset="0"/>
                <a:ea typeface="ＭＳ Ｐゴシック" pitchFamily="34" charset="-128"/>
              </a:rPr>
              <a:t>.  Since time is running short we will </a:t>
            </a:r>
            <a:r>
              <a:rPr lang="en-US" sz="1600" b="1" smtClean="0">
                <a:latin typeface="Arial" pitchFamily="34" charset="0"/>
                <a:ea typeface="ＭＳ Ｐゴシック" pitchFamily="34" charset="-128"/>
              </a:rPr>
              <a:t>focus on the two assays which are furthest along </a:t>
            </a:r>
            <a:r>
              <a:rPr lang="en-US" sz="1600" smtClean="0">
                <a:latin typeface="Arial" pitchFamily="34" charset="0"/>
                <a:ea typeface="ＭＳ Ｐゴシック" pitchFamily="34" charset="-128"/>
              </a:rPr>
              <a:t>in the validation process – they are the KeratinoSens assay and the h-CLAT.</a:t>
            </a:r>
          </a:p>
        </p:txBody>
      </p:sp>
      <p:sp>
        <p:nvSpPr>
          <p:cNvPr id="28675" name="Slide Number Placeholder 3"/>
          <p:cNvSpPr>
            <a:spLocks noGrp="1"/>
          </p:cNvSpPr>
          <p:nvPr>
            <p:ph type="sldNum" sz="quarter" idx="5"/>
          </p:nvPr>
        </p:nvSpPr>
        <p:spPr>
          <a:noFill/>
        </p:spPr>
        <p:txBody>
          <a:bodyPr/>
          <a:lstStyle/>
          <a:p>
            <a:fld id="{9E5F3A22-7BBB-478E-B844-38D95AD9B43B}" type="slidenum">
              <a:rPr lang="en-US"/>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p:cNvSpPr>
            <a:spLocks noGrp="1" noRot="1" noChangeAspect="1" noTextEdit="1"/>
          </p:cNvSpPr>
          <p:nvPr>
            <p:ph type="sldImg"/>
          </p:nvPr>
        </p:nvSpPr>
        <p:spPr>
          <a:xfrm>
            <a:off x="484188" y="685800"/>
            <a:ext cx="5281612" cy="2971800"/>
          </a:xfrm>
          <a:ln/>
        </p:spPr>
      </p:sp>
      <p:sp>
        <p:nvSpPr>
          <p:cNvPr id="30722" name="Notizenplatzhalter 2"/>
          <p:cNvSpPr>
            <a:spLocks noGrp="1"/>
          </p:cNvSpPr>
          <p:nvPr>
            <p:ph type="body" idx="1"/>
          </p:nvPr>
        </p:nvSpPr>
        <p:spPr>
          <a:xfrm>
            <a:off x="685800" y="3810000"/>
            <a:ext cx="5486400" cy="4114800"/>
          </a:xfrm>
          <a:noFill/>
          <a:ln/>
        </p:spPr>
        <p:txBody>
          <a:bodyPr/>
          <a:lstStyle/>
          <a:p>
            <a:r>
              <a:rPr lang="en-US" sz="1400" smtClean="0">
                <a:latin typeface="Arial" pitchFamily="34" charset="0"/>
                <a:ea typeface="ＭＳ Ｐゴシック" pitchFamily="34" charset="-128"/>
              </a:rPr>
              <a:t>The Direct Peptide reactivity Assay, or DPRA, developed by Procter and Gamble scientists, was recently validated by the European Center for the Validation of Alternative Methods and was endorsed by their scientific advisory group as a useful tool for early decision making during product development (screening) and as a component in a weight-of-evidence approach or integrated testing strategy for safety/hazard assessment.   </a:t>
            </a:r>
          </a:p>
          <a:p>
            <a:pPr eaLnBrk="1" hangingPunct="1"/>
            <a:endParaRPr lang="en-US" sz="1400" smtClean="0">
              <a:solidFill>
                <a:srgbClr val="FF0000"/>
              </a:solidFill>
              <a:latin typeface="Arial" pitchFamily="34" charset="0"/>
              <a:ea typeface="ＭＳ Ｐゴシック" pitchFamily="34" charset="-128"/>
            </a:endParaRPr>
          </a:p>
          <a:p>
            <a:pPr eaLnBrk="1" hangingPunct="1"/>
            <a:r>
              <a:rPr lang="en-US" sz="1400" smtClean="0">
                <a:solidFill>
                  <a:srgbClr val="FF0000"/>
                </a:solidFill>
                <a:latin typeface="Arial" pitchFamily="34" charset="0"/>
                <a:ea typeface="ＭＳ Ｐゴシック" pitchFamily="34" charset="-128"/>
              </a:rPr>
              <a:t>Test chemical in acetonitrile. </a:t>
            </a:r>
          </a:p>
          <a:p>
            <a:pPr eaLnBrk="1" hangingPunct="1"/>
            <a:r>
              <a:rPr lang="en-US" sz="1400" smtClean="0">
                <a:solidFill>
                  <a:srgbClr val="FF0000"/>
                </a:solidFill>
                <a:latin typeface="Arial" pitchFamily="34" charset="0"/>
                <a:ea typeface="ＭＳ Ｐゴシック" pitchFamily="34" charset="-128"/>
              </a:rPr>
              <a:t>Cys peptide (Ac-RFAA</a:t>
            </a:r>
            <a:r>
              <a:rPr lang="en-US" sz="1400" smtClean="0">
                <a:solidFill>
                  <a:srgbClr val="0000CC"/>
                </a:solidFill>
                <a:latin typeface="Arial" pitchFamily="34" charset="0"/>
                <a:ea typeface="ＭＳ Ｐゴシック" pitchFamily="34" charset="-128"/>
              </a:rPr>
              <a:t>C</a:t>
            </a:r>
            <a:r>
              <a:rPr lang="en-US" sz="1400" smtClean="0">
                <a:solidFill>
                  <a:srgbClr val="FF0000"/>
                </a:solidFill>
                <a:latin typeface="Arial" pitchFamily="34" charset="0"/>
                <a:ea typeface="ＭＳ Ｐゴシック" pitchFamily="34" charset="-128"/>
              </a:rPr>
              <a:t>AA-COOH) in phosphate buffer, pH 7.5. </a:t>
            </a:r>
          </a:p>
          <a:p>
            <a:pPr eaLnBrk="1" hangingPunct="1"/>
            <a:r>
              <a:rPr lang="en-US" sz="1400" smtClean="0">
                <a:solidFill>
                  <a:srgbClr val="FF0000"/>
                </a:solidFill>
                <a:latin typeface="Arial" pitchFamily="34" charset="0"/>
                <a:ea typeface="ＭＳ Ｐゴシック" pitchFamily="34" charset="-128"/>
              </a:rPr>
              <a:t>Lys peptide (Ac-RFAA</a:t>
            </a:r>
            <a:r>
              <a:rPr lang="en-US" sz="1400" smtClean="0">
                <a:solidFill>
                  <a:srgbClr val="0000CC"/>
                </a:solidFill>
                <a:latin typeface="Arial" pitchFamily="34" charset="0"/>
                <a:ea typeface="ＭＳ Ｐゴシック" pitchFamily="34" charset="-128"/>
              </a:rPr>
              <a:t>K</a:t>
            </a:r>
            <a:r>
              <a:rPr lang="en-US" sz="1400" smtClean="0">
                <a:solidFill>
                  <a:srgbClr val="FF0000"/>
                </a:solidFill>
                <a:latin typeface="Arial" pitchFamily="34" charset="0"/>
                <a:ea typeface="ＭＳ Ｐゴシック" pitchFamily="34" charset="-128"/>
              </a:rPr>
              <a:t>AA-COOH) in ammonium acetate, pH 10.2. </a:t>
            </a:r>
          </a:p>
          <a:p>
            <a:pPr eaLnBrk="1" hangingPunct="1"/>
            <a:r>
              <a:rPr lang="en-US" sz="1400" smtClean="0">
                <a:solidFill>
                  <a:srgbClr val="FF0000"/>
                </a:solidFill>
                <a:latin typeface="Arial" pitchFamily="34" charset="0"/>
                <a:ea typeface="ＭＳ Ｐゴシック" pitchFamily="34" charset="-128"/>
              </a:rPr>
              <a:t>Test chemical reacted with peptide (10:1 or 50:1) for 24 hours.</a:t>
            </a:r>
          </a:p>
          <a:p>
            <a:pPr eaLnBrk="1" hangingPunct="1"/>
            <a:r>
              <a:rPr lang="en-US" sz="1400" smtClean="0">
                <a:solidFill>
                  <a:srgbClr val="FF0000"/>
                </a:solidFill>
                <a:latin typeface="Arial" pitchFamily="34" charset="0"/>
                <a:ea typeface="ＭＳ Ｐゴシック" pitchFamily="34" charset="-128"/>
              </a:rPr>
              <a:t>Peptide depletion monitored by HPLC at 220 nm.</a:t>
            </a:r>
          </a:p>
          <a:p>
            <a:pPr eaLnBrk="1" hangingPunct="1"/>
            <a:endParaRPr lang="en-US" sz="1400" smtClean="0">
              <a:solidFill>
                <a:srgbClr val="FF0000"/>
              </a:solidFill>
              <a:latin typeface="Arial" pitchFamily="34" charset="0"/>
              <a:ea typeface="ＭＳ Ｐゴシック" pitchFamily="34" charset="-128"/>
            </a:endParaRPr>
          </a:p>
          <a:p>
            <a:r>
              <a:rPr lang="en-GB" sz="1400" b="1" i="1" smtClean="0">
                <a:solidFill>
                  <a:srgbClr val="262673"/>
                </a:solidFill>
                <a:latin typeface="Arial" pitchFamily="34" charset="0"/>
                <a:ea typeface="ＭＳ Ｐゴシック" pitchFamily="34" charset="-128"/>
              </a:rPr>
              <a:t>Test chemicals are dissolved in solvent to prepare 100mM </a:t>
            </a:r>
            <a:r>
              <a:rPr lang="en-GB" sz="1400" i="1" smtClean="0">
                <a:solidFill>
                  <a:srgbClr val="262673"/>
                </a:solidFill>
                <a:latin typeface="Arial" pitchFamily="34" charset="0"/>
                <a:ea typeface="ＭＳ Ｐゴシック" pitchFamily="34" charset="-128"/>
              </a:rPr>
              <a:t>solution.  </a:t>
            </a:r>
          </a:p>
          <a:p>
            <a:endParaRPr lang="en-GB" sz="1400" i="1" smtClean="0">
              <a:solidFill>
                <a:srgbClr val="262673"/>
              </a:solidFill>
              <a:latin typeface="Arial" pitchFamily="34" charset="0"/>
              <a:ea typeface="ＭＳ Ｐゴシック" pitchFamily="34" charset="-128"/>
            </a:endParaRPr>
          </a:p>
          <a:p>
            <a:r>
              <a:rPr lang="en-GB" sz="1400" i="1" smtClean="0">
                <a:solidFill>
                  <a:srgbClr val="262673"/>
                </a:solidFill>
                <a:latin typeface="Arial" pitchFamily="34" charset="0"/>
                <a:ea typeface="ＭＳ Ｐゴシック" pitchFamily="34" charset="-128"/>
              </a:rPr>
              <a:t>The </a:t>
            </a:r>
            <a:r>
              <a:rPr lang="en-GB" sz="1400" b="1" i="1" smtClean="0">
                <a:solidFill>
                  <a:srgbClr val="262673"/>
                </a:solidFill>
                <a:latin typeface="Arial" pitchFamily="34" charset="0"/>
                <a:ea typeface="ＭＳ Ｐゴシック" pitchFamily="34" charset="-128"/>
              </a:rPr>
              <a:t>peptides are dissolved in buffer to prepare 0.667mM </a:t>
            </a:r>
            <a:r>
              <a:rPr lang="en-GB" sz="1400" i="1" smtClean="0">
                <a:solidFill>
                  <a:srgbClr val="262673"/>
                </a:solidFill>
                <a:latin typeface="Arial" pitchFamily="34" charset="0"/>
                <a:ea typeface="ＭＳ Ｐゴシック" pitchFamily="34" charset="-128"/>
              </a:rPr>
              <a:t>solutions.  </a:t>
            </a:r>
          </a:p>
          <a:p>
            <a:endParaRPr lang="en-GB" sz="1400" i="1" smtClean="0">
              <a:solidFill>
                <a:srgbClr val="262673"/>
              </a:solidFill>
              <a:latin typeface="Arial" pitchFamily="34" charset="0"/>
              <a:ea typeface="ＭＳ Ｐゴシック" pitchFamily="34" charset="-128"/>
            </a:endParaRPr>
          </a:p>
          <a:p>
            <a:r>
              <a:rPr lang="en-GB" sz="1400" i="1" smtClean="0">
                <a:solidFill>
                  <a:srgbClr val="262673"/>
                </a:solidFill>
                <a:latin typeface="Arial" pitchFamily="34" charset="0"/>
                <a:ea typeface="ＭＳ Ｐゴシック" pitchFamily="34" charset="-128"/>
              </a:rPr>
              <a:t>The </a:t>
            </a:r>
            <a:r>
              <a:rPr lang="en-GB" sz="1400" b="1" i="1" smtClean="0">
                <a:solidFill>
                  <a:srgbClr val="262673"/>
                </a:solidFill>
                <a:latin typeface="Arial" pitchFamily="34" charset="0"/>
                <a:ea typeface="ＭＳ Ｐゴシック" pitchFamily="34" charset="-128"/>
              </a:rPr>
              <a:t>cysteine  reaction is run at a ratio of 1:10 peptide:test </a:t>
            </a:r>
            <a:r>
              <a:rPr lang="en-GB" sz="1400" i="1" smtClean="0">
                <a:solidFill>
                  <a:srgbClr val="262673"/>
                </a:solidFill>
                <a:latin typeface="Arial" pitchFamily="34" charset="0"/>
                <a:ea typeface="ＭＳ Ｐゴシック" pitchFamily="34" charset="-128"/>
              </a:rPr>
              <a:t>chemical and the </a:t>
            </a:r>
            <a:r>
              <a:rPr lang="en-GB" sz="1400" b="1" i="1" smtClean="0">
                <a:solidFill>
                  <a:srgbClr val="262673"/>
                </a:solidFill>
                <a:latin typeface="Arial" pitchFamily="34" charset="0"/>
                <a:ea typeface="ＭＳ Ｐゴシック" pitchFamily="34" charset="-128"/>
              </a:rPr>
              <a:t>lysine reaction is run at a ratio of 1:50 peptide:test </a:t>
            </a:r>
            <a:r>
              <a:rPr lang="en-GB" sz="1400" i="1" smtClean="0">
                <a:solidFill>
                  <a:srgbClr val="262673"/>
                </a:solidFill>
                <a:latin typeface="Arial" pitchFamily="34" charset="0"/>
                <a:ea typeface="ＭＳ Ｐゴシック" pitchFamily="34" charset="-128"/>
              </a:rPr>
              <a:t>chemical.  Three replicates are run for each chemical</a:t>
            </a:r>
            <a:endParaRPr lang="en-US" sz="1400" smtClean="0">
              <a:latin typeface="Arial" pitchFamily="34" charset="0"/>
              <a:ea typeface="ＭＳ Ｐゴシック" pitchFamily="34" charset="-128"/>
            </a:endParaRPr>
          </a:p>
          <a:p>
            <a:pPr eaLnBrk="1" hangingPunct="1"/>
            <a:endParaRPr lang="en-US" sz="1400" smtClean="0">
              <a:solidFill>
                <a:srgbClr val="FF0000"/>
              </a:solidFill>
              <a:latin typeface="Arial" pitchFamily="34" charset="0"/>
              <a:ea typeface="ＭＳ Ｐゴシック" pitchFamily="34" charset="-128"/>
            </a:endParaRPr>
          </a:p>
          <a:p>
            <a:r>
              <a:rPr lang="en-US" sz="1400" smtClean="0">
                <a:latin typeface="Arial" pitchFamily="34" charset="0"/>
                <a:ea typeface="ＭＳ Ｐゴシック" pitchFamily="34" charset="-128"/>
              </a:rPr>
              <a:t>The chemical peptide mixtures </a:t>
            </a:r>
            <a:r>
              <a:rPr lang="en-US" sz="1400" b="1" smtClean="0">
                <a:latin typeface="Arial" pitchFamily="34" charset="0"/>
                <a:ea typeface="ＭＳ Ｐゴシック" pitchFamily="34" charset="-128"/>
              </a:rPr>
              <a:t>are incubated for 24 hrs at room temperature in the dark.</a:t>
            </a:r>
          </a:p>
          <a:p>
            <a:endParaRPr lang="en-US" sz="1400" smtClean="0">
              <a:latin typeface="Arial" pitchFamily="34" charset="0"/>
              <a:ea typeface="ＭＳ Ｐゴシック" pitchFamily="34" charset="-128"/>
            </a:endParaRPr>
          </a:p>
          <a:p>
            <a:endParaRPr lang="en-US" sz="1400" smtClean="0">
              <a:latin typeface="Arial" pitchFamily="34" charset="0"/>
              <a:ea typeface="ＭＳ Ｐゴシック" pitchFamily="34" charset="-128"/>
            </a:endParaRPr>
          </a:p>
        </p:txBody>
      </p:sp>
      <p:sp>
        <p:nvSpPr>
          <p:cNvPr id="30723" name="Foliennummernplatzhalter 3"/>
          <p:cNvSpPr>
            <a:spLocks noGrp="1"/>
          </p:cNvSpPr>
          <p:nvPr>
            <p:ph type="sldNum" sz="quarter" idx="5"/>
          </p:nvPr>
        </p:nvSpPr>
        <p:spPr>
          <a:noFill/>
        </p:spPr>
        <p:txBody>
          <a:bodyPr/>
          <a:lstStyle/>
          <a:p>
            <a:fld id="{F4DE64CA-321B-4FE6-9F78-C241DA53453F}" type="slidenum">
              <a:rPr lang="de-DE"/>
              <a:pPr/>
              <a:t>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Folienbildplatzhalter 1"/>
          <p:cNvSpPr>
            <a:spLocks noGrp="1" noRot="1" noChangeAspect="1"/>
          </p:cNvSpPr>
          <p:nvPr>
            <p:ph type="sldImg"/>
          </p:nvPr>
        </p:nvSpPr>
        <p:spPr>
          <a:xfrm>
            <a:off x="381000" y="685800"/>
            <a:ext cx="6096000" cy="3429000"/>
          </a:xfrm>
          <a:ln/>
        </p:spPr>
      </p:sp>
      <p:sp>
        <p:nvSpPr>
          <p:cNvPr id="32770" name="Notizenplatzhalter 2"/>
          <p:cNvSpPr>
            <a:spLocks noGrp="1"/>
          </p:cNvSpPr>
          <p:nvPr>
            <p:ph type="body" idx="1"/>
          </p:nvPr>
        </p:nvSpPr>
        <p:spPr>
          <a:noFill/>
          <a:ln/>
        </p:spPr>
        <p:txBody>
          <a:bodyPr/>
          <a:lstStyle/>
          <a:p>
            <a:endParaRPr lang="de-DE" smtClean="0">
              <a:latin typeface="Arial" pitchFamily="34" charset="0"/>
              <a:ea typeface="ＭＳ Ｐゴシック" pitchFamily="34" charset="-128"/>
            </a:endParaRPr>
          </a:p>
        </p:txBody>
      </p:sp>
      <p:sp>
        <p:nvSpPr>
          <p:cNvPr id="32771" name="Foliennummernplatzhalter 3"/>
          <p:cNvSpPr>
            <a:spLocks noGrp="1"/>
          </p:cNvSpPr>
          <p:nvPr>
            <p:ph type="sldNum" sz="quarter" idx="5"/>
          </p:nvPr>
        </p:nvSpPr>
        <p:spPr>
          <a:noFill/>
        </p:spPr>
        <p:txBody>
          <a:bodyPr/>
          <a:lstStyle/>
          <a:p>
            <a:fld id="{F0968754-54AE-40E8-B0F9-D345C0837383}" type="slidenum">
              <a:rPr lang="de-DE"/>
              <a:pPr/>
              <a:t>10</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6C8BB1CD-9C27-4B31-B7E5-531724D8B3D8}" type="slidenum">
              <a:rPr lang="en-US"/>
              <a:pPr/>
              <a:t>11</a:t>
            </a:fld>
            <a:endParaRPr lang="en-US"/>
          </a:p>
        </p:txBody>
      </p:sp>
      <p:sp>
        <p:nvSpPr>
          <p:cNvPr id="34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3" tIns="45717" rIns="91433" bIns="45717" anchor="b"/>
          <a:lstStyle/>
          <a:p>
            <a:pPr algn="r"/>
            <a:fld id="{07B5984A-D2B5-4B58-925C-8B3A0124CD53}" type="slidenum">
              <a:rPr lang="en-US" sz="1200"/>
              <a:pPr algn="r"/>
              <a:t>11</a:t>
            </a:fld>
            <a:endParaRPr lang="en-US" sz="1200"/>
          </a:p>
        </p:txBody>
      </p:sp>
      <p:sp>
        <p:nvSpPr>
          <p:cNvPr id="34819" name="Rectangle 2"/>
          <p:cNvSpPr>
            <a:spLocks noGrp="1" noRot="1" noChangeAspect="1" noChangeArrowheads="1" noTextEdit="1"/>
          </p:cNvSpPr>
          <p:nvPr>
            <p:ph type="sldImg"/>
          </p:nvPr>
        </p:nvSpPr>
        <p:spPr>
          <a:xfrm>
            <a:off x="914400" y="685800"/>
            <a:ext cx="5029200" cy="2828925"/>
          </a:xfrm>
          <a:ln/>
        </p:spPr>
      </p:sp>
      <p:sp>
        <p:nvSpPr>
          <p:cNvPr id="34820" name="Rectangle 3"/>
          <p:cNvSpPr>
            <a:spLocks noGrp="1" noChangeArrowheads="1"/>
          </p:cNvSpPr>
          <p:nvPr>
            <p:ph type="body" idx="1"/>
          </p:nvPr>
        </p:nvSpPr>
        <p:spPr>
          <a:xfrm>
            <a:off x="685800" y="3657600"/>
            <a:ext cx="5486400" cy="4114800"/>
          </a:xfrm>
          <a:noFill/>
          <a:ln/>
        </p:spPr>
        <p:txBody>
          <a:bodyPr/>
          <a:lstStyle/>
          <a:p>
            <a:r>
              <a:rPr lang="en-US" sz="1600" smtClean="0">
                <a:latin typeface="Arial" pitchFamily="34" charset="0"/>
                <a:ea typeface="ＭＳ Ｐゴシック" pitchFamily="34" charset="-128"/>
              </a:rPr>
              <a:t>The DPRA </a:t>
            </a:r>
            <a:r>
              <a:rPr lang="en-US" sz="1600" b="1" smtClean="0">
                <a:latin typeface="Arial" pitchFamily="34" charset="0"/>
                <a:ea typeface="ＭＳ Ｐゴシック" pitchFamily="34" charset="-128"/>
              </a:rPr>
              <a:t>prediction model </a:t>
            </a:r>
            <a:r>
              <a:rPr lang="en-US" sz="1600" smtClean="0">
                <a:latin typeface="Arial" pitchFamily="34" charset="0"/>
                <a:ea typeface="ＭＳ Ｐゴシック" pitchFamily="34" charset="-128"/>
              </a:rPr>
              <a:t>was developed by </a:t>
            </a:r>
            <a:r>
              <a:rPr lang="en-US" sz="1600" b="1" smtClean="0">
                <a:latin typeface="Arial" pitchFamily="34" charset="0"/>
                <a:ea typeface="ＭＳ Ｐゴシック" pitchFamily="34" charset="-128"/>
              </a:rPr>
              <a:t>comparing  peptide reactivity data</a:t>
            </a:r>
            <a:r>
              <a:rPr lang="en-US" sz="1600" smtClean="0">
                <a:latin typeface="Arial" pitchFamily="34" charset="0"/>
                <a:ea typeface="ＭＳ Ｐゴシック" pitchFamily="34" charset="-128"/>
              </a:rPr>
              <a:t> were with existing </a:t>
            </a:r>
            <a:r>
              <a:rPr lang="en-US" sz="1600" b="1" smtClean="0">
                <a:latin typeface="Arial" pitchFamily="34" charset="0"/>
                <a:ea typeface="ＭＳ Ｐゴシック" pitchFamily="34" charset="-128"/>
              </a:rPr>
              <a:t>local lymph node </a:t>
            </a:r>
            <a:r>
              <a:rPr lang="en-US" sz="1600" smtClean="0">
                <a:latin typeface="Arial" pitchFamily="34" charset="0"/>
                <a:ea typeface="ＭＳ Ｐゴシック" pitchFamily="34" charset="-128"/>
              </a:rPr>
              <a:t>assay data using </a:t>
            </a:r>
            <a:r>
              <a:rPr lang="en-US" sz="1600" b="1" smtClean="0">
                <a:latin typeface="Arial" pitchFamily="34" charset="0"/>
                <a:ea typeface="ＭＳ Ｐゴシック" pitchFamily="34" charset="-128"/>
              </a:rPr>
              <a:t>recursive partitioning methodology </a:t>
            </a:r>
            <a:r>
              <a:rPr lang="en-US" sz="1600" smtClean="0">
                <a:latin typeface="Arial" pitchFamily="34" charset="0"/>
                <a:ea typeface="ＭＳ Ｐゴシック" pitchFamily="34" charset="-128"/>
              </a:rPr>
              <a:t>to build a </a:t>
            </a:r>
            <a:r>
              <a:rPr lang="en-US" sz="1600" b="1" smtClean="0">
                <a:latin typeface="Arial" pitchFamily="34" charset="0"/>
                <a:ea typeface="ＭＳ Ｐゴシック" pitchFamily="34" charset="-128"/>
              </a:rPr>
              <a:t>classification tree.</a:t>
            </a:r>
            <a:r>
              <a:rPr lang="en-US" sz="1600" smtClean="0">
                <a:latin typeface="Arial" pitchFamily="34" charset="0"/>
                <a:ea typeface="ＭＳ Ｐゴシック" pitchFamily="34" charset="-128"/>
              </a:rPr>
              <a:t>. </a:t>
            </a:r>
            <a:endParaRPr lang="en-GB" sz="1600" smtClean="0">
              <a:latin typeface="Arial" pitchFamily="34" charset="0"/>
              <a:ea typeface="ＭＳ Ｐゴシック" pitchFamily="34" charset="-128"/>
            </a:endParaRPr>
          </a:p>
          <a:p>
            <a:endParaRPr lang="en-GB" sz="1600" smtClean="0">
              <a:latin typeface="Arial" pitchFamily="34" charset="0"/>
              <a:ea typeface="ＭＳ Ｐゴシック" pitchFamily="34" charset="-128"/>
            </a:endParaRPr>
          </a:p>
          <a:p>
            <a:r>
              <a:rPr lang="en-GB" sz="1600" smtClean="0">
                <a:latin typeface="Arial" pitchFamily="34" charset="0"/>
                <a:ea typeface="ＭＳ Ｐゴシック" pitchFamily="34" charset="-128"/>
              </a:rPr>
              <a:t>The </a:t>
            </a:r>
            <a:r>
              <a:rPr lang="en-GB" sz="1600" b="1" smtClean="0">
                <a:latin typeface="Arial" pitchFamily="34" charset="0"/>
                <a:ea typeface="ＭＳ Ｐゴシック" pitchFamily="34" charset="-128"/>
              </a:rPr>
              <a:t>average depletion </a:t>
            </a:r>
            <a:r>
              <a:rPr lang="en-GB" sz="1600" smtClean="0">
                <a:latin typeface="Arial" pitchFamily="34" charset="0"/>
                <a:ea typeface="ＭＳ Ｐゴシック" pitchFamily="34" charset="-128"/>
              </a:rPr>
              <a:t>of the two peptides is used in a decision tree prediction model to </a:t>
            </a:r>
            <a:r>
              <a:rPr lang="en-GB" altLang="en-US" sz="1600" smtClean="0">
                <a:latin typeface="Arial" pitchFamily="34" charset="0"/>
                <a:ea typeface="ＭＳ Ｐゴシック" pitchFamily="34" charset="-128"/>
              </a:rPr>
              <a:t>‘</a:t>
            </a:r>
            <a:r>
              <a:rPr lang="en-GB" altLang="ja-JP" sz="1600" b="1" smtClean="0">
                <a:latin typeface="Arial" pitchFamily="34" charset="0"/>
                <a:ea typeface="ＭＳ Ｐゴシック" pitchFamily="34" charset="-128"/>
              </a:rPr>
              <a:t>bin or rank</a:t>
            </a:r>
            <a:r>
              <a:rPr lang="en-GB" altLang="en-US" sz="1600" smtClean="0">
                <a:latin typeface="Arial" pitchFamily="34" charset="0"/>
                <a:ea typeface="ＭＳ Ｐゴシック" pitchFamily="34" charset="-128"/>
              </a:rPr>
              <a:t>’</a:t>
            </a:r>
            <a:r>
              <a:rPr lang="en-GB" altLang="ja-JP" sz="1600" smtClean="0">
                <a:latin typeface="Arial" pitchFamily="34" charset="0"/>
                <a:ea typeface="ＭＳ Ｐゴシック" pitchFamily="34" charset="-128"/>
              </a:rPr>
              <a:t> the chemical into one of </a:t>
            </a:r>
            <a:r>
              <a:rPr lang="en-GB" altLang="ja-JP" sz="1600" b="1" smtClean="0">
                <a:latin typeface="Arial" pitchFamily="34" charset="0"/>
                <a:ea typeface="ＭＳ Ｐゴシック" pitchFamily="34" charset="-128"/>
              </a:rPr>
              <a:t>4 classes of reactivity</a:t>
            </a:r>
            <a:r>
              <a:rPr lang="en-GB" altLang="ja-JP" sz="1600" smtClean="0">
                <a:latin typeface="Arial" pitchFamily="34" charset="0"/>
                <a:ea typeface="ＭＳ Ｐゴシック" pitchFamily="34" charset="-128"/>
              </a:rPr>
              <a:t>. </a:t>
            </a:r>
            <a:r>
              <a:rPr lang="en-US" altLang="ja-JP" sz="1600" smtClean="0">
                <a:latin typeface="Arial" pitchFamily="34" charset="0"/>
                <a:ea typeface="ＭＳ Ｐゴシック" pitchFamily="34" charset="-128"/>
              </a:rPr>
              <a:t>minimal, low, moderate, and high</a:t>
            </a:r>
            <a:endParaRPr lang="en-GB" altLang="ja-JP" sz="1600" smtClean="0">
              <a:latin typeface="Arial" pitchFamily="34" charset="0"/>
              <a:ea typeface="ＭＳ Ｐゴシック" pitchFamily="34" charset="-128"/>
            </a:endParaRPr>
          </a:p>
          <a:p>
            <a:r>
              <a:rPr lang="en-GB" sz="1600" smtClean="0">
                <a:latin typeface="Arial" pitchFamily="34" charset="0"/>
                <a:ea typeface="ＭＳ Ｐゴシック" pitchFamily="34" charset="-128"/>
              </a:rPr>
              <a:t> </a:t>
            </a:r>
          </a:p>
          <a:p>
            <a:r>
              <a:rPr lang="en-US" sz="1600" smtClean="0">
                <a:latin typeface="Arial" pitchFamily="34" charset="0"/>
                <a:ea typeface="ＭＳ Ｐゴシック" pitchFamily="34" charset="-128"/>
              </a:rPr>
              <a:t>Generally, nonallergens and weak allergens demonstrated</a:t>
            </a:r>
          </a:p>
          <a:p>
            <a:r>
              <a:rPr lang="en-US" sz="1600" smtClean="0">
                <a:latin typeface="Arial" pitchFamily="34" charset="0"/>
                <a:ea typeface="ＭＳ Ｐゴシック" pitchFamily="34" charset="-128"/>
              </a:rPr>
              <a:t>minimal to low peptide reactivity, whereas moderate to</a:t>
            </a:r>
          </a:p>
          <a:p>
            <a:r>
              <a:rPr lang="en-US" sz="1600" smtClean="0">
                <a:latin typeface="Arial" pitchFamily="34" charset="0"/>
                <a:ea typeface="ＭＳ Ｐゴシック" pitchFamily="34" charset="-128"/>
              </a:rPr>
              <a:t>extremely potent allergens displayed moderate to high peptide</a:t>
            </a:r>
          </a:p>
          <a:p>
            <a:r>
              <a:rPr lang="en-US" sz="1600" smtClean="0">
                <a:latin typeface="Arial" pitchFamily="34" charset="0"/>
                <a:ea typeface="ＭＳ Ｐゴシック" pitchFamily="34" charset="-128"/>
              </a:rPr>
              <a:t>reactivity. </a:t>
            </a:r>
            <a:r>
              <a:rPr lang="en-GB" sz="1600" smtClean="0">
                <a:latin typeface="Arial" pitchFamily="34" charset="0"/>
                <a:ea typeface="ＭＳ Ｐゴシック" pitchFamily="34" charset="-128"/>
              </a:rPr>
              <a:t>Those with </a:t>
            </a:r>
            <a:r>
              <a:rPr lang="en-GB" sz="1600" b="1" smtClean="0">
                <a:latin typeface="Arial" pitchFamily="34" charset="0"/>
                <a:ea typeface="ＭＳ Ｐゴシック" pitchFamily="34" charset="-128"/>
              </a:rPr>
              <a:t>minimal reactivity </a:t>
            </a:r>
            <a:r>
              <a:rPr lang="en-GB" sz="1600" smtClean="0">
                <a:latin typeface="Arial" pitchFamily="34" charset="0"/>
                <a:ea typeface="ＭＳ Ｐゴシック" pitchFamily="34" charset="-128"/>
              </a:rPr>
              <a:t>are considered to be non-sensitizing  </a:t>
            </a:r>
          </a:p>
          <a:p>
            <a:r>
              <a:rPr lang="en-GB" sz="1600" smtClean="0">
                <a:latin typeface="Arial" pitchFamily="34" charset="0"/>
                <a:ea typeface="ＭＳ Ｐゴシック" pitchFamily="34" charset="-128"/>
              </a:rPr>
              <a:t>and those with </a:t>
            </a:r>
            <a:r>
              <a:rPr lang="en-GB" sz="1600" b="1" smtClean="0">
                <a:latin typeface="Arial" pitchFamily="34" charset="0"/>
                <a:ea typeface="ＭＳ Ｐゴシック" pitchFamily="34" charset="-128"/>
              </a:rPr>
              <a:t>low, moderate or high reactivity </a:t>
            </a:r>
            <a:r>
              <a:rPr lang="en-GB" sz="1600" smtClean="0">
                <a:latin typeface="Arial" pitchFamily="34" charset="0"/>
                <a:ea typeface="ＭＳ Ｐゴシック" pitchFamily="34" charset="-128"/>
              </a:rPr>
              <a:t>are classified as </a:t>
            </a:r>
            <a:r>
              <a:rPr lang="en-GB" sz="1600" b="1" smtClean="0">
                <a:latin typeface="Arial" pitchFamily="34" charset="0"/>
                <a:ea typeface="ＭＳ Ｐゴシック" pitchFamily="34" charset="-128"/>
              </a:rPr>
              <a:t>sensitizing</a:t>
            </a:r>
          </a:p>
          <a:p>
            <a:endParaRPr lang="en-US" sz="1600" smtClean="0">
              <a:latin typeface="Arial" pitchFamily="34" charset="0"/>
              <a:ea typeface="ＭＳ Ｐゴシック" pitchFamily="34" charset="-128"/>
            </a:endParaRPr>
          </a:p>
          <a:p>
            <a:r>
              <a:rPr lang="en-US" sz="1600" smtClean="0">
                <a:latin typeface="Arial" pitchFamily="34" charset="0"/>
                <a:ea typeface="ＭＳ Ｐゴシック" pitchFamily="34" charset="-128"/>
              </a:rPr>
              <a:t>model based on cysteine and lysine gave a </a:t>
            </a:r>
            <a:r>
              <a:rPr lang="en-US" sz="1600" b="1" smtClean="0">
                <a:latin typeface="Arial" pitchFamily="34" charset="0"/>
                <a:ea typeface="ＭＳ Ｐゴシック" pitchFamily="34" charset="-128"/>
              </a:rPr>
              <a:t>prediction accuracy of 89%.</a:t>
            </a:r>
            <a:endParaRPr lang="en-GB" sz="1600" b="1" smtClean="0">
              <a:latin typeface="Arial" pitchFamily="34" charset="0"/>
              <a:ea typeface="ＭＳ Ｐゴシック" pitchFamily="34" charset="-128"/>
            </a:endParaRPr>
          </a:p>
          <a:p>
            <a:endParaRPr lang="en-GB" sz="1600"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xfrm>
            <a:off x="381000" y="685800"/>
            <a:ext cx="6096000" cy="3429000"/>
          </a:xfrm>
          <a:ln/>
        </p:spPr>
      </p:sp>
      <p:sp>
        <p:nvSpPr>
          <p:cNvPr id="37890" name="Notes Placeholder 2"/>
          <p:cNvSpPr>
            <a:spLocks noGrp="1"/>
          </p:cNvSpPr>
          <p:nvPr>
            <p:ph type="body" idx="1"/>
          </p:nvPr>
        </p:nvSpPr>
        <p:spPr>
          <a:noFill/>
          <a:ln/>
        </p:spPr>
        <p:txBody>
          <a:bodyPr/>
          <a:lstStyle/>
          <a:p>
            <a:r>
              <a:rPr lang="en-US" sz="1400" smtClean="0">
                <a:latin typeface="Arial" pitchFamily="34" charset="0"/>
                <a:ea typeface="ＭＳ Ｐゴシック" pitchFamily="34" charset="-128"/>
              </a:rPr>
              <a:t>The DPRA was evaluated in a EURL ECVAM led validation study and peer reviewed by ESAC. The DPRA was considered </a:t>
            </a:r>
            <a:r>
              <a:rPr lang="en-US" sz="1400" b="1" smtClean="0">
                <a:latin typeface="Arial" pitchFamily="34" charset="0"/>
                <a:ea typeface="ＭＳ Ｐゴシック" pitchFamily="34" charset="-128"/>
              </a:rPr>
              <a:t>scientifically valid </a:t>
            </a:r>
            <a:r>
              <a:rPr lang="en-US" sz="1400" smtClean="0">
                <a:latin typeface="Arial" pitchFamily="34" charset="0"/>
                <a:ea typeface="ＭＳ Ｐゴシック" pitchFamily="34" charset="-128"/>
              </a:rPr>
              <a:t>to be used as </a:t>
            </a:r>
            <a:r>
              <a:rPr lang="en-US" sz="1400" b="1" smtClean="0">
                <a:latin typeface="Arial" pitchFamily="34" charset="0"/>
                <a:ea typeface="ＭＳ Ｐゴシック" pitchFamily="34" charset="-128"/>
              </a:rPr>
              <a:t>part of an integrated approachs </a:t>
            </a:r>
            <a:r>
              <a:rPr lang="en-US" sz="1400" smtClean="0">
                <a:latin typeface="Arial" pitchFamily="34" charset="0"/>
                <a:ea typeface="ＭＳ Ｐゴシック" pitchFamily="34" charset="-128"/>
              </a:rPr>
              <a:t>to testing and assessment to support the discrimination skin sensitizers and non-sensitizers for the purpose of </a:t>
            </a:r>
            <a:r>
              <a:rPr lang="en-US" sz="1400" b="1" smtClean="0">
                <a:latin typeface="Arial" pitchFamily="34" charset="0"/>
                <a:ea typeface="ＭＳ Ｐゴシック" pitchFamily="34" charset="-128"/>
              </a:rPr>
              <a:t>hazard identification</a:t>
            </a:r>
            <a:r>
              <a:rPr lang="en-US" sz="1400" smtClean="0">
                <a:latin typeface="Arial" pitchFamily="34" charset="0"/>
                <a:ea typeface="ＭＳ Ｐゴシック" pitchFamily="34" charset="-128"/>
              </a:rPr>
              <a:t>. </a:t>
            </a:r>
          </a:p>
          <a:p>
            <a:endParaRPr lang="en-US" sz="1400" i="1" smtClean="0">
              <a:latin typeface="Arial" pitchFamily="34" charset="0"/>
              <a:ea typeface="ＭＳ Ｐゴシック" pitchFamily="34" charset="-128"/>
            </a:endParaRPr>
          </a:p>
          <a:p>
            <a:r>
              <a:rPr lang="en-US" sz="1400" i="1" smtClean="0">
                <a:latin typeface="Arial" pitchFamily="34" charset="0"/>
                <a:ea typeface="ＭＳ Ｐゴシック" pitchFamily="34" charset="-128"/>
              </a:rPr>
              <a:t>The </a:t>
            </a:r>
            <a:r>
              <a:rPr lang="en-US" sz="1400" b="1" i="1" smtClean="0">
                <a:latin typeface="Arial" pitchFamily="34" charset="0"/>
                <a:ea typeface="ＭＳ Ｐゴシック" pitchFamily="34" charset="-128"/>
              </a:rPr>
              <a:t>development of an OECD Testing Guideline </a:t>
            </a:r>
            <a:r>
              <a:rPr lang="en-US" sz="1400" i="1" smtClean="0">
                <a:latin typeface="Arial" pitchFamily="34" charset="0"/>
                <a:ea typeface="ＭＳ Ｐゴシック" pitchFamily="34" charset="-128"/>
              </a:rPr>
              <a:t>for the DPRA is in process.</a:t>
            </a:r>
          </a:p>
          <a:p>
            <a:endParaRPr lang="en-US" sz="1400" i="1" smtClean="0">
              <a:latin typeface="Arial" pitchFamily="34" charset="0"/>
              <a:ea typeface="ＭＳ Ｐゴシック" pitchFamily="34" charset="-128"/>
            </a:endParaRPr>
          </a:p>
          <a:p>
            <a:r>
              <a:rPr lang="en-US" sz="1400" i="1" smtClean="0">
                <a:latin typeface="Arial" pitchFamily="34" charset="0"/>
                <a:ea typeface="ＭＳ Ｐゴシック" pitchFamily="34" charset="-128"/>
              </a:rPr>
              <a:t>The DPRA is a good assay - </a:t>
            </a:r>
            <a:r>
              <a:rPr lang="en-US" sz="1400" smtClean="0">
                <a:latin typeface="Arial" pitchFamily="34" charset="0"/>
                <a:ea typeface="ＭＳ Ｐゴシック" pitchFamily="34" charset="-128"/>
              </a:rPr>
              <a:t>it has the potential to identify chemicals that are directly reactive with most common protein nucleophiles. </a:t>
            </a:r>
          </a:p>
          <a:p>
            <a:r>
              <a:rPr lang="en-US" sz="1400" i="1" smtClean="0">
                <a:latin typeface="Arial" pitchFamily="34" charset="0"/>
                <a:ea typeface="ＭＳ Ｐゴシック" pitchFamily="34" charset="-128"/>
              </a:rPr>
              <a:t>but it does have its </a:t>
            </a:r>
            <a:r>
              <a:rPr lang="en-US" sz="1400" b="1" i="1" smtClean="0">
                <a:latin typeface="Arial" pitchFamily="34" charset="0"/>
                <a:ea typeface="ＭＳ Ｐゴシック" pitchFamily="34" charset="-128"/>
              </a:rPr>
              <a:t>limitations</a:t>
            </a:r>
            <a:r>
              <a:rPr lang="en-US" sz="1400" i="1" smtClean="0">
                <a:latin typeface="Arial" pitchFamily="34" charset="0"/>
                <a:ea typeface="ＭＳ Ｐゴシック" pitchFamily="34" charset="-128"/>
              </a:rPr>
              <a:t> – some </a:t>
            </a:r>
            <a:r>
              <a:rPr lang="en-US" sz="1400" smtClean="0">
                <a:latin typeface="Arial" pitchFamily="34" charset="0"/>
                <a:ea typeface="ＭＳ Ｐゴシック" pitchFamily="34" charset="-128"/>
              </a:rPr>
              <a:t>chemicals may preferably </a:t>
            </a:r>
            <a:r>
              <a:rPr lang="en-US" sz="1400" b="1" smtClean="0">
                <a:latin typeface="Arial" pitchFamily="34" charset="0"/>
                <a:ea typeface="ＭＳ Ｐゴシック" pitchFamily="34" charset="-128"/>
              </a:rPr>
              <a:t>react</a:t>
            </a:r>
            <a:r>
              <a:rPr lang="en-US" sz="1400" smtClean="0">
                <a:latin typeface="Arial" pitchFamily="34" charset="0"/>
                <a:ea typeface="ＭＳ Ｐゴシック" pitchFamily="34" charset="-128"/>
              </a:rPr>
              <a:t> with amino acids </a:t>
            </a:r>
            <a:r>
              <a:rPr lang="en-US" sz="1400" b="1" smtClean="0">
                <a:latin typeface="Arial" pitchFamily="34" charset="0"/>
                <a:ea typeface="ＭＳ Ｐゴシック" pitchFamily="34" charset="-128"/>
              </a:rPr>
              <a:t>other then cysteine and lysine </a:t>
            </a:r>
            <a:r>
              <a:rPr lang="en-US" sz="1400" smtClean="0">
                <a:latin typeface="Arial" pitchFamily="34" charset="0"/>
                <a:ea typeface="ＭＳ Ｐゴシック" pitchFamily="34" charset="-128"/>
              </a:rPr>
              <a:t>so they would  fall </a:t>
            </a:r>
            <a:r>
              <a:rPr lang="en-US" sz="1400" b="1" smtClean="0">
                <a:latin typeface="Arial" pitchFamily="34" charset="0"/>
                <a:ea typeface="ＭＳ Ｐゴシック" pitchFamily="34" charset="-128"/>
              </a:rPr>
              <a:t>outside the applicability </a:t>
            </a:r>
            <a:r>
              <a:rPr lang="en-US" sz="1400" smtClean="0">
                <a:latin typeface="Arial" pitchFamily="34" charset="0"/>
                <a:ea typeface="ＭＳ Ｐゴシック" pitchFamily="34" charset="-128"/>
              </a:rPr>
              <a:t>domain of DPRA  and</a:t>
            </a:r>
          </a:p>
          <a:p>
            <a:r>
              <a:rPr lang="en-US" sz="1400" smtClean="0">
                <a:latin typeface="Arial" pitchFamily="34" charset="0"/>
                <a:ea typeface="ＭＳ Ｐゴシック" pitchFamily="34" charset="-128"/>
              </a:rPr>
              <a:t>and while </a:t>
            </a:r>
            <a:r>
              <a:rPr lang="en-US" sz="1400" b="1" smtClean="0">
                <a:latin typeface="Arial" pitchFamily="34" charset="0"/>
                <a:ea typeface="ＭＳ Ｐゴシック" pitchFamily="34" charset="-128"/>
              </a:rPr>
              <a:t>some pre-haptens </a:t>
            </a:r>
            <a:r>
              <a:rPr lang="en-US" sz="1400" smtClean="0">
                <a:latin typeface="Arial" pitchFamily="34" charset="0"/>
                <a:ea typeface="ＭＳ Ｐゴシック" pitchFamily="34" charset="-128"/>
              </a:rPr>
              <a:t>have been </a:t>
            </a:r>
            <a:r>
              <a:rPr lang="en-US" sz="1400" b="1" smtClean="0">
                <a:latin typeface="Arial" pitchFamily="34" charset="0"/>
                <a:ea typeface="ＭＳ Ｐゴシック" pitchFamily="34" charset="-128"/>
              </a:rPr>
              <a:t>correctly</a:t>
            </a:r>
            <a:r>
              <a:rPr lang="en-US" sz="1400" smtClean="0">
                <a:latin typeface="Arial" pitchFamily="34" charset="0"/>
                <a:ea typeface="ＭＳ Ｐゴシック" pitchFamily="34" charset="-128"/>
              </a:rPr>
              <a:t> identified by the DPRA, the extent to which the assay does or does not </a:t>
            </a:r>
            <a:r>
              <a:rPr lang="en-US" sz="1400" b="1" smtClean="0">
                <a:latin typeface="Arial" pitchFamily="34" charset="0"/>
                <a:ea typeface="ＭＳ Ｐゴシック" pitchFamily="34" charset="-128"/>
              </a:rPr>
              <a:t>detect pre-haptens is not fully known and it does not detect pro-haptens.</a:t>
            </a:r>
          </a:p>
          <a:p>
            <a:endParaRPr lang="en-US" sz="1400" smtClean="0">
              <a:latin typeface="Arial" pitchFamily="34" charset="0"/>
              <a:ea typeface="ＭＳ Ｐゴシック" pitchFamily="34" charset="-128"/>
            </a:endParaRPr>
          </a:p>
          <a:p>
            <a:r>
              <a:rPr lang="en-US" sz="1400" smtClean="0">
                <a:latin typeface="Arial" pitchFamily="34" charset="0"/>
                <a:ea typeface="ＭＳ Ｐゴシック" pitchFamily="34" charset="-128"/>
              </a:rPr>
              <a:t>Much work has been done to </a:t>
            </a:r>
            <a:r>
              <a:rPr lang="en-US" sz="1400" b="1" smtClean="0">
                <a:latin typeface="Arial" pitchFamily="34" charset="0"/>
                <a:ea typeface="ＭＳ Ｐゴシック" pitchFamily="34" charset="-128"/>
              </a:rPr>
              <a:t>develop a second generation reactivity </a:t>
            </a:r>
            <a:r>
              <a:rPr lang="en-US" sz="1400" smtClean="0">
                <a:latin typeface="Arial" pitchFamily="34" charset="0"/>
                <a:ea typeface="ＭＳ Ｐゴシック" pitchFamily="34" charset="-128"/>
              </a:rPr>
              <a:t>assay which will address some of these limitations.</a:t>
            </a:r>
          </a:p>
        </p:txBody>
      </p:sp>
      <p:sp>
        <p:nvSpPr>
          <p:cNvPr id="37891" name="Slide Number Placeholder 3"/>
          <p:cNvSpPr>
            <a:spLocks noGrp="1"/>
          </p:cNvSpPr>
          <p:nvPr>
            <p:ph type="sldNum" sz="quarter" idx="5"/>
          </p:nvPr>
        </p:nvSpPr>
        <p:spPr>
          <a:noFill/>
        </p:spPr>
        <p:txBody>
          <a:bodyPr/>
          <a:lstStyle/>
          <a:p>
            <a:fld id="{90B46C84-27E6-4BB6-9D00-7ECE8090B88E}" type="slidenum">
              <a:rPr lang="en-US"/>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p:cNvSpPr>
          <p:nvPr>
            <p:ph type="sldImg"/>
          </p:nvPr>
        </p:nvSpPr>
        <p:spPr>
          <a:xfrm>
            <a:off x="381000" y="685800"/>
            <a:ext cx="6096000" cy="3429000"/>
          </a:xfrm>
          <a:ln/>
        </p:spPr>
      </p:sp>
      <p:sp>
        <p:nvSpPr>
          <p:cNvPr id="39938" name="Notizenplatzhalter 2"/>
          <p:cNvSpPr>
            <a:spLocks noGrp="1"/>
          </p:cNvSpPr>
          <p:nvPr>
            <p:ph type="body" idx="1"/>
          </p:nvPr>
        </p:nvSpPr>
        <p:spPr>
          <a:noFill/>
          <a:ln/>
        </p:spPr>
        <p:txBody>
          <a:bodyPr/>
          <a:lstStyle/>
          <a:p>
            <a:endParaRPr lang="en-US" smtClean="0">
              <a:latin typeface="Arial" pitchFamily="34" charset="0"/>
              <a:ea typeface="ＭＳ Ｐゴシック" pitchFamily="34" charset="-128"/>
            </a:endParaRPr>
          </a:p>
        </p:txBody>
      </p:sp>
      <p:sp>
        <p:nvSpPr>
          <p:cNvPr id="39939" name="Foliennummernplatzhalter 3"/>
          <p:cNvSpPr>
            <a:spLocks noGrp="1"/>
          </p:cNvSpPr>
          <p:nvPr>
            <p:ph type="sldNum" sz="quarter" idx="5"/>
          </p:nvPr>
        </p:nvSpPr>
        <p:spPr>
          <a:noFill/>
        </p:spPr>
        <p:txBody>
          <a:bodyPr/>
          <a:lstStyle/>
          <a:p>
            <a:fld id="{BD1EAF9C-6632-4724-BD5B-ABE88737405A}" type="slidenum">
              <a:rPr lang="de-DE"/>
              <a:pPr/>
              <a:t>14</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C6747861-A062-46F1-AA8D-A5A8395260F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29A637A-A890-495A-9D7A-C6C7DD00C7C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239CE4D-7F51-4879-8A56-DC0880C208E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C64B1D3-3736-449B-B372-9F8F3135216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B178BEF-F94E-42C9-A57F-D8CA4153B73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fld id="{E28C3CEF-C7B3-4908-ADC4-4835F75E4D3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7" descr="Background-01.png"/>
          <p:cNvPicPr>
            <a:picLocks noChangeAspect="1"/>
          </p:cNvPicPr>
          <p:nvPr userDrawn="1"/>
        </p:nvPicPr>
        <p:blipFill>
          <a:blip r:embed="rId2" cstate="print"/>
          <a:srcRect/>
          <a:stretch>
            <a:fillRect/>
          </a:stretch>
        </p:blipFill>
        <p:spPr bwMode="auto">
          <a:xfrm>
            <a:off x="0" y="0"/>
            <a:ext cx="9156700" cy="5149454"/>
          </a:xfrm>
          <a:prstGeom prst="rect">
            <a:avLst/>
          </a:prstGeom>
          <a:noFill/>
          <a:ln w="9525">
            <a:noFill/>
            <a:miter lim="800000"/>
            <a:headEnd/>
            <a:tailEnd/>
          </a:ln>
        </p:spPr>
      </p:pic>
      <p:pic>
        <p:nvPicPr>
          <p:cNvPr id="6" name="Picture 8" descr="PE-05.png"/>
          <p:cNvPicPr>
            <a:picLocks noChangeAspect="1"/>
          </p:cNvPicPr>
          <p:nvPr userDrawn="1"/>
        </p:nvPicPr>
        <p:blipFill>
          <a:blip r:embed="rId3" cstate="print"/>
          <a:srcRect l="52864" t="83392"/>
          <a:stretch>
            <a:fillRect/>
          </a:stretch>
        </p:blipFill>
        <p:spPr bwMode="auto">
          <a:xfrm>
            <a:off x="4833938" y="4289823"/>
            <a:ext cx="4310062" cy="853678"/>
          </a:xfrm>
          <a:prstGeom prst="rect">
            <a:avLst/>
          </a:prstGeom>
          <a:noFill/>
          <a:ln w="9525">
            <a:noFill/>
            <a:miter lim="800000"/>
            <a:headEnd/>
            <a:tailEnd/>
          </a:ln>
        </p:spPr>
      </p:pic>
      <p:sp>
        <p:nvSpPr>
          <p:cNvPr id="2" name="Title 1"/>
          <p:cNvSpPr>
            <a:spLocks noGrp="1"/>
          </p:cNvSpPr>
          <p:nvPr>
            <p:ph type="ctrTitle"/>
          </p:nvPr>
        </p:nvSpPr>
        <p:spPr>
          <a:xfrm>
            <a:off x="685800" y="2153413"/>
            <a:ext cx="7772400" cy="1102519"/>
          </a:xfrm>
        </p:spPr>
        <p:txBody>
          <a:bodyPr>
            <a:normAutofit/>
          </a:bodyPr>
          <a:lstStyle>
            <a:lvl1pPr algn="ctr">
              <a:defRPr sz="4000">
                <a:solidFill>
                  <a:srgbClr val="9BD442"/>
                </a:solidFill>
              </a:defRPr>
            </a:lvl1pPr>
          </a:lstStyle>
          <a:p>
            <a:r>
              <a:rPr lang="en-US" dirty="0" smtClean="0"/>
              <a:t>Click to edit Master title style</a:t>
            </a:r>
            <a:endParaRPr lang="en-US" dirty="0"/>
          </a:p>
        </p:txBody>
      </p:sp>
      <p:sp>
        <p:nvSpPr>
          <p:cNvPr id="5" name="Text Placeholder 6"/>
          <p:cNvSpPr>
            <a:spLocks noGrp="1"/>
          </p:cNvSpPr>
          <p:nvPr>
            <p:ph type="body" sz="quarter" idx="10"/>
          </p:nvPr>
        </p:nvSpPr>
        <p:spPr>
          <a:xfrm>
            <a:off x="685800" y="2953941"/>
            <a:ext cx="7772400" cy="884634"/>
          </a:xfrm>
        </p:spPr>
        <p:txBody>
          <a:bodyPr>
            <a:normAutofit/>
          </a:bodyPr>
          <a:lstStyle>
            <a:lvl1pPr algn="ctr">
              <a:buNone/>
              <a:defRPr sz="3200">
                <a:solidFill>
                  <a:schemeClr val="accent3"/>
                </a:solidFill>
              </a:defRPr>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6B254BA-C471-4E75-98F1-56400EB77E8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059152A-9706-4F5E-8828-A8B2FE3D085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6FAF6353-5EC7-4315-95A1-2BD4DDAEA24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7E270EF1-839F-4404-B88F-1195E41C9B2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85E204D4-1662-45A7-9D89-C38DED99EE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77D67E3F-5856-4360-AE0F-8A20555099C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04D5E078-C4D7-4090-B8F8-C18BC4D27EC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23465F6A-261A-41CE-9CDD-B911AF39C1F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72AE71-13FF-46F7-9A73-74C497EF5115}" type="slidenum">
              <a:rPr lang="en-US"/>
              <a:pPr/>
              <a:t>‹#›</a:t>
            </a:fld>
            <a:endParaRPr lang="en-US"/>
          </a:p>
        </p:txBody>
      </p:sp>
      <p:pic>
        <p:nvPicPr>
          <p:cNvPr id="1031" name="Picture 8"/>
          <p:cNvPicPr>
            <a:picLocks noChangeAspect="1" noChangeArrowheads="1"/>
          </p:cNvPicPr>
          <p:nvPr/>
        </p:nvPicPr>
        <p:blipFill>
          <a:blip r:embed="rId17" cstate="print"/>
          <a:srcRect/>
          <a:stretch>
            <a:fillRect/>
          </a:stretch>
        </p:blipFill>
        <p:spPr bwMode="auto">
          <a:xfrm>
            <a:off x="5915026" y="4293394"/>
            <a:ext cx="3228975" cy="85010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 id="2147484267" r:id="rId12"/>
    <p:sldLayoutId id="2147484268" r:id="rId13"/>
    <p:sldLayoutId id="2147484269" r:id="rId14"/>
    <p:sldLayoutId id="2147484270" r:id="rId15"/>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www.oecd-ilibrary.org/environment/test-no-442c-in-chemico-skin-sensitisation_9789264229709-en"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9" Type="http://schemas.openxmlformats.org/officeDocument/2006/relationships/image" Target="../media/image42.jpe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19.xml.rels><?xml version="1.0" encoding="UTF-8" standalone="yes"?>
<Relationships xmlns="http://schemas.openxmlformats.org/package/2006/relationships"><Relationship Id="rId11" Type="http://schemas.openxmlformats.org/officeDocument/2006/relationships/image" Target="../media/image56.tiff"/><Relationship Id="rId12" Type="http://schemas.openxmlformats.org/officeDocument/2006/relationships/image" Target="../media/image57.tiff"/><Relationship Id="rId1" Type="http://schemas.openxmlformats.org/officeDocument/2006/relationships/slideLayout" Target="../slideLayouts/slideLayout15.xml"/><Relationship Id="rId2" Type="http://schemas.openxmlformats.org/officeDocument/2006/relationships/image" Target="../media/image47.tiff"/><Relationship Id="rId3" Type="http://schemas.openxmlformats.org/officeDocument/2006/relationships/image" Target="../media/image48.tiff"/><Relationship Id="rId4" Type="http://schemas.openxmlformats.org/officeDocument/2006/relationships/image" Target="../media/image49.tiff"/><Relationship Id="rId5" Type="http://schemas.openxmlformats.org/officeDocument/2006/relationships/image" Target="../media/image50.tiff"/><Relationship Id="rId6" Type="http://schemas.openxmlformats.org/officeDocument/2006/relationships/image" Target="../media/image51.tiff"/><Relationship Id="rId7" Type="http://schemas.openxmlformats.org/officeDocument/2006/relationships/image" Target="../media/image52.tiff"/><Relationship Id="rId8" Type="http://schemas.openxmlformats.org/officeDocument/2006/relationships/image" Target="../media/image53.tiff"/><Relationship Id="rId9" Type="http://schemas.openxmlformats.org/officeDocument/2006/relationships/image" Target="../media/image54.tiff"/><Relationship Id="rId10" Type="http://schemas.openxmlformats.org/officeDocument/2006/relationships/image" Target="../media/image55.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images.google.com/imgres?imgurl=http://www.lni.wa.gov/Safety/Research/Dermatitis/EdMat/PhytoSlides/21to25/images/Poison20Ivy.jpg&amp;imgrefurl=http://www.lni.wa.gov/Safety/Research/Dermatitis/EdMat/PhytoSlides/21to25/default.asp&amp;h=1156&amp;w=1784&amp;sz=77&amp;hl=en&amp;start=4&amp;usg=__hryhaZM30ClxrHRnPLt-9ugS9uw=&amp;tbnid=oWnz223QxdP7sM:&amp;tbnh=97&amp;tbnw=150&amp;prev=/images?q=poison+ivy&amp;gbv=2&amp;hl=en" TargetMode="External"/><Relationship Id="rId5" Type="http://schemas.openxmlformats.org/officeDocument/2006/relationships/image" Target="../media/image10.jpeg"/><Relationship Id="rId6" Type="http://schemas.openxmlformats.org/officeDocument/2006/relationships/oleObject" Target="../embeddings/oleObject1.bin"/><Relationship Id="rId7" Type="http://schemas.openxmlformats.org/officeDocument/2006/relationships/image" Target="../media/image8.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1" Type="http://schemas.openxmlformats.org/officeDocument/2006/relationships/image" Target="../media/image23.wmf"/><Relationship Id="rId12" Type="http://schemas.openxmlformats.org/officeDocument/2006/relationships/image" Target="../media/image26.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image" Target="../media/image24.jpeg"/><Relationship Id="rId5" Type="http://schemas.openxmlformats.org/officeDocument/2006/relationships/image" Target="../media/image25.png"/><Relationship Id="rId6" Type="http://schemas.openxmlformats.org/officeDocument/2006/relationships/oleObject" Target="../embeddings/oleObject2.bin"/><Relationship Id="rId7" Type="http://schemas.openxmlformats.org/officeDocument/2006/relationships/image" Target="../media/image21.wmf"/><Relationship Id="rId8" Type="http://schemas.openxmlformats.org/officeDocument/2006/relationships/oleObject" Target="../embeddings/oleObject3.bin"/><Relationship Id="rId9" Type="http://schemas.openxmlformats.org/officeDocument/2006/relationships/image" Target="../media/image22.wmf"/><Relationship Id="rId10"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342900" y="457200"/>
            <a:ext cx="8458200" cy="1102519"/>
          </a:xfrm>
        </p:spPr>
        <p:txBody>
          <a:bodyPr/>
          <a:lstStyle/>
          <a:p>
            <a:r>
              <a:rPr lang="en-US" smtClean="0">
                <a:ea typeface="ＭＳ Ｐゴシック" pitchFamily="34" charset="-128"/>
              </a:rPr>
              <a:t>Black Box Lush Prize 2015:</a:t>
            </a:r>
            <a:br>
              <a:rPr lang="en-US" smtClean="0">
                <a:ea typeface="ＭＳ Ｐゴシック" pitchFamily="34" charset="-128"/>
              </a:rPr>
            </a:br>
            <a:r>
              <a:rPr lang="en-US" sz="2800" smtClean="0">
                <a:ea typeface="ＭＳ Ｐゴシック" pitchFamily="34" charset="-128"/>
              </a:rPr>
              <a:t>Skin Sensitization Adverse Outcome Pathway</a:t>
            </a:r>
            <a:br>
              <a:rPr lang="en-US" sz="2800" smtClean="0">
                <a:ea typeface="ＭＳ Ｐゴシック" pitchFamily="34" charset="-128"/>
              </a:rPr>
            </a:br>
            <a:r>
              <a:rPr lang="en-US" sz="2800" smtClean="0">
                <a:ea typeface="ＭＳ Ｐゴシック" pitchFamily="34" charset="-128"/>
              </a:rPr>
              <a:t/>
            </a:r>
            <a:br>
              <a:rPr lang="en-US" sz="2800" smtClean="0">
                <a:ea typeface="ＭＳ Ｐゴシック" pitchFamily="34" charset="-128"/>
              </a:rPr>
            </a:br>
            <a:endParaRPr lang="en-US" sz="2800" smtClean="0">
              <a:ea typeface="ＭＳ Ｐゴシック" pitchFamily="34" charset="-128"/>
            </a:endParaRPr>
          </a:p>
        </p:txBody>
      </p:sp>
      <p:sp>
        <p:nvSpPr>
          <p:cNvPr id="17410" name="Subtitle 2"/>
          <p:cNvSpPr>
            <a:spLocks noGrp="1"/>
          </p:cNvSpPr>
          <p:nvPr>
            <p:ph type="subTitle" idx="1"/>
          </p:nvPr>
        </p:nvSpPr>
        <p:spPr>
          <a:xfrm>
            <a:off x="1371600" y="2857500"/>
            <a:ext cx="6400800" cy="1314450"/>
          </a:xfrm>
        </p:spPr>
        <p:txBody>
          <a:bodyPr/>
          <a:lstStyle/>
          <a:p>
            <a:r>
              <a:rPr lang="en-US" smtClean="0">
                <a:ea typeface="ＭＳ Ｐゴシック" pitchFamily="34" charset="-128"/>
              </a:rPr>
              <a:t>G. Frank Gerberick</a:t>
            </a:r>
          </a:p>
          <a:p>
            <a:r>
              <a:rPr lang="en-US" smtClean="0">
                <a:ea typeface="ＭＳ Ｐゴシック" pitchFamily="34" charset="-128"/>
              </a:rPr>
              <a:t>The Procter &amp; Gamble Company</a:t>
            </a:r>
          </a:p>
        </p:txBody>
      </p:sp>
      <p:pic>
        <p:nvPicPr>
          <p:cNvPr id="17411" name="Picture 3"/>
          <p:cNvPicPr>
            <a:picLocks noChangeAspect="1"/>
          </p:cNvPicPr>
          <p:nvPr/>
        </p:nvPicPr>
        <p:blipFill>
          <a:blip r:embed="rId2" cstate="print"/>
          <a:srcRect/>
          <a:stretch>
            <a:fillRect/>
          </a:stretch>
        </p:blipFill>
        <p:spPr bwMode="auto">
          <a:xfrm>
            <a:off x="2095500" y="4229100"/>
            <a:ext cx="4953000" cy="914400"/>
          </a:xfrm>
          <a:prstGeom prst="rect">
            <a:avLst/>
          </a:prstGeom>
          <a:noFill/>
          <a:ln w="9525">
            <a:noFill/>
            <a:miter lim="800000"/>
            <a:headEnd/>
            <a:tailEnd/>
          </a:ln>
        </p:spPr>
      </p:pic>
      <p:pic>
        <p:nvPicPr>
          <p:cNvPr id="17412" name="Picture 2"/>
          <p:cNvPicPr>
            <a:picLocks noChangeAspect="1"/>
          </p:cNvPicPr>
          <p:nvPr/>
        </p:nvPicPr>
        <p:blipFill>
          <a:blip r:embed="rId3" cstate="print"/>
          <a:srcRect/>
          <a:stretch>
            <a:fillRect/>
          </a:stretch>
        </p:blipFill>
        <p:spPr bwMode="auto">
          <a:xfrm>
            <a:off x="0" y="1200150"/>
            <a:ext cx="9144000" cy="1495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http://www.speciation.net/md/000/000/590/th_Waters_Alliance_Img_bioaimg.gif"/>
          <p:cNvPicPr>
            <a:picLocks noChangeAspect="1" noChangeArrowheads="1"/>
          </p:cNvPicPr>
          <p:nvPr/>
        </p:nvPicPr>
        <p:blipFill>
          <a:blip r:embed="rId3" cstate="print">
            <a:clrChange>
              <a:clrFrom>
                <a:srgbClr val="FFFFFF"/>
              </a:clrFrom>
              <a:clrTo>
                <a:srgbClr val="FFFFFF">
                  <a:alpha val="0"/>
                </a:srgbClr>
              </a:clrTo>
            </a:clrChange>
            <a:lum contrast="10000"/>
          </a:blip>
          <a:srcRect/>
          <a:stretch>
            <a:fillRect/>
          </a:stretch>
        </p:blipFill>
        <p:spPr bwMode="auto">
          <a:xfrm>
            <a:off x="863600" y="1444228"/>
            <a:ext cx="2216150" cy="919163"/>
          </a:xfrm>
          <a:prstGeom prst="rect">
            <a:avLst/>
          </a:prstGeom>
          <a:noFill/>
          <a:ln w="9525">
            <a:noFill/>
            <a:miter lim="800000"/>
            <a:headEnd/>
            <a:tailEnd/>
          </a:ln>
        </p:spPr>
      </p:pic>
      <p:pic>
        <p:nvPicPr>
          <p:cNvPr id="31746"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 y="2946798"/>
            <a:ext cx="4003675" cy="1716881"/>
          </a:xfrm>
          <a:prstGeom prst="rect">
            <a:avLst/>
          </a:prstGeom>
          <a:noFill/>
          <a:ln w="9525">
            <a:noFill/>
            <a:miter lim="800000"/>
            <a:headEnd/>
            <a:tailEnd/>
          </a:ln>
        </p:spPr>
      </p:pic>
      <p:sp>
        <p:nvSpPr>
          <p:cNvPr id="32" name="Pfeil nach rechts 31"/>
          <p:cNvSpPr/>
          <p:nvPr/>
        </p:nvSpPr>
        <p:spPr>
          <a:xfrm rot="5400000">
            <a:off x="1789510" y="2264570"/>
            <a:ext cx="359569" cy="652462"/>
          </a:xfrm>
          <a:prstGeom prst="rightArrow">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ln w="18415" cmpd="sng">
                <a:noFill/>
                <a:prstDash val="solid"/>
              </a:ln>
              <a:solidFill>
                <a:schemeClr val="bg1">
                  <a:lumMod val="65000"/>
                </a:schemeClr>
              </a:solidFill>
              <a:effectLst>
                <a:outerShdw blurRad="63500" dir="3600000" algn="tl" rotWithShape="0">
                  <a:srgbClr val="000000">
                    <a:alpha val="70000"/>
                  </a:srgbClr>
                </a:outerShdw>
              </a:effectLst>
            </a:endParaRPr>
          </a:p>
        </p:txBody>
      </p:sp>
      <p:sp>
        <p:nvSpPr>
          <p:cNvPr id="31748" name="Textfeld 37"/>
          <p:cNvSpPr txBox="1">
            <a:spLocks noChangeArrowheads="1"/>
          </p:cNvSpPr>
          <p:nvPr/>
        </p:nvSpPr>
        <p:spPr bwMode="auto">
          <a:xfrm>
            <a:off x="258764" y="1218010"/>
            <a:ext cx="3741737" cy="369332"/>
          </a:xfrm>
          <a:prstGeom prst="rect">
            <a:avLst/>
          </a:prstGeom>
          <a:noFill/>
          <a:ln w="9525">
            <a:noFill/>
            <a:miter lim="800000"/>
            <a:headEnd/>
            <a:tailEnd/>
          </a:ln>
        </p:spPr>
        <p:txBody>
          <a:bodyPr>
            <a:spAutoFit/>
          </a:bodyPr>
          <a:lstStyle/>
          <a:p>
            <a:r>
              <a:rPr lang="de-DE"/>
              <a:t>HPLC/PDA</a:t>
            </a:r>
          </a:p>
        </p:txBody>
      </p:sp>
      <p:sp>
        <p:nvSpPr>
          <p:cNvPr id="31749" name="Textfeld 9"/>
          <p:cNvSpPr txBox="1">
            <a:spLocks noChangeArrowheads="1"/>
          </p:cNvSpPr>
          <p:nvPr/>
        </p:nvSpPr>
        <p:spPr bwMode="auto">
          <a:xfrm>
            <a:off x="258763" y="825103"/>
            <a:ext cx="3685700" cy="369332"/>
          </a:xfrm>
          <a:prstGeom prst="rect">
            <a:avLst/>
          </a:prstGeom>
          <a:noFill/>
          <a:ln w="9525">
            <a:noFill/>
            <a:miter lim="800000"/>
            <a:headEnd/>
            <a:tailEnd/>
          </a:ln>
        </p:spPr>
        <p:txBody>
          <a:bodyPr wrap="none">
            <a:spAutoFit/>
          </a:bodyPr>
          <a:lstStyle/>
          <a:p>
            <a:r>
              <a:rPr lang="de-DE" b="1" dirty="0" err="1"/>
              <a:t>Calculation</a:t>
            </a:r>
            <a:r>
              <a:rPr lang="de-DE" b="1" dirty="0"/>
              <a:t> </a:t>
            </a:r>
            <a:r>
              <a:rPr lang="de-DE" b="1" dirty="0" err="1"/>
              <a:t>of</a:t>
            </a:r>
            <a:r>
              <a:rPr lang="de-DE" b="1" dirty="0"/>
              <a:t> </a:t>
            </a:r>
            <a:r>
              <a:rPr lang="de-DE" b="1" dirty="0" err="1"/>
              <a:t>peptide</a:t>
            </a:r>
            <a:r>
              <a:rPr lang="de-DE" b="1" dirty="0"/>
              <a:t> </a:t>
            </a:r>
            <a:r>
              <a:rPr lang="de-DE" b="1" dirty="0" err="1"/>
              <a:t>depletion</a:t>
            </a:r>
            <a:endParaRPr lang="de-DE" b="1" dirty="0"/>
          </a:p>
        </p:txBody>
      </p:sp>
      <p:sp>
        <p:nvSpPr>
          <p:cNvPr id="31750" name="Titel 20"/>
          <p:cNvSpPr>
            <a:spLocks noGrp="1"/>
          </p:cNvSpPr>
          <p:nvPr>
            <p:ph type="title"/>
          </p:nvPr>
        </p:nvSpPr>
        <p:spPr>
          <a:xfrm>
            <a:off x="457200" y="57150"/>
            <a:ext cx="8229600" cy="857250"/>
          </a:xfrm>
        </p:spPr>
        <p:txBody>
          <a:bodyPr/>
          <a:lstStyle/>
          <a:p>
            <a:r>
              <a:rPr lang="en-US" sz="4000" i="1" dirty="0" smtClean="0">
                <a:ea typeface="ＭＳ Ｐゴシック" pitchFamily="34" charset="-128"/>
              </a:rPr>
              <a:t>in </a:t>
            </a:r>
            <a:r>
              <a:rPr lang="en-US" sz="4000" i="1" dirty="0" err="1" smtClean="0">
                <a:ea typeface="ＭＳ Ｐゴシック" pitchFamily="34" charset="-128"/>
              </a:rPr>
              <a:t>chemico</a:t>
            </a:r>
            <a:r>
              <a:rPr lang="en-US" sz="4000" i="1" dirty="0" smtClean="0">
                <a:ea typeface="ＭＳ Ｐゴシック" pitchFamily="34" charset="-128"/>
              </a:rPr>
              <a:t> DPRA Method</a:t>
            </a:r>
            <a:endParaRPr lang="de-DE" sz="4000" dirty="0" smtClean="0">
              <a:ea typeface="ＭＳ Ｐゴシック" pitchFamily="34" charset="-128"/>
            </a:endParaRPr>
          </a:p>
        </p:txBody>
      </p:sp>
      <p:grpSp>
        <p:nvGrpSpPr>
          <p:cNvPr id="31751" name="Gruppieren 34"/>
          <p:cNvGrpSpPr>
            <a:grpSpLocks/>
          </p:cNvGrpSpPr>
          <p:nvPr/>
        </p:nvGrpSpPr>
        <p:grpSpPr bwMode="auto">
          <a:xfrm>
            <a:off x="4054475" y="1071563"/>
            <a:ext cx="4889500" cy="1017985"/>
            <a:chOff x="4054390" y="1785926"/>
            <a:chExt cx="4888918" cy="1357322"/>
          </a:xfrm>
        </p:grpSpPr>
        <p:pic>
          <p:nvPicPr>
            <p:cNvPr id="31753" name="Picture 4"/>
            <p:cNvPicPr>
              <a:picLocks noChangeAspect="1" noChangeArrowheads="1"/>
            </p:cNvPicPr>
            <p:nvPr/>
          </p:nvPicPr>
          <p:blipFill>
            <a:blip r:embed="rId5" cstate="print">
              <a:clrChange>
                <a:clrFrom>
                  <a:srgbClr val="FFFFFF"/>
                </a:clrFrom>
                <a:clrTo>
                  <a:srgbClr val="FFFFFF">
                    <a:alpha val="0"/>
                  </a:srgbClr>
                </a:clrTo>
              </a:clrChange>
            </a:blip>
            <a:srcRect l="33344" t="64903" r="14348" b="19643"/>
            <a:stretch>
              <a:fillRect/>
            </a:stretch>
          </p:blipFill>
          <p:spPr bwMode="auto">
            <a:xfrm>
              <a:off x="4134870" y="2357430"/>
              <a:ext cx="4808438" cy="785818"/>
            </a:xfrm>
            <a:prstGeom prst="rect">
              <a:avLst/>
            </a:prstGeom>
            <a:noFill/>
            <a:ln w="9525">
              <a:noFill/>
              <a:miter lim="800000"/>
              <a:headEnd/>
              <a:tailEnd/>
            </a:ln>
          </p:spPr>
        </p:pic>
        <p:pic>
          <p:nvPicPr>
            <p:cNvPr id="31754" name="Picture 4"/>
            <p:cNvPicPr>
              <a:picLocks noChangeAspect="1" noChangeArrowheads="1"/>
            </p:cNvPicPr>
            <p:nvPr/>
          </p:nvPicPr>
          <p:blipFill>
            <a:blip r:embed="rId5" cstate="print">
              <a:clrChange>
                <a:clrFrom>
                  <a:srgbClr val="FFFFFF"/>
                </a:clrFrom>
                <a:clrTo>
                  <a:srgbClr val="FFFFFF">
                    <a:alpha val="0"/>
                  </a:srgbClr>
                </a:clrTo>
              </a:clrChange>
            </a:blip>
            <a:srcRect l="8237" t="64903" r="66656" b="19643"/>
            <a:stretch>
              <a:fillRect/>
            </a:stretch>
          </p:blipFill>
          <p:spPr bwMode="auto">
            <a:xfrm>
              <a:off x="4054390" y="1785926"/>
              <a:ext cx="2517874" cy="857256"/>
            </a:xfrm>
            <a:prstGeom prst="rect">
              <a:avLst/>
            </a:prstGeom>
            <a:noFill/>
            <a:ln w="9525">
              <a:noFill/>
              <a:miter lim="800000"/>
              <a:headEnd/>
              <a:tailEnd/>
            </a:ln>
          </p:spPr>
        </p:pic>
      </p:grpSp>
      <p:pic>
        <p:nvPicPr>
          <p:cNvPr id="31752" name="Picture 2" descr="C:\Users\User\Desktop\Time series.png"/>
          <p:cNvPicPr>
            <a:picLocks noChangeAspect="1" noChangeArrowheads="1"/>
          </p:cNvPicPr>
          <p:nvPr/>
        </p:nvPicPr>
        <p:blipFill>
          <a:blip r:embed="rId6" cstate="print"/>
          <a:srcRect/>
          <a:stretch>
            <a:fillRect/>
          </a:stretch>
        </p:blipFill>
        <p:spPr bwMode="auto">
          <a:xfrm>
            <a:off x="3990976" y="2571750"/>
            <a:ext cx="5076825" cy="2152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3401" y="571500"/>
            <a:ext cx="8207375" cy="285750"/>
          </a:xfrm>
          <a:prstGeom prst="rect">
            <a:avLst/>
          </a:prstGeom>
          <a:noFill/>
          <a:ln w="9525">
            <a:noFill/>
            <a:miter lim="800000"/>
            <a:headEnd/>
            <a:tailEnd/>
          </a:ln>
        </p:spPr>
        <p:txBody>
          <a:bodyPr lIns="92075" tIns="46038" rIns="92075" bIns="46038" anchor="ctr"/>
          <a:lstStyle/>
          <a:p>
            <a:pPr algn="ctr">
              <a:defRPr/>
            </a:pPr>
            <a:r>
              <a:rPr lang="en-US" sz="3600" b="1" dirty="0">
                <a:solidFill>
                  <a:schemeClr val="accent4"/>
                </a:solidFill>
                <a:latin typeface="Tahoma" pitchFamily="34" charset="0"/>
                <a:ea typeface="Tahoma" pitchFamily="34" charset="0"/>
                <a:cs typeface="Tahoma" pitchFamily="34" charset="0"/>
              </a:rPr>
              <a:t>DPRA Prediction Model</a:t>
            </a:r>
          </a:p>
          <a:p>
            <a:pPr algn="ctr">
              <a:defRPr/>
            </a:pPr>
            <a:r>
              <a:rPr lang="en-US" sz="3600" b="1" dirty="0" err="1">
                <a:solidFill>
                  <a:schemeClr val="accent4"/>
                </a:solidFill>
                <a:latin typeface="Tahoma" pitchFamily="34" charset="0"/>
                <a:ea typeface="Tahoma" pitchFamily="34" charset="0"/>
                <a:cs typeface="Tahoma" pitchFamily="34" charset="0"/>
              </a:rPr>
              <a:t>Cys</a:t>
            </a:r>
            <a:r>
              <a:rPr lang="en-US" sz="3600" b="1" dirty="0">
                <a:solidFill>
                  <a:schemeClr val="accent4"/>
                </a:solidFill>
                <a:latin typeface="Tahoma" pitchFamily="34" charset="0"/>
                <a:ea typeface="Tahoma" pitchFamily="34" charset="0"/>
                <a:cs typeface="Tahoma" pitchFamily="34" charset="0"/>
              </a:rPr>
              <a:t> 1:10 and Lys 1:50 </a:t>
            </a:r>
          </a:p>
        </p:txBody>
      </p:sp>
      <p:sp>
        <p:nvSpPr>
          <p:cNvPr id="33794" name="Oval 4"/>
          <p:cNvSpPr>
            <a:spLocks noChangeArrowheads="1"/>
          </p:cNvSpPr>
          <p:nvPr/>
        </p:nvSpPr>
        <p:spPr bwMode="auto">
          <a:xfrm>
            <a:off x="1724026" y="2371725"/>
            <a:ext cx="1592263" cy="619125"/>
          </a:xfrm>
          <a:prstGeom prst="ellipse">
            <a:avLst/>
          </a:prstGeom>
          <a:solidFill>
            <a:srgbClr val="CCFF99"/>
          </a:solidFill>
          <a:ln w="12700">
            <a:solidFill>
              <a:schemeClr val="tx1"/>
            </a:solidFill>
            <a:round/>
            <a:headEnd/>
            <a:tailEnd/>
          </a:ln>
        </p:spPr>
        <p:txBody>
          <a:bodyPr wrap="none" lIns="92075" tIns="46038" rIns="92075" bIns="46038" anchor="ctr"/>
          <a:lstStyle/>
          <a:p>
            <a:pPr algn="ctr" eaLnBrk="0" hangingPunct="0"/>
            <a:endParaRPr lang="en-US" sz="1400" b="1"/>
          </a:p>
          <a:p>
            <a:pPr algn="ctr" eaLnBrk="0" hangingPunct="0"/>
            <a:r>
              <a:rPr lang="en-US" sz="1400" b="1"/>
              <a:t>Avg Score &lt; 22%</a:t>
            </a:r>
          </a:p>
          <a:p>
            <a:pPr algn="ctr" eaLnBrk="0" hangingPunct="0"/>
            <a:endParaRPr lang="en-US" sz="1400" b="1"/>
          </a:p>
        </p:txBody>
      </p:sp>
      <p:sp>
        <p:nvSpPr>
          <p:cNvPr id="33795" name="Oval 5"/>
          <p:cNvSpPr>
            <a:spLocks noChangeArrowheads="1"/>
          </p:cNvSpPr>
          <p:nvPr/>
        </p:nvSpPr>
        <p:spPr bwMode="auto">
          <a:xfrm>
            <a:off x="3781426" y="1314450"/>
            <a:ext cx="1592263" cy="619125"/>
          </a:xfrm>
          <a:prstGeom prst="ellipse">
            <a:avLst/>
          </a:prstGeom>
          <a:solidFill>
            <a:srgbClr val="CCFF99"/>
          </a:solidFill>
          <a:ln w="12700">
            <a:solidFill>
              <a:schemeClr val="tx1"/>
            </a:solidFill>
            <a:round/>
            <a:headEnd/>
            <a:tailEnd/>
          </a:ln>
        </p:spPr>
        <p:txBody>
          <a:bodyPr wrap="none" lIns="92075" tIns="46038" rIns="92075" bIns="46038" anchor="ctr"/>
          <a:lstStyle/>
          <a:p>
            <a:pPr algn="ctr" eaLnBrk="0" hangingPunct="0"/>
            <a:r>
              <a:rPr lang="en-US" sz="1400" b="1"/>
              <a:t>Total Sample</a:t>
            </a:r>
          </a:p>
        </p:txBody>
      </p:sp>
      <p:sp>
        <p:nvSpPr>
          <p:cNvPr id="33796" name="Rectangle 6"/>
          <p:cNvSpPr>
            <a:spLocks noChangeArrowheads="1"/>
          </p:cNvSpPr>
          <p:nvPr/>
        </p:nvSpPr>
        <p:spPr bwMode="auto">
          <a:xfrm>
            <a:off x="463551" y="3429000"/>
            <a:ext cx="1628775" cy="619125"/>
          </a:xfrm>
          <a:prstGeom prst="rect">
            <a:avLst/>
          </a:prstGeom>
          <a:solidFill>
            <a:srgbClr val="CCECFF"/>
          </a:solidFill>
          <a:ln w="12700">
            <a:solidFill>
              <a:schemeClr val="tx1"/>
            </a:solidFill>
            <a:miter lim="800000"/>
            <a:headEnd/>
            <a:tailEnd/>
          </a:ln>
        </p:spPr>
        <p:txBody>
          <a:bodyPr wrap="none" lIns="92075" tIns="46038" rIns="92075" bIns="46038" anchor="ctr"/>
          <a:lstStyle/>
          <a:p>
            <a:pPr algn="ctr" eaLnBrk="0" hangingPunct="0"/>
            <a:r>
              <a:rPr lang="en-US" sz="1400" b="1">
                <a:solidFill>
                  <a:srgbClr val="008000"/>
                </a:solidFill>
              </a:rPr>
              <a:t>Minimal Reactivity</a:t>
            </a:r>
          </a:p>
          <a:p>
            <a:pPr algn="ctr" eaLnBrk="0" hangingPunct="0"/>
            <a:r>
              <a:rPr lang="en-US" sz="1200" b="1"/>
              <a:t>Avg Score &lt;6%</a:t>
            </a:r>
          </a:p>
        </p:txBody>
      </p:sp>
      <p:sp>
        <p:nvSpPr>
          <p:cNvPr id="33797" name="Rectangle 7"/>
          <p:cNvSpPr>
            <a:spLocks noChangeArrowheads="1"/>
          </p:cNvSpPr>
          <p:nvPr/>
        </p:nvSpPr>
        <p:spPr bwMode="auto">
          <a:xfrm>
            <a:off x="2638425" y="3429000"/>
            <a:ext cx="1511300" cy="619125"/>
          </a:xfrm>
          <a:prstGeom prst="rect">
            <a:avLst/>
          </a:prstGeom>
          <a:solidFill>
            <a:srgbClr val="CCECFF"/>
          </a:solidFill>
          <a:ln w="12700">
            <a:solidFill>
              <a:schemeClr val="tx1"/>
            </a:solidFill>
            <a:miter lim="800000"/>
            <a:headEnd/>
            <a:tailEnd/>
          </a:ln>
        </p:spPr>
        <p:txBody>
          <a:bodyPr wrap="none" lIns="92075" tIns="46038" rIns="92075" bIns="46038" anchor="ctr"/>
          <a:lstStyle/>
          <a:p>
            <a:pPr algn="ctr" eaLnBrk="0" hangingPunct="0"/>
            <a:r>
              <a:rPr lang="en-US" sz="1400" b="1">
                <a:solidFill>
                  <a:srgbClr val="FF3300"/>
                </a:solidFill>
              </a:rPr>
              <a:t>Low Reactivity</a:t>
            </a:r>
          </a:p>
          <a:p>
            <a:pPr algn="ctr" eaLnBrk="0" hangingPunct="0"/>
            <a:r>
              <a:rPr lang="en-US" sz="1200" b="1"/>
              <a:t>Avg Score &gt;6%</a:t>
            </a:r>
          </a:p>
        </p:txBody>
      </p:sp>
      <p:sp>
        <p:nvSpPr>
          <p:cNvPr id="33798" name="Line 8"/>
          <p:cNvSpPr>
            <a:spLocks noChangeShapeType="1"/>
          </p:cNvSpPr>
          <p:nvPr/>
        </p:nvSpPr>
        <p:spPr bwMode="auto">
          <a:xfrm flipV="1">
            <a:off x="1419225" y="2971800"/>
            <a:ext cx="712788" cy="457200"/>
          </a:xfrm>
          <a:prstGeom prst="line">
            <a:avLst/>
          </a:prstGeom>
          <a:noFill/>
          <a:ln w="12700">
            <a:solidFill>
              <a:schemeClr val="tx1"/>
            </a:solidFill>
            <a:round/>
            <a:headEnd type="none" w="sm" len="sm"/>
            <a:tailEnd type="none" w="sm" len="sm"/>
          </a:ln>
        </p:spPr>
        <p:txBody>
          <a:bodyPr/>
          <a:lstStyle/>
          <a:p>
            <a:endParaRPr lang="en-US"/>
          </a:p>
        </p:txBody>
      </p:sp>
      <p:sp>
        <p:nvSpPr>
          <p:cNvPr id="33799" name="Line 9"/>
          <p:cNvSpPr>
            <a:spLocks noChangeShapeType="1"/>
          </p:cNvSpPr>
          <p:nvPr/>
        </p:nvSpPr>
        <p:spPr bwMode="auto">
          <a:xfrm flipV="1">
            <a:off x="2590801" y="1828800"/>
            <a:ext cx="1419225" cy="514350"/>
          </a:xfrm>
          <a:prstGeom prst="line">
            <a:avLst/>
          </a:prstGeom>
          <a:noFill/>
          <a:ln w="12700">
            <a:solidFill>
              <a:schemeClr val="tx1"/>
            </a:solidFill>
            <a:round/>
            <a:headEnd type="none" w="sm" len="sm"/>
            <a:tailEnd type="none" w="sm" len="sm"/>
          </a:ln>
        </p:spPr>
        <p:txBody>
          <a:bodyPr/>
          <a:lstStyle/>
          <a:p>
            <a:endParaRPr lang="en-US"/>
          </a:p>
        </p:txBody>
      </p:sp>
      <p:sp>
        <p:nvSpPr>
          <p:cNvPr id="33800" name="Line 10"/>
          <p:cNvSpPr>
            <a:spLocks noChangeShapeType="1"/>
          </p:cNvSpPr>
          <p:nvPr/>
        </p:nvSpPr>
        <p:spPr bwMode="auto">
          <a:xfrm>
            <a:off x="5229225" y="1828800"/>
            <a:ext cx="1295400" cy="571500"/>
          </a:xfrm>
          <a:prstGeom prst="line">
            <a:avLst/>
          </a:prstGeom>
          <a:noFill/>
          <a:ln w="12700">
            <a:solidFill>
              <a:schemeClr val="tx1"/>
            </a:solidFill>
            <a:round/>
            <a:headEnd type="none" w="sm" len="sm"/>
            <a:tailEnd type="none" w="sm" len="sm"/>
          </a:ln>
        </p:spPr>
        <p:txBody>
          <a:bodyPr/>
          <a:lstStyle/>
          <a:p>
            <a:endParaRPr lang="en-US"/>
          </a:p>
        </p:txBody>
      </p:sp>
      <p:sp>
        <p:nvSpPr>
          <p:cNvPr id="33801" name="Line 11"/>
          <p:cNvSpPr>
            <a:spLocks noChangeShapeType="1"/>
          </p:cNvSpPr>
          <p:nvPr/>
        </p:nvSpPr>
        <p:spPr bwMode="auto">
          <a:xfrm>
            <a:off x="2943225" y="2971800"/>
            <a:ext cx="381000" cy="457200"/>
          </a:xfrm>
          <a:prstGeom prst="line">
            <a:avLst/>
          </a:prstGeom>
          <a:noFill/>
          <a:ln w="12700">
            <a:solidFill>
              <a:schemeClr val="tx1"/>
            </a:solidFill>
            <a:round/>
            <a:headEnd type="none" w="sm" len="sm"/>
            <a:tailEnd type="none" w="sm" len="sm"/>
          </a:ln>
        </p:spPr>
        <p:txBody>
          <a:bodyPr/>
          <a:lstStyle/>
          <a:p>
            <a:endParaRPr lang="en-US"/>
          </a:p>
        </p:txBody>
      </p:sp>
      <p:sp>
        <p:nvSpPr>
          <p:cNvPr id="33802" name="Rectangle 13"/>
          <p:cNvSpPr>
            <a:spLocks noChangeArrowheads="1"/>
          </p:cNvSpPr>
          <p:nvPr/>
        </p:nvSpPr>
        <p:spPr bwMode="auto">
          <a:xfrm>
            <a:off x="1647825" y="1885950"/>
            <a:ext cx="1843088" cy="277641"/>
          </a:xfrm>
          <a:prstGeom prst="rect">
            <a:avLst/>
          </a:prstGeom>
          <a:noFill/>
          <a:ln w="9525">
            <a:noFill/>
            <a:miter lim="800000"/>
            <a:headEnd/>
            <a:tailEnd/>
          </a:ln>
        </p:spPr>
        <p:txBody>
          <a:bodyPr lIns="92075" tIns="46038" rIns="92075" bIns="46038">
            <a:spAutoFit/>
          </a:bodyPr>
          <a:lstStyle/>
          <a:p>
            <a:pPr eaLnBrk="0" hangingPunct="0"/>
            <a:r>
              <a:rPr lang="en-US" sz="1200" b="1"/>
              <a:t>Avg Score &lt; 22.62%</a:t>
            </a:r>
          </a:p>
        </p:txBody>
      </p:sp>
      <p:sp>
        <p:nvSpPr>
          <p:cNvPr id="33803" name="Rectangle 14"/>
          <p:cNvSpPr>
            <a:spLocks noChangeArrowheads="1"/>
          </p:cNvSpPr>
          <p:nvPr/>
        </p:nvSpPr>
        <p:spPr bwMode="auto">
          <a:xfrm>
            <a:off x="5686425" y="1885950"/>
            <a:ext cx="2133600" cy="277641"/>
          </a:xfrm>
          <a:prstGeom prst="rect">
            <a:avLst/>
          </a:prstGeom>
          <a:noFill/>
          <a:ln w="9525">
            <a:noFill/>
            <a:miter lim="800000"/>
            <a:headEnd/>
            <a:tailEnd/>
          </a:ln>
        </p:spPr>
        <p:txBody>
          <a:bodyPr lIns="92075" tIns="46038" rIns="92075" bIns="46038">
            <a:spAutoFit/>
          </a:bodyPr>
          <a:lstStyle/>
          <a:p>
            <a:pPr eaLnBrk="0" hangingPunct="0"/>
            <a:r>
              <a:rPr lang="en-US" sz="1200" b="1"/>
              <a:t>Avg Score &gt; 22.62%</a:t>
            </a:r>
          </a:p>
        </p:txBody>
      </p:sp>
      <p:sp>
        <p:nvSpPr>
          <p:cNvPr id="33804" name="Oval 15"/>
          <p:cNvSpPr>
            <a:spLocks noChangeArrowheads="1"/>
          </p:cNvSpPr>
          <p:nvPr/>
        </p:nvSpPr>
        <p:spPr bwMode="auto">
          <a:xfrm>
            <a:off x="5762626" y="2400300"/>
            <a:ext cx="1592263" cy="619125"/>
          </a:xfrm>
          <a:prstGeom prst="ellipse">
            <a:avLst/>
          </a:prstGeom>
          <a:solidFill>
            <a:srgbClr val="CCFF99"/>
          </a:solidFill>
          <a:ln w="12700">
            <a:solidFill>
              <a:schemeClr val="tx1"/>
            </a:solidFill>
            <a:round/>
            <a:headEnd/>
            <a:tailEnd/>
          </a:ln>
        </p:spPr>
        <p:txBody>
          <a:bodyPr wrap="none" lIns="92075" tIns="46038" rIns="92075" bIns="46038" anchor="ctr"/>
          <a:lstStyle/>
          <a:p>
            <a:pPr algn="ctr" eaLnBrk="0" hangingPunct="0"/>
            <a:r>
              <a:rPr lang="en-US" sz="1400" b="1"/>
              <a:t>Avg Score &gt; 22%</a:t>
            </a:r>
          </a:p>
        </p:txBody>
      </p:sp>
      <p:sp>
        <p:nvSpPr>
          <p:cNvPr id="33805" name="Rectangle 16"/>
          <p:cNvSpPr>
            <a:spLocks noChangeArrowheads="1"/>
          </p:cNvSpPr>
          <p:nvPr/>
        </p:nvSpPr>
        <p:spPr bwMode="auto">
          <a:xfrm>
            <a:off x="4848226" y="3429000"/>
            <a:ext cx="1806575" cy="619125"/>
          </a:xfrm>
          <a:prstGeom prst="rect">
            <a:avLst/>
          </a:prstGeom>
          <a:solidFill>
            <a:srgbClr val="CCECFF"/>
          </a:solidFill>
          <a:ln w="12700">
            <a:solidFill>
              <a:schemeClr val="tx1"/>
            </a:solidFill>
            <a:miter lim="800000"/>
            <a:headEnd/>
            <a:tailEnd/>
          </a:ln>
        </p:spPr>
        <p:txBody>
          <a:bodyPr wrap="none" lIns="92075" tIns="46038" rIns="92075" bIns="46038" anchor="ctr"/>
          <a:lstStyle/>
          <a:p>
            <a:pPr algn="ctr" eaLnBrk="0" hangingPunct="0"/>
            <a:r>
              <a:rPr lang="en-US" sz="1400" b="1">
                <a:solidFill>
                  <a:srgbClr val="FF3300"/>
                </a:solidFill>
              </a:rPr>
              <a:t>Moderate Reactivity</a:t>
            </a:r>
          </a:p>
          <a:p>
            <a:pPr algn="ctr" eaLnBrk="0" hangingPunct="0"/>
            <a:r>
              <a:rPr lang="en-US" sz="1200" b="1"/>
              <a:t>Avg Score &lt;42%</a:t>
            </a:r>
          </a:p>
        </p:txBody>
      </p:sp>
      <p:sp>
        <p:nvSpPr>
          <p:cNvPr id="33806" name="Rectangle 17"/>
          <p:cNvSpPr>
            <a:spLocks noChangeArrowheads="1"/>
          </p:cNvSpPr>
          <p:nvPr/>
        </p:nvSpPr>
        <p:spPr bwMode="auto">
          <a:xfrm>
            <a:off x="7058025" y="3429000"/>
            <a:ext cx="1511300" cy="619125"/>
          </a:xfrm>
          <a:prstGeom prst="rect">
            <a:avLst/>
          </a:prstGeom>
          <a:solidFill>
            <a:srgbClr val="CCECFF"/>
          </a:solidFill>
          <a:ln w="12700">
            <a:solidFill>
              <a:schemeClr val="tx1"/>
            </a:solidFill>
            <a:miter lim="800000"/>
            <a:headEnd/>
            <a:tailEnd/>
          </a:ln>
        </p:spPr>
        <p:txBody>
          <a:bodyPr wrap="none" lIns="92075" tIns="46038" rIns="92075" bIns="46038" anchor="ctr"/>
          <a:lstStyle/>
          <a:p>
            <a:pPr algn="ctr" eaLnBrk="0" hangingPunct="0"/>
            <a:r>
              <a:rPr lang="en-US" sz="1400" b="1">
                <a:solidFill>
                  <a:srgbClr val="FF3300"/>
                </a:solidFill>
              </a:rPr>
              <a:t>High Reactivity</a:t>
            </a:r>
          </a:p>
          <a:p>
            <a:pPr algn="ctr" eaLnBrk="0" hangingPunct="0"/>
            <a:r>
              <a:rPr lang="en-US" sz="1200" b="1"/>
              <a:t>Avg Score &gt;42%</a:t>
            </a:r>
          </a:p>
        </p:txBody>
      </p:sp>
      <p:sp>
        <p:nvSpPr>
          <p:cNvPr id="33807" name="Line 18"/>
          <p:cNvSpPr>
            <a:spLocks noChangeShapeType="1"/>
          </p:cNvSpPr>
          <p:nvPr/>
        </p:nvSpPr>
        <p:spPr bwMode="auto">
          <a:xfrm>
            <a:off x="7058025" y="2971800"/>
            <a:ext cx="762000" cy="457200"/>
          </a:xfrm>
          <a:prstGeom prst="line">
            <a:avLst/>
          </a:prstGeom>
          <a:noFill/>
          <a:ln w="12700">
            <a:solidFill>
              <a:schemeClr val="tx1"/>
            </a:solidFill>
            <a:round/>
            <a:headEnd type="none" w="sm" len="sm"/>
            <a:tailEnd type="none" w="sm" len="sm"/>
          </a:ln>
        </p:spPr>
        <p:txBody>
          <a:bodyPr/>
          <a:lstStyle/>
          <a:p>
            <a:endParaRPr lang="en-US"/>
          </a:p>
        </p:txBody>
      </p:sp>
      <p:sp>
        <p:nvSpPr>
          <p:cNvPr id="33808" name="Line 19"/>
          <p:cNvSpPr>
            <a:spLocks noChangeShapeType="1"/>
          </p:cNvSpPr>
          <p:nvPr/>
        </p:nvSpPr>
        <p:spPr bwMode="auto">
          <a:xfrm flipH="1">
            <a:off x="5610225" y="2971800"/>
            <a:ext cx="609600" cy="457200"/>
          </a:xfrm>
          <a:prstGeom prst="line">
            <a:avLst/>
          </a:prstGeom>
          <a:noFill/>
          <a:ln w="12700">
            <a:solidFill>
              <a:schemeClr val="tx1"/>
            </a:solidFill>
            <a:round/>
            <a:headEnd type="none" w="sm" len="sm"/>
            <a:tailEnd type="none" w="sm" len="sm"/>
          </a:ln>
        </p:spPr>
        <p:txBody>
          <a:bodyPr/>
          <a:lstStyle/>
          <a:p>
            <a:endParaRPr lang="en-US"/>
          </a:p>
        </p:txBody>
      </p:sp>
      <p:sp>
        <p:nvSpPr>
          <p:cNvPr id="3" name="Right Brace 2"/>
          <p:cNvSpPr>
            <a:spLocks/>
          </p:cNvSpPr>
          <p:nvPr/>
        </p:nvSpPr>
        <p:spPr bwMode="auto">
          <a:xfrm rot="5400000">
            <a:off x="1066800" y="3248025"/>
            <a:ext cx="457200" cy="1676400"/>
          </a:xfrm>
          <a:prstGeom prst="rightBrace">
            <a:avLst>
              <a:gd name="adj1" fmla="val 8339"/>
              <a:gd name="adj2" fmla="val 50000"/>
            </a:avLst>
          </a:prstGeom>
          <a:noFill/>
          <a:ln w="25400">
            <a:solidFill>
              <a:schemeClr val="tx1"/>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mn-ea"/>
              <a:cs typeface="ＭＳ Ｐゴシック" charset="0"/>
            </a:endParaRPr>
          </a:p>
        </p:txBody>
      </p:sp>
      <p:sp>
        <p:nvSpPr>
          <p:cNvPr id="4" name="Left Brace 3"/>
          <p:cNvSpPr>
            <a:spLocks/>
          </p:cNvSpPr>
          <p:nvPr/>
        </p:nvSpPr>
        <p:spPr bwMode="auto">
          <a:xfrm rot="-5400000">
            <a:off x="5372100" y="1076325"/>
            <a:ext cx="457200" cy="6019800"/>
          </a:xfrm>
          <a:prstGeom prst="leftBrace">
            <a:avLst>
              <a:gd name="adj1" fmla="val 8321"/>
              <a:gd name="adj2" fmla="val 50000"/>
            </a:avLst>
          </a:prstGeom>
          <a:noFill/>
          <a:ln w="25400">
            <a:solidFill>
              <a:srgbClr val="000000"/>
            </a:solidFill>
            <a:round/>
            <a:headEnd/>
            <a:tailEnd/>
          </a:ln>
          <a:effectLst>
            <a:outerShdw dist="20000" dir="5400000" rotWithShape="0">
              <a:srgbClr val="808080">
                <a:alpha val="37999"/>
              </a:srgbClr>
            </a:outerShdw>
          </a:effectLst>
        </p:spPr>
        <p:txBody>
          <a:bodyPr anchor="ctr"/>
          <a:lstStyle/>
          <a:p>
            <a:pPr algn="ctr">
              <a:defRPr/>
            </a:pPr>
            <a:endParaRPr lang="en-US">
              <a:latin typeface="+mn-lt"/>
              <a:ea typeface="+mn-ea"/>
              <a:cs typeface="ＭＳ Ｐゴシック" charset="0"/>
            </a:endParaRPr>
          </a:p>
        </p:txBody>
      </p:sp>
      <p:sp>
        <p:nvSpPr>
          <p:cNvPr id="33811" name="Rectangle 4"/>
          <p:cNvSpPr>
            <a:spLocks noChangeArrowheads="1"/>
          </p:cNvSpPr>
          <p:nvPr/>
        </p:nvSpPr>
        <p:spPr bwMode="auto">
          <a:xfrm>
            <a:off x="381000" y="4257675"/>
            <a:ext cx="1938076" cy="400110"/>
          </a:xfrm>
          <a:prstGeom prst="rect">
            <a:avLst/>
          </a:prstGeom>
          <a:noFill/>
          <a:ln w="9525">
            <a:noFill/>
            <a:miter lim="800000"/>
            <a:headEnd/>
            <a:tailEnd/>
          </a:ln>
        </p:spPr>
        <p:txBody>
          <a:bodyPr wrap="none">
            <a:spAutoFit/>
          </a:bodyPr>
          <a:lstStyle/>
          <a:p>
            <a:r>
              <a:rPr lang="en-US" sz="2000">
                <a:solidFill>
                  <a:srgbClr val="008000"/>
                </a:solidFill>
              </a:rPr>
              <a:t>Non-sensitizing</a:t>
            </a:r>
            <a:endParaRPr lang="en-US" sz="2000"/>
          </a:p>
        </p:txBody>
      </p:sp>
      <p:sp>
        <p:nvSpPr>
          <p:cNvPr id="33812" name="Rectangle 5"/>
          <p:cNvSpPr>
            <a:spLocks noChangeArrowheads="1"/>
          </p:cNvSpPr>
          <p:nvPr/>
        </p:nvSpPr>
        <p:spPr bwMode="auto">
          <a:xfrm>
            <a:off x="4876801" y="4257675"/>
            <a:ext cx="1424989" cy="400110"/>
          </a:xfrm>
          <a:prstGeom prst="rect">
            <a:avLst/>
          </a:prstGeom>
          <a:noFill/>
          <a:ln w="9525">
            <a:noFill/>
            <a:miter lim="800000"/>
            <a:headEnd/>
            <a:tailEnd/>
          </a:ln>
        </p:spPr>
        <p:txBody>
          <a:bodyPr wrap="none">
            <a:spAutoFit/>
          </a:bodyPr>
          <a:lstStyle/>
          <a:p>
            <a:r>
              <a:rPr lang="en-US" sz="2000">
                <a:solidFill>
                  <a:srgbClr val="FF0000"/>
                </a:solidFill>
              </a:rPr>
              <a:t>Sensitizing</a:t>
            </a:r>
          </a:p>
        </p:txBody>
      </p:sp>
      <p:sp>
        <p:nvSpPr>
          <p:cNvPr id="33813" name="Text Box 4"/>
          <p:cNvSpPr txBox="1">
            <a:spLocks noChangeArrowheads="1"/>
          </p:cNvSpPr>
          <p:nvPr/>
        </p:nvSpPr>
        <p:spPr bwMode="auto">
          <a:xfrm>
            <a:off x="4240093" y="4709100"/>
            <a:ext cx="4903907" cy="400110"/>
          </a:xfrm>
          <a:prstGeom prst="rect">
            <a:avLst/>
          </a:prstGeom>
          <a:noFill/>
          <a:ln w="9525">
            <a:noFill/>
            <a:miter lim="800000"/>
            <a:headEnd/>
            <a:tailEnd/>
          </a:ln>
        </p:spPr>
        <p:txBody>
          <a:bodyPr wrap="none">
            <a:spAutoFit/>
          </a:bodyPr>
          <a:lstStyle/>
          <a:p>
            <a:r>
              <a:rPr lang="en-US" sz="2000" dirty="0">
                <a:latin typeface="Times New Roman" pitchFamily="18" charset="0"/>
              </a:rPr>
              <a:t>Gerberick </a:t>
            </a:r>
            <a:r>
              <a:rPr lang="en-US" sz="2000" i="1" dirty="0">
                <a:latin typeface="Times New Roman" pitchFamily="18" charset="0"/>
              </a:rPr>
              <a:t>et al</a:t>
            </a:r>
            <a:r>
              <a:rPr lang="en-US" sz="2000" dirty="0">
                <a:latin typeface="Times New Roman" pitchFamily="18" charset="0"/>
              </a:rPr>
              <a:t>. (2007). </a:t>
            </a:r>
            <a:r>
              <a:rPr lang="en-US" sz="2000" i="1" dirty="0" err="1">
                <a:latin typeface="Times New Roman" pitchFamily="18" charset="0"/>
              </a:rPr>
              <a:t>Tox</a:t>
            </a:r>
            <a:r>
              <a:rPr lang="en-US" sz="2000" i="1" dirty="0">
                <a:latin typeface="Times New Roman" pitchFamily="18" charset="0"/>
              </a:rPr>
              <a:t>. Sci.</a:t>
            </a:r>
            <a:r>
              <a:rPr lang="en-US" sz="2000" dirty="0">
                <a:latin typeface="Times New Roman" pitchFamily="18" charset="0"/>
              </a:rPr>
              <a:t>, </a:t>
            </a:r>
            <a:r>
              <a:rPr lang="en-US" sz="2000" b="1" dirty="0">
                <a:latin typeface="Times New Roman" pitchFamily="18" charset="0"/>
              </a:rPr>
              <a:t>97</a:t>
            </a:r>
            <a:r>
              <a:rPr lang="en-US" sz="2000" dirty="0">
                <a:latin typeface="Times New Roman" pitchFamily="18" charset="0"/>
              </a:rPr>
              <a:t>, 417-427</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idx="4294967295"/>
          </p:nvPr>
        </p:nvSpPr>
        <p:spPr/>
        <p:txBody>
          <a:bodyPr/>
          <a:lstStyle/>
          <a:p>
            <a:pPr eaLnBrk="1" hangingPunct="1">
              <a:lnSpc>
                <a:spcPct val="90000"/>
              </a:lnSpc>
            </a:pPr>
            <a:r>
              <a:rPr lang="en-US" sz="2400" dirty="0" smtClean="0">
                <a:ea typeface="ＭＳ Ｐゴシック" pitchFamily="34" charset="-128"/>
              </a:rPr>
              <a:t>Current published dataset of DPRA includes 145 chemicals</a:t>
            </a:r>
          </a:p>
          <a:p>
            <a:pPr lvl="1" eaLnBrk="1" hangingPunct="1">
              <a:lnSpc>
                <a:spcPct val="90000"/>
              </a:lnSpc>
            </a:pPr>
            <a:r>
              <a:rPr lang="en-US" sz="2000" dirty="0" smtClean="0">
                <a:ea typeface="Arial" pitchFamily="34" charset="0"/>
              </a:rPr>
              <a:t> 30 Extreme/Strong</a:t>
            </a:r>
          </a:p>
          <a:p>
            <a:pPr lvl="1" eaLnBrk="1" hangingPunct="1">
              <a:lnSpc>
                <a:spcPct val="90000"/>
              </a:lnSpc>
            </a:pPr>
            <a:r>
              <a:rPr lang="en-US" sz="2000" dirty="0" smtClean="0">
                <a:ea typeface="Arial" pitchFamily="34" charset="0"/>
              </a:rPr>
              <a:t> 39 Moderate</a:t>
            </a:r>
          </a:p>
          <a:p>
            <a:pPr lvl="1" eaLnBrk="1" hangingPunct="1">
              <a:lnSpc>
                <a:spcPct val="90000"/>
              </a:lnSpc>
            </a:pPr>
            <a:r>
              <a:rPr lang="en-US" sz="2000" dirty="0" smtClean="0">
                <a:ea typeface="Arial" pitchFamily="34" charset="0"/>
              </a:rPr>
              <a:t> 33 Weak</a:t>
            </a:r>
          </a:p>
          <a:p>
            <a:pPr lvl="1" eaLnBrk="1" hangingPunct="1">
              <a:lnSpc>
                <a:spcPct val="90000"/>
              </a:lnSpc>
            </a:pPr>
            <a:r>
              <a:rPr lang="en-US" sz="2000" dirty="0" smtClean="0">
                <a:ea typeface="Arial" pitchFamily="34" charset="0"/>
              </a:rPr>
              <a:t> 43 Non-sensitizers</a:t>
            </a:r>
          </a:p>
          <a:p>
            <a:pPr eaLnBrk="1" hangingPunct="1">
              <a:lnSpc>
                <a:spcPct val="90000"/>
              </a:lnSpc>
            </a:pPr>
            <a:r>
              <a:rPr lang="en-US" sz="2400" dirty="0" smtClean="0">
                <a:ea typeface="ＭＳ Ｐゴシック" pitchFamily="34" charset="-128"/>
              </a:rPr>
              <a:t>Sensitivity = 82%; Specificity = 74%; and Accuracy = 80%</a:t>
            </a:r>
          </a:p>
        </p:txBody>
      </p:sp>
      <p:sp>
        <p:nvSpPr>
          <p:cNvPr id="35842" name="TextBox 3"/>
          <p:cNvSpPr txBox="1">
            <a:spLocks noChangeArrowheads="1"/>
          </p:cNvSpPr>
          <p:nvPr/>
        </p:nvSpPr>
        <p:spPr bwMode="auto">
          <a:xfrm>
            <a:off x="4876800" y="2343150"/>
            <a:ext cx="4038600" cy="646331"/>
          </a:xfrm>
          <a:prstGeom prst="rect">
            <a:avLst/>
          </a:prstGeom>
          <a:noFill/>
          <a:ln w="9525">
            <a:noFill/>
            <a:miter lim="800000"/>
            <a:headEnd/>
            <a:tailEnd/>
          </a:ln>
        </p:spPr>
        <p:txBody>
          <a:bodyPr>
            <a:spAutoFit/>
          </a:bodyPr>
          <a:lstStyle/>
          <a:p>
            <a:r>
              <a:rPr lang="en-US" dirty="0" err="1"/>
              <a:t>Natsch</a:t>
            </a:r>
            <a:r>
              <a:rPr lang="en-US" dirty="0"/>
              <a:t>, </a:t>
            </a:r>
            <a:r>
              <a:rPr lang="en-US" i="1" dirty="0"/>
              <a:t>et al. </a:t>
            </a:r>
            <a:r>
              <a:rPr lang="en-US" dirty="0"/>
              <a:t>(2013). Journal of Applied Toxicology </a:t>
            </a:r>
            <a:r>
              <a:rPr lang="en-US" b="1" dirty="0"/>
              <a:t>33</a:t>
            </a:r>
            <a:r>
              <a:rPr lang="en-US" dirty="0"/>
              <a:t>: 1337-1352</a:t>
            </a:r>
            <a:r>
              <a:rPr lang="en-US" b="1" i="1" dirty="0"/>
              <a:t> </a:t>
            </a:r>
          </a:p>
        </p:txBody>
      </p:sp>
      <p:pic>
        <p:nvPicPr>
          <p:cNvPr id="35843" name="Picture 2"/>
          <p:cNvPicPr>
            <a:picLocks noChangeAspect="1"/>
          </p:cNvPicPr>
          <p:nvPr/>
        </p:nvPicPr>
        <p:blipFill>
          <a:blip r:embed="rId2" cstate="print"/>
          <a:srcRect/>
          <a:stretch>
            <a:fillRect/>
          </a:stretch>
        </p:blipFill>
        <p:spPr bwMode="auto">
          <a:xfrm>
            <a:off x="4800600" y="1714500"/>
            <a:ext cx="3568700" cy="704850"/>
          </a:xfrm>
          <a:prstGeom prst="rect">
            <a:avLst/>
          </a:prstGeom>
          <a:noFill/>
          <a:ln w="9525">
            <a:noFill/>
            <a:miter lim="800000"/>
            <a:headEnd/>
            <a:tailEnd/>
          </a:ln>
        </p:spPr>
      </p:pic>
      <p:sp>
        <p:nvSpPr>
          <p:cNvPr id="2" name="TextBox 1"/>
          <p:cNvSpPr txBox="1"/>
          <p:nvPr/>
        </p:nvSpPr>
        <p:spPr>
          <a:xfrm>
            <a:off x="838200" y="4095750"/>
            <a:ext cx="7391400" cy="707886"/>
          </a:xfrm>
          <a:prstGeom prst="rect">
            <a:avLst/>
          </a:prstGeom>
          <a:solidFill>
            <a:schemeClr val="bg1">
              <a:lumMod val="85000"/>
            </a:schemeClr>
          </a:solidFill>
        </p:spPr>
        <p:txBody>
          <a:bodyPr>
            <a:spAutoFit/>
          </a:bodyPr>
          <a:lstStyle/>
          <a:p>
            <a:pPr>
              <a:defRPr/>
            </a:pPr>
            <a:r>
              <a:rPr lang="en-US" sz="2000" b="1" dirty="0">
                <a:solidFill>
                  <a:srgbClr val="000090"/>
                </a:solidFill>
                <a:latin typeface="Arial" charset="0"/>
                <a:ea typeface="ＭＳ Ｐゴシック" charset="0"/>
                <a:cs typeface="ＭＳ Ｐゴシック" charset="0"/>
              </a:rPr>
              <a:t>EURL/ECVAM Results for 157 Chemicals:</a:t>
            </a:r>
          </a:p>
          <a:p>
            <a:pPr>
              <a:defRPr/>
            </a:pPr>
            <a:r>
              <a:rPr lang="en-US" sz="2000" b="1" dirty="0">
                <a:solidFill>
                  <a:srgbClr val="000090"/>
                </a:solidFill>
                <a:latin typeface="Arial" charset="0"/>
                <a:ea typeface="ＭＳ Ｐゴシック" charset="0"/>
                <a:cs typeface="ＭＳ Ｐゴシック" charset="0"/>
              </a:rPr>
              <a:t>Sensitivity = 80%; Specificity = 77%; and Accuracy = 80%</a:t>
            </a:r>
          </a:p>
        </p:txBody>
      </p:sp>
      <p:sp>
        <p:nvSpPr>
          <p:cNvPr id="35845" name="Rectangle 2"/>
          <p:cNvSpPr txBox="1">
            <a:spLocks noChangeArrowheads="1"/>
          </p:cNvSpPr>
          <p:nvPr/>
        </p:nvSpPr>
        <p:spPr bwMode="auto">
          <a:xfrm>
            <a:off x="876300" y="209550"/>
            <a:ext cx="7848600" cy="857250"/>
          </a:xfrm>
          <a:prstGeom prst="rect">
            <a:avLst/>
          </a:prstGeom>
          <a:noFill/>
          <a:ln w="9525">
            <a:noFill/>
            <a:miter lim="800000"/>
            <a:headEnd/>
            <a:tailEnd/>
          </a:ln>
        </p:spPr>
        <p:txBody>
          <a:bodyPr anchor="ctr"/>
          <a:lstStyle/>
          <a:p>
            <a:pPr algn="ctr"/>
            <a:r>
              <a:rPr lang="en-US" sz="3600" b="1" i="1" dirty="0">
                <a:solidFill>
                  <a:srgbClr val="000090"/>
                </a:solidFill>
              </a:rPr>
              <a:t>in </a:t>
            </a:r>
            <a:r>
              <a:rPr lang="en-US" sz="3600" b="1" i="1" dirty="0" err="1">
                <a:solidFill>
                  <a:srgbClr val="000090"/>
                </a:solidFill>
              </a:rPr>
              <a:t>chemico</a:t>
            </a:r>
            <a:r>
              <a:rPr lang="en-US" sz="3600" b="1" i="1" dirty="0">
                <a:solidFill>
                  <a:srgbClr val="000090"/>
                </a:solidFill>
              </a:rPr>
              <a:t> </a:t>
            </a:r>
            <a:r>
              <a:rPr lang="en-US" sz="3600" b="1" dirty="0">
                <a:solidFill>
                  <a:srgbClr val="000090"/>
                </a:solidFill>
              </a:rPr>
              <a:t>DPRA:</a:t>
            </a:r>
            <a:br>
              <a:rPr lang="en-US" sz="3600" b="1" dirty="0">
                <a:solidFill>
                  <a:srgbClr val="000090"/>
                </a:solidFill>
              </a:rPr>
            </a:br>
            <a:r>
              <a:rPr lang="en-US" sz="3600" b="1" dirty="0">
                <a:solidFill>
                  <a:srgbClr val="000090"/>
                </a:solidFill>
              </a:rPr>
              <a:t> Accuracy Performance</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979"/>
            <a:ext cx="8229600" cy="857250"/>
          </a:xfrm>
        </p:spPr>
        <p:txBody>
          <a:bodyPr>
            <a:normAutofit/>
          </a:bodyPr>
          <a:lstStyle/>
          <a:p>
            <a:pPr algn="l">
              <a:defRPr/>
            </a:pPr>
            <a:r>
              <a:rPr lang="en-US" b="1" dirty="0" smtClean="0">
                <a:solidFill>
                  <a:schemeClr val="accent4"/>
                </a:solidFill>
              </a:rPr>
              <a:t>ECVAM endorsement DPRA</a:t>
            </a:r>
            <a:endParaRPr lang="en-US" b="1" dirty="0">
              <a:solidFill>
                <a:schemeClr val="accent4"/>
              </a:solidFill>
            </a:endParaRPr>
          </a:p>
        </p:txBody>
      </p:sp>
      <p:sp>
        <p:nvSpPr>
          <p:cNvPr id="36866" name="Content Placeholder 2"/>
          <p:cNvSpPr>
            <a:spLocks noGrp="1"/>
          </p:cNvSpPr>
          <p:nvPr>
            <p:ph idx="1"/>
          </p:nvPr>
        </p:nvSpPr>
        <p:spPr>
          <a:xfrm>
            <a:off x="685800" y="1028701"/>
            <a:ext cx="8229600" cy="3394472"/>
          </a:xfrm>
        </p:spPr>
        <p:txBody>
          <a:bodyPr/>
          <a:lstStyle/>
          <a:p>
            <a:r>
              <a:rPr lang="en-US" b="1" smtClean="0">
                <a:ea typeface="ＭＳ Ｐゴシック" pitchFamily="34" charset="-128"/>
              </a:rPr>
              <a:t>ECVAM  Pre-validation started in 2009 (after successful inter-laboratory evaluation). </a:t>
            </a:r>
          </a:p>
          <a:p>
            <a:r>
              <a:rPr lang="en-US" b="1" smtClean="0">
                <a:ea typeface="ＭＳ Ｐゴシック" pitchFamily="34" charset="-128"/>
              </a:rPr>
              <a:t>Development of SOP and testing 2010-2011. </a:t>
            </a:r>
          </a:p>
        </p:txBody>
      </p:sp>
      <p:pic>
        <p:nvPicPr>
          <p:cNvPr id="36867" name="Picture 1"/>
          <p:cNvPicPr>
            <a:picLocks noChangeAspect="1" noChangeArrowheads="1"/>
          </p:cNvPicPr>
          <p:nvPr/>
        </p:nvPicPr>
        <p:blipFill>
          <a:blip r:embed="rId3" cstate="print"/>
          <a:srcRect/>
          <a:stretch>
            <a:fillRect/>
          </a:stretch>
        </p:blipFill>
        <p:spPr bwMode="auto">
          <a:xfrm>
            <a:off x="0" y="3155157"/>
            <a:ext cx="9144000" cy="1931194"/>
          </a:xfrm>
          <a:prstGeom prst="rect">
            <a:avLst/>
          </a:prstGeom>
          <a:noFill/>
          <a:ln w="9525">
            <a:noFill/>
            <a:miter lim="800000"/>
            <a:headEnd/>
            <a:tailEnd/>
          </a:ln>
        </p:spPr>
      </p:pic>
      <p:sp>
        <p:nvSpPr>
          <p:cNvPr id="4" name="TextBox 3"/>
          <p:cNvSpPr txBox="1"/>
          <p:nvPr/>
        </p:nvSpPr>
        <p:spPr>
          <a:xfrm>
            <a:off x="457201" y="457200"/>
            <a:ext cx="8315325" cy="42165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en-US" sz="2800" b="1">
                <a:solidFill>
                  <a:srgbClr val="FFFFFF"/>
                </a:solidFill>
                <a:ea typeface="ＭＳ Ｐゴシック" pitchFamily="34" charset="-128"/>
              </a:rPr>
              <a:t>OECD GUIDELINE APPROVED!!! </a:t>
            </a:r>
          </a:p>
          <a:p>
            <a:r>
              <a:rPr lang="en-US" sz="2400">
                <a:solidFill>
                  <a:srgbClr val="FFFFFF"/>
                </a:solidFill>
                <a:ea typeface="ＭＳ Ｐゴシック" pitchFamily="34" charset="-128"/>
              </a:rPr>
              <a:t> </a:t>
            </a:r>
            <a:r>
              <a:rPr lang="en-US" sz="2400" b="1">
                <a:solidFill>
                  <a:srgbClr val="FFFFFF"/>
                </a:solidFill>
                <a:ea typeface="ＭＳ Ｐゴシック" pitchFamily="34" charset="-128"/>
              </a:rPr>
              <a:t> </a:t>
            </a:r>
          </a:p>
          <a:p>
            <a:r>
              <a:rPr lang="en-US" sz="2400" b="1" u="sng">
                <a:solidFill>
                  <a:srgbClr val="FFFFFF"/>
                </a:solidFill>
                <a:ea typeface="ＭＳ Ｐゴシック" pitchFamily="34" charset="-128"/>
                <a:hlinkClick r:id="rId4"/>
              </a:rPr>
              <a:t>Test No. 442C: </a:t>
            </a:r>
            <a:r>
              <a:rPr lang="en-US" sz="2400" b="1" i="1" u="sng">
                <a:solidFill>
                  <a:srgbClr val="FFFFFF"/>
                </a:solidFill>
                <a:ea typeface="ＭＳ Ｐゴシック" pitchFamily="34" charset="-128"/>
                <a:hlinkClick r:id="rId4"/>
              </a:rPr>
              <a:t>In Chemico</a:t>
            </a:r>
            <a:r>
              <a:rPr lang="en-US" sz="2400" b="1" u="sng">
                <a:solidFill>
                  <a:srgbClr val="FFFFFF"/>
                </a:solidFill>
                <a:ea typeface="ＭＳ Ｐゴシック" pitchFamily="34" charset="-128"/>
                <a:hlinkClick r:id="rId4"/>
              </a:rPr>
              <a:t> Skin Sensitization - Direct Peptide Reactivity Assay (DPRA)</a:t>
            </a:r>
            <a:r>
              <a:rPr lang="en-US" sz="2400" b="1">
                <a:solidFill>
                  <a:srgbClr val="FFFFFF"/>
                </a:solidFill>
                <a:ea typeface="ＭＳ Ｐゴシック" pitchFamily="34" charset="-128"/>
              </a:rPr>
              <a:t>: This Test Guideline provides an </a:t>
            </a:r>
            <a:r>
              <a:rPr lang="en-US" sz="2400" b="1" i="1">
                <a:solidFill>
                  <a:srgbClr val="FFFFFF"/>
                </a:solidFill>
                <a:ea typeface="ＭＳ Ｐゴシック" pitchFamily="34" charset="-128"/>
              </a:rPr>
              <a:t>in chemico</a:t>
            </a:r>
            <a:r>
              <a:rPr lang="en-US" sz="2400" b="1">
                <a:solidFill>
                  <a:srgbClr val="FFFFFF"/>
                </a:solidFill>
                <a:ea typeface="ＭＳ Ｐゴシック" pitchFamily="34" charset="-128"/>
              </a:rPr>
              <a:t> procedure (Direct Peptide Reactivity Assay – DPRA) used for supporting the discrimination between skin sensitizers and non-sensitizers in accordance with the UN GHS.</a:t>
            </a:r>
          </a:p>
          <a:p>
            <a:r>
              <a:rPr lang="en-US" sz="2400" b="1">
                <a:solidFill>
                  <a:srgbClr val="FFFFFF"/>
                </a:solidFill>
                <a:ea typeface="ＭＳ Ｐゴシック" pitchFamily="34" charset="-128"/>
              </a:rPr>
              <a:t>Link: </a:t>
            </a:r>
            <a:r>
              <a:rPr lang="en-US" sz="2400" b="1" u="sng">
                <a:solidFill>
                  <a:srgbClr val="FFFFFF"/>
                </a:solidFill>
                <a:ea typeface="ＭＳ Ｐゴシック" pitchFamily="34" charset="-128"/>
                <a:hlinkClick r:id="rId4"/>
              </a:rPr>
              <a:t>http://www.oecd-ilibrary.org/environment/test-no-442c-in-chemico-skin-sensitisation_9789264229709-en</a:t>
            </a:r>
            <a:r>
              <a:rPr lang="en-US" sz="2400" b="1">
                <a:solidFill>
                  <a:srgbClr val="FFFFFF"/>
                </a:solidFill>
                <a:ea typeface="ＭＳ Ｐゴシック" pitchFamily="34" charset="-128"/>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1"/>
          <p:cNvSpPr>
            <a:spLocks noGrp="1"/>
          </p:cNvSpPr>
          <p:nvPr>
            <p:ph type="title"/>
          </p:nvPr>
        </p:nvSpPr>
        <p:spPr>
          <a:xfrm>
            <a:off x="457200" y="57150"/>
            <a:ext cx="8229600" cy="857250"/>
          </a:xfrm>
        </p:spPr>
        <p:txBody>
          <a:bodyPr/>
          <a:lstStyle/>
          <a:p>
            <a:r>
              <a:rPr lang="en-US" sz="2800" b="1" dirty="0" smtClean="0">
                <a:ea typeface="ＭＳ Ｐゴシック" pitchFamily="34" charset="-128"/>
              </a:rPr>
              <a:t>Next Generation: </a:t>
            </a:r>
            <a:r>
              <a:rPr lang="en-US" sz="2800" b="1" i="1" dirty="0" smtClean="0">
                <a:ea typeface="ＭＳ Ｐゴシック" pitchFamily="34" charset="-128"/>
              </a:rPr>
              <a:t>in </a:t>
            </a:r>
            <a:r>
              <a:rPr lang="en-US" sz="2800" b="1" i="1" dirty="0" err="1" smtClean="0">
                <a:ea typeface="ＭＳ Ｐゴシック" pitchFamily="34" charset="-128"/>
              </a:rPr>
              <a:t>chemico</a:t>
            </a:r>
            <a:r>
              <a:rPr lang="en-US" sz="2800" b="1" i="1" dirty="0" smtClean="0">
                <a:ea typeface="ＭＳ Ｐゴシック" pitchFamily="34" charset="-128"/>
              </a:rPr>
              <a:t> Peroxidase Peptide Reactivity Assay</a:t>
            </a:r>
            <a:r>
              <a:rPr lang="en-US" sz="2800" b="1" dirty="0" smtClean="0">
                <a:ea typeface="ＭＳ Ｐゴシック" pitchFamily="34" charset="-128"/>
              </a:rPr>
              <a:t> (PPRA)</a:t>
            </a:r>
            <a:endParaRPr lang="en-US" sz="2800" b="1" i="1" dirty="0" smtClean="0">
              <a:ea typeface="ＭＳ Ｐゴシック" pitchFamily="34" charset="-128"/>
            </a:endParaRPr>
          </a:p>
        </p:txBody>
      </p:sp>
      <p:sp>
        <p:nvSpPr>
          <p:cNvPr id="38914" name="Inhaltsplatzhalter 2"/>
          <p:cNvSpPr>
            <a:spLocks noGrp="1"/>
          </p:cNvSpPr>
          <p:nvPr>
            <p:ph idx="1"/>
          </p:nvPr>
        </p:nvSpPr>
        <p:spPr>
          <a:xfrm>
            <a:off x="457200" y="910829"/>
            <a:ext cx="8686800" cy="1982390"/>
          </a:xfrm>
        </p:spPr>
        <p:txBody>
          <a:bodyPr/>
          <a:lstStyle/>
          <a:p>
            <a:pPr>
              <a:buFontTx/>
              <a:buNone/>
            </a:pPr>
            <a:r>
              <a:rPr lang="en-US" sz="1600" b="1" dirty="0" smtClean="0">
                <a:ea typeface="ＭＳ Ｐゴシック" pitchFamily="34" charset="-128"/>
              </a:rPr>
              <a:t>Screening method for evaluation skin sensitization potential </a:t>
            </a:r>
            <a:r>
              <a:rPr lang="en-US" sz="1600" dirty="0" smtClean="0">
                <a:ea typeface="ＭＳ Ｐゴシック" pitchFamily="34" charset="-128"/>
              </a:rPr>
              <a:t>(</a:t>
            </a:r>
            <a:r>
              <a:rPr lang="en-US" sz="1600" dirty="0" err="1" smtClean="0">
                <a:ea typeface="ＭＳ Ｐゴシック" pitchFamily="34" charset="-128"/>
              </a:rPr>
              <a:t>haptens</a:t>
            </a:r>
            <a:r>
              <a:rPr lang="en-US" sz="1600" dirty="0" smtClean="0">
                <a:ea typeface="ＭＳ Ｐゴシック" pitchFamily="34" charset="-128"/>
              </a:rPr>
              <a:t>; pre-, </a:t>
            </a:r>
            <a:r>
              <a:rPr lang="en-US" sz="1600" dirty="0" err="1" smtClean="0">
                <a:ea typeface="ＭＳ Ｐゴシック" pitchFamily="34" charset="-128"/>
              </a:rPr>
              <a:t>prohaptens</a:t>
            </a:r>
            <a:r>
              <a:rPr lang="en-US" sz="1600" dirty="0" smtClean="0">
                <a:ea typeface="ＭＳ Ｐゴシック" pitchFamily="34" charset="-128"/>
              </a:rPr>
              <a:t>)</a:t>
            </a:r>
          </a:p>
          <a:p>
            <a:r>
              <a:rPr lang="en-US" sz="1600" dirty="0" smtClean="0">
                <a:ea typeface="ＭＳ Ｐゴシック" pitchFamily="34" charset="-128"/>
              </a:rPr>
              <a:t>Incubating test chemical with H</a:t>
            </a:r>
            <a:r>
              <a:rPr lang="en-US" sz="1600" baseline="-25000" dirty="0" smtClean="0">
                <a:ea typeface="ＭＳ Ｐゴシック" pitchFamily="34" charset="-128"/>
              </a:rPr>
              <a:t>2</a:t>
            </a:r>
            <a:r>
              <a:rPr lang="en-US" sz="1600" dirty="0" smtClean="0">
                <a:ea typeface="ＭＳ Ｐゴシック" pitchFamily="34" charset="-128"/>
              </a:rPr>
              <a:t>O</a:t>
            </a:r>
            <a:r>
              <a:rPr lang="en-US" sz="1600" baseline="-25000" dirty="0" smtClean="0">
                <a:ea typeface="ＭＳ Ｐゴシック" pitchFamily="34" charset="-128"/>
              </a:rPr>
              <a:t>2</a:t>
            </a:r>
            <a:r>
              <a:rPr lang="en-US" sz="1600" dirty="0" smtClean="0">
                <a:ea typeface="ＭＳ Ｐゴシック" pitchFamily="34" charset="-128"/>
              </a:rPr>
              <a:t>, HRP, </a:t>
            </a:r>
            <a:r>
              <a:rPr lang="en-US" sz="1600" dirty="0" err="1" smtClean="0">
                <a:solidFill>
                  <a:srgbClr val="000000"/>
                </a:solidFill>
                <a:ea typeface="ＭＳ Ｐゴシック" pitchFamily="34" charset="-128"/>
              </a:rPr>
              <a:t>desferroxamine</a:t>
            </a:r>
            <a:r>
              <a:rPr lang="en-US" sz="1600" dirty="0" smtClean="0">
                <a:ea typeface="ＭＳ Ｐゴシック" pitchFamily="34" charset="-128"/>
              </a:rPr>
              <a:t>, model peptide for 24h followed by the addition of DTT</a:t>
            </a:r>
          </a:p>
          <a:p>
            <a:r>
              <a:rPr lang="en-US" sz="1600" dirty="0" smtClean="0">
                <a:ea typeface="ＭＳ Ｐゴシック" pitchFamily="34" charset="-128"/>
              </a:rPr>
              <a:t>The reactivity is </a:t>
            </a:r>
            <a:r>
              <a:rPr lang="en-US" sz="1600" i="1" dirty="0" smtClean="0">
                <a:ea typeface="ＭＳ Ｐゴシック" pitchFamily="34" charset="-128"/>
              </a:rPr>
              <a:t>quantified </a:t>
            </a:r>
            <a:r>
              <a:rPr lang="en-US" sz="1600" dirty="0" smtClean="0">
                <a:ea typeface="ＭＳ Ｐゴシック" pitchFamily="34" charset="-128"/>
              </a:rPr>
              <a:t>based on the percentage of peptide depletion (LC/MS/MS)</a:t>
            </a:r>
          </a:p>
          <a:p>
            <a:endParaRPr lang="en-US" sz="1600" dirty="0" smtClean="0">
              <a:ea typeface="ＭＳ Ｐゴシック" pitchFamily="34" charset="-128"/>
            </a:endParaRPr>
          </a:p>
        </p:txBody>
      </p:sp>
      <p:sp>
        <p:nvSpPr>
          <p:cNvPr id="8" name="Flussdiagramm: Alternativer Prozess 7"/>
          <p:cNvSpPr/>
          <p:nvPr/>
        </p:nvSpPr>
        <p:spPr>
          <a:xfrm>
            <a:off x="642939" y="3022998"/>
            <a:ext cx="1000125" cy="45958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ysClr val="windowText" lastClr="000000"/>
                </a:solidFill>
              </a:rPr>
              <a:t>Test Chemical</a:t>
            </a:r>
          </a:p>
        </p:txBody>
      </p:sp>
      <p:sp>
        <p:nvSpPr>
          <p:cNvPr id="9" name="Flussdiagramm: Alternativer Prozess 8"/>
          <p:cNvSpPr/>
          <p:nvPr/>
        </p:nvSpPr>
        <p:spPr>
          <a:xfrm>
            <a:off x="5214938" y="3022998"/>
            <a:ext cx="1928812" cy="459581"/>
          </a:xfrm>
          <a:prstGeom prst="flowChartAlternate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ysClr val="windowText" lastClr="000000"/>
                </a:solidFill>
              </a:rPr>
              <a:t>Reactive Metabolite </a:t>
            </a:r>
            <a:r>
              <a:rPr lang="en-US" sz="1400" dirty="0">
                <a:solidFill>
                  <a:sysClr val="windowText" lastClr="000000"/>
                </a:solidFill>
              </a:rPr>
              <a:t>(</a:t>
            </a:r>
            <a:r>
              <a:rPr lang="en-US" sz="1400" dirty="0" err="1">
                <a:solidFill>
                  <a:sysClr val="windowText" lastClr="000000"/>
                </a:solidFill>
              </a:rPr>
              <a:t>electrophilic</a:t>
            </a:r>
            <a:r>
              <a:rPr lang="en-US" sz="1400" dirty="0">
                <a:solidFill>
                  <a:sysClr val="windowText" lastClr="000000"/>
                </a:solidFill>
              </a:rPr>
              <a:t> </a:t>
            </a:r>
            <a:r>
              <a:rPr lang="en-US" sz="1400" dirty="0" err="1">
                <a:solidFill>
                  <a:sysClr val="windowText" lastClr="000000"/>
                </a:solidFill>
              </a:rPr>
              <a:t>hapten</a:t>
            </a:r>
            <a:r>
              <a:rPr lang="en-US" sz="1400" dirty="0">
                <a:solidFill>
                  <a:sysClr val="windowText" lastClr="000000"/>
                </a:solidFill>
              </a:rPr>
              <a:t>)</a:t>
            </a:r>
          </a:p>
        </p:txBody>
      </p:sp>
      <p:sp>
        <p:nvSpPr>
          <p:cNvPr id="10" name="Flussdiagramm: Alternativer Prozess 9"/>
          <p:cNvSpPr/>
          <p:nvPr/>
        </p:nvSpPr>
        <p:spPr>
          <a:xfrm>
            <a:off x="2786064" y="3804048"/>
            <a:ext cx="1214437" cy="459581"/>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ysClr val="windowText" lastClr="000000"/>
                </a:solidFill>
              </a:rPr>
              <a:t>Peptide (</a:t>
            </a:r>
            <a:r>
              <a:rPr lang="en-US" sz="1200" b="1" dirty="0" err="1">
                <a:solidFill>
                  <a:sysClr val="windowText" lastClr="000000"/>
                </a:solidFill>
              </a:rPr>
              <a:t>Cys</a:t>
            </a:r>
            <a:r>
              <a:rPr lang="en-US" sz="1200" b="1" dirty="0">
                <a:solidFill>
                  <a:sysClr val="windowText" lastClr="000000"/>
                </a:solidFill>
              </a:rPr>
              <a:t>)</a:t>
            </a:r>
            <a:r>
              <a:rPr lang="en-US" sz="1200" dirty="0">
                <a:solidFill>
                  <a:sysClr val="windowText" lastClr="000000"/>
                </a:solidFill>
              </a:rPr>
              <a:t> (</a:t>
            </a:r>
            <a:r>
              <a:rPr lang="en-US" sz="1200" dirty="0" err="1">
                <a:solidFill>
                  <a:sysClr val="windowText" lastClr="000000"/>
                </a:solidFill>
              </a:rPr>
              <a:t>nucleophile</a:t>
            </a:r>
            <a:r>
              <a:rPr lang="en-US" sz="1200" dirty="0">
                <a:solidFill>
                  <a:sysClr val="windowText" lastClr="000000"/>
                </a:solidFill>
              </a:rPr>
              <a:t>)</a:t>
            </a:r>
          </a:p>
        </p:txBody>
      </p:sp>
      <p:grpSp>
        <p:nvGrpSpPr>
          <p:cNvPr id="7" name="Gruppieren 17"/>
          <p:cNvGrpSpPr/>
          <p:nvPr/>
        </p:nvGrpSpPr>
        <p:grpSpPr>
          <a:xfrm>
            <a:off x="6215074" y="4286253"/>
            <a:ext cx="2286016" cy="276999"/>
            <a:chOff x="7215206" y="4493823"/>
            <a:chExt cx="2286016" cy="351929"/>
          </a:xfrm>
          <a:solidFill>
            <a:schemeClr val="accent1">
              <a:lumMod val="20000"/>
              <a:lumOff val="80000"/>
            </a:schemeClr>
          </a:solidFill>
        </p:grpSpPr>
        <p:sp>
          <p:nvSpPr>
            <p:cNvPr id="14" name="Flussdiagramm: Alternativer Prozess 13"/>
            <p:cNvSpPr/>
            <p:nvPr/>
          </p:nvSpPr>
          <p:spPr>
            <a:xfrm>
              <a:off x="7215206" y="4493838"/>
              <a:ext cx="1143008" cy="34036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ysClr val="windowText" lastClr="000000"/>
                </a:solidFill>
              </a:endParaRPr>
            </a:p>
          </p:txBody>
        </p:sp>
        <p:sp>
          <p:nvSpPr>
            <p:cNvPr id="15" name="Flussdiagramm: Alternativer Prozess 14"/>
            <p:cNvSpPr/>
            <p:nvPr/>
          </p:nvSpPr>
          <p:spPr>
            <a:xfrm>
              <a:off x="8358214" y="4493838"/>
              <a:ext cx="1143008" cy="340360"/>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solidFill>
                  <a:sysClr val="windowText" lastClr="000000"/>
                </a:solidFill>
              </a:endParaRPr>
            </a:p>
          </p:txBody>
        </p:sp>
        <p:sp>
          <p:nvSpPr>
            <p:cNvPr id="16" name="Textfeld 15"/>
            <p:cNvSpPr txBox="1"/>
            <p:nvPr/>
          </p:nvSpPr>
          <p:spPr>
            <a:xfrm>
              <a:off x="7781932" y="4493823"/>
              <a:ext cx="1524000" cy="351929"/>
            </a:xfrm>
            <a:prstGeom prst="rect">
              <a:avLst/>
            </a:prstGeom>
            <a:solidFill>
              <a:schemeClr val="accent6">
                <a:lumMod val="60000"/>
                <a:lumOff val="40000"/>
              </a:schemeClr>
            </a:solidFill>
          </p:spPr>
          <p:txBody>
            <a:bodyPr>
              <a:spAutoFit/>
            </a:bodyPr>
            <a:lstStyle/>
            <a:p>
              <a:pPr>
                <a:defRPr/>
              </a:pPr>
              <a:r>
                <a:rPr lang="en-US" sz="1200" dirty="0">
                  <a:solidFill>
                    <a:sysClr val="windowText" lastClr="000000"/>
                  </a:solidFill>
                  <a:latin typeface="Arial" charset="0"/>
                  <a:ea typeface="ＭＳ Ｐゴシック" charset="0"/>
                  <a:cs typeface="ＭＳ Ｐゴシック" charset="0"/>
                </a:rPr>
                <a:t>Peptide </a:t>
              </a:r>
              <a:r>
                <a:rPr lang="en-US" sz="1200" dirty="0" err="1">
                  <a:solidFill>
                    <a:sysClr val="windowText" lastClr="000000"/>
                  </a:solidFill>
                  <a:latin typeface="Arial" charset="0"/>
                  <a:ea typeface="ＭＳ Ｐゴシック" charset="0"/>
                  <a:cs typeface="ＭＳ Ｐゴシック" charset="0"/>
                </a:rPr>
                <a:t>Dimer</a:t>
              </a:r>
              <a:endParaRPr lang="en-US" sz="1200" dirty="0">
                <a:solidFill>
                  <a:sysClr val="windowText" lastClr="000000"/>
                </a:solidFill>
                <a:latin typeface="Arial" charset="0"/>
                <a:ea typeface="ＭＳ Ｐゴシック" charset="0"/>
                <a:cs typeface="ＭＳ Ｐゴシック" charset="0"/>
              </a:endParaRPr>
            </a:p>
          </p:txBody>
        </p:sp>
      </p:grpSp>
      <p:sp>
        <p:nvSpPr>
          <p:cNvPr id="17" name="Flussdiagramm: Alternativer Prozess 16"/>
          <p:cNvSpPr/>
          <p:nvPr/>
        </p:nvSpPr>
        <p:spPr>
          <a:xfrm>
            <a:off x="2143126" y="4416028"/>
            <a:ext cx="2500313" cy="566738"/>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sysClr val="windowText" lastClr="000000"/>
                </a:solidFill>
              </a:rPr>
              <a:t>Electrophilic-nucleophilic</a:t>
            </a:r>
            <a:r>
              <a:rPr lang="en-US" sz="1200" dirty="0">
                <a:solidFill>
                  <a:sysClr val="windowText" lastClr="000000"/>
                </a:solidFill>
              </a:rPr>
              <a:t> covalent binding</a:t>
            </a:r>
          </a:p>
          <a:p>
            <a:pPr algn="ctr">
              <a:defRPr/>
            </a:pPr>
            <a:r>
              <a:rPr lang="en-US" sz="1200" b="1" dirty="0">
                <a:solidFill>
                  <a:sysClr val="windowText" lastClr="000000"/>
                </a:solidFill>
              </a:rPr>
              <a:t>Adduct Formation</a:t>
            </a:r>
          </a:p>
        </p:txBody>
      </p:sp>
      <p:cxnSp>
        <p:nvCxnSpPr>
          <p:cNvPr id="20" name="Gerade Verbindung mit Pfeil 19"/>
          <p:cNvCxnSpPr>
            <a:stCxn id="10" idx="2"/>
            <a:endCxn id="17" idx="0"/>
          </p:cNvCxnSpPr>
          <p:nvPr/>
        </p:nvCxnSpPr>
        <p:spPr>
          <a:xfrm rot="5400000">
            <a:off x="3316487" y="4339631"/>
            <a:ext cx="15359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a:stCxn id="10" idx="3"/>
            <a:endCxn id="14" idx="1"/>
          </p:cNvCxnSpPr>
          <p:nvPr/>
        </p:nvCxnSpPr>
        <p:spPr>
          <a:xfrm>
            <a:off x="4000501" y="4033837"/>
            <a:ext cx="2214563" cy="3869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stCxn id="8" idx="2"/>
            <a:endCxn id="10" idx="0"/>
          </p:cNvCxnSpPr>
          <p:nvPr/>
        </p:nvCxnSpPr>
        <p:spPr>
          <a:xfrm rot="16200000" flipH="1">
            <a:off x="2107010" y="2518569"/>
            <a:ext cx="321469" cy="2249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a:stCxn id="8" idx="3"/>
            <a:endCxn id="9" idx="1"/>
          </p:cNvCxnSpPr>
          <p:nvPr/>
        </p:nvCxnSpPr>
        <p:spPr>
          <a:xfrm>
            <a:off x="1643064" y="3252788"/>
            <a:ext cx="3571875" cy="11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stCxn id="9" idx="2"/>
            <a:endCxn id="10" idx="0"/>
          </p:cNvCxnSpPr>
          <p:nvPr/>
        </p:nvCxnSpPr>
        <p:spPr>
          <a:xfrm rot="5400000">
            <a:off x="4625579" y="2249488"/>
            <a:ext cx="321469" cy="2787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Gerade Verbindung mit Pfeil 42"/>
          <p:cNvCxnSpPr/>
          <p:nvPr/>
        </p:nvCxnSpPr>
        <p:spPr>
          <a:xfrm rot="10800000">
            <a:off x="4000501" y="3964781"/>
            <a:ext cx="2214563" cy="33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8926" name="Gruppieren 65"/>
          <p:cNvGrpSpPr>
            <a:grpSpLocks/>
          </p:cNvGrpSpPr>
          <p:nvPr/>
        </p:nvGrpSpPr>
        <p:grpSpPr bwMode="auto">
          <a:xfrm>
            <a:off x="1500188" y="2196704"/>
            <a:ext cx="3875561" cy="1044178"/>
            <a:chOff x="1764496" y="3466271"/>
            <a:chExt cx="3875569" cy="1462927"/>
          </a:xfrm>
        </p:grpSpPr>
        <p:sp>
          <p:nvSpPr>
            <p:cNvPr id="50" name="Nach rechts gekrümmter Pfeil 49"/>
            <p:cNvSpPr/>
            <p:nvPr/>
          </p:nvSpPr>
          <p:spPr>
            <a:xfrm rot="16200000">
              <a:off x="3536256" y="3821227"/>
              <a:ext cx="356974" cy="1858967"/>
            </a:xfrm>
            <a:prstGeom prst="curvedRightArrow">
              <a:avLst>
                <a:gd name="adj1" fmla="val 30315"/>
                <a:gd name="adj2" fmla="val 64714"/>
                <a:gd name="adj3" fmla="val 482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1" name="Nach rechts gekrümmter Pfeil 50"/>
            <p:cNvSpPr/>
            <p:nvPr/>
          </p:nvSpPr>
          <p:spPr>
            <a:xfrm rot="5400000">
              <a:off x="3393381" y="3320796"/>
              <a:ext cx="356974" cy="1858967"/>
            </a:xfrm>
            <a:prstGeom prst="curvedRightArrow">
              <a:avLst>
                <a:gd name="adj1" fmla="val 30315"/>
                <a:gd name="adj2" fmla="val 64714"/>
                <a:gd name="adj3" fmla="val 482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7" name="Nach rechts gekrümmter Pfeil 56"/>
            <p:cNvSpPr/>
            <p:nvPr/>
          </p:nvSpPr>
          <p:spPr>
            <a:xfrm rot="16200000" flipV="1">
              <a:off x="3376012" y="3089328"/>
              <a:ext cx="320276" cy="1644654"/>
            </a:xfrm>
            <a:prstGeom prst="curvedRightArrow">
              <a:avLst>
                <a:gd name="adj1" fmla="val 30315"/>
                <a:gd name="adj2" fmla="val 64714"/>
                <a:gd name="adj3" fmla="val 48213"/>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8938" name="Textfeld 58"/>
            <p:cNvSpPr txBox="1">
              <a:spLocks noChangeArrowheads="1"/>
            </p:cNvSpPr>
            <p:nvPr/>
          </p:nvSpPr>
          <p:spPr bwMode="auto">
            <a:xfrm>
              <a:off x="1764496" y="4366447"/>
              <a:ext cx="1219508" cy="388085"/>
            </a:xfrm>
            <a:prstGeom prst="rect">
              <a:avLst/>
            </a:prstGeom>
            <a:noFill/>
            <a:ln w="9525">
              <a:noFill/>
              <a:miter lim="800000"/>
              <a:headEnd/>
              <a:tailEnd/>
            </a:ln>
          </p:spPr>
          <p:txBody>
            <a:bodyPr wrap="none">
              <a:spAutoFit/>
            </a:bodyPr>
            <a:lstStyle/>
            <a:p>
              <a:r>
                <a:rPr lang="en-US" sz="1200"/>
                <a:t>Peroxidase (O)</a:t>
              </a:r>
            </a:p>
          </p:txBody>
        </p:sp>
        <p:sp>
          <p:nvSpPr>
            <p:cNvPr id="38939" name="Textfeld 59"/>
            <p:cNvSpPr txBox="1">
              <a:spLocks noChangeArrowheads="1"/>
            </p:cNvSpPr>
            <p:nvPr/>
          </p:nvSpPr>
          <p:spPr bwMode="auto">
            <a:xfrm>
              <a:off x="4429124" y="4357695"/>
              <a:ext cx="1210941" cy="388085"/>
            </a:xfrm>
            <a:prstGeom prst="rect">
              <a:avLst/>
            </a:prstGeom>
            <a:noFill/>
            <a:ln w="9525">
              <a:noFill/>
              <a:miter lim="800000"/>
              <a:headEnd/>
              <a:tailEnd/>
            </a:ln>
          </p:spPr>
          <p:txBody>
            <a:bodyPr wrap="none">
              <a:spAutoFit/>
            </a:bodyPr>
            <a:lstStyle/>
            <a:p>
              <a:r>
                <a:rPr lang="en-US" sz="1200"/>
                <a:t>Peroxidase (R)</a:t>
              </a:r>
            </a:p>
          </p:txBody>
        </p:sp>
        <p:sp>
          <p:nvSpPr>
            <p:cNvPr id="38940" name="Textfeld 60"/>
            <p:cNvSpPr txBox="1">
              <a:spLocks noChangeArrowheads="1"/>
            </p:cNvSpPr>
            <p:nvPr/>
          </p:nvSpPr>
          <p:spPr bwMode="auto">
            <a:xfrm>
              <a:off x="2512033" y="3478412"/>
              <a:ext cx="520538" cy="431205"/>
            </a:xfrm>
            <a:prstGeom prst="rect">
              <a:avLst/>
            </a:prstGeom>
            <a:noFill/>
            <a:ln w="9525">
              <a:noFill/>
              <a:miter lim="800000"/>
              <a:headEnd/>
              <a:tailEnd/>
            </a:ln>
          </p:spPr>
          <p:txBody>
            <a:bodyPr wrap="none">
              <a:spAutoFit/>
            </a:bodyPr>
            <a:lstStyle/>
            <a:p>
              <a:r>
                <a:rPr lang="en-US" sz="1400"/>
                <a:t>H</a:t>
              </a:r>
              <a:r>
                <a:rPr lang="en-US" sz="1400" baseline="-25000"/>
                <a:t>2</a:t>
              </a:r>
              <a:r>
                <a:rPr lang="en-US" sz="1400"/>
                <a:t>O</a:t>
              </a:r>
            </a:p>
          </p:txBody>
        </p:sp>
        <p:sp>
          <p:nvSpPr>
            <p:cNvPr id="38941" name="Textfeld 61"/>
            <p:cNvSpPr txBox="1">
              <a:spLocks noChangeArrowheads="1"/>
            </p:cNvSpPr>
            <p:nvPr/>
          </p:nvSpPr>
          <p:spPr bwMode="auto">
            <a:xfrm>
              <a:off x="4214810" y="3466271"/>
              <a:ext cx="587104" cy="431205"/>
            </a:xfrm>
            <a:prstGeom prst="rect">
              <a:avLst/>
            </a:prstGeom>
            <a:noFill/>
            <a:ln w="9525">
              <a:noFill/>
              <a:miter lim="800000"/>
              <a:headEnd/>
              <a:tailEnd/>
            </a:ln>
          </p:spPr>
          <p:txBody>
            <a:bodyPr wrap="none">
              <a:spAutoFit/>
            </a:bodyPr>
            <a:lstStyle/>
            <a:p>
              <a:r>
                <a:rPr lang="en-US" sz="1400"/>
                <a:t>H</a:t>
              </a:r>
              <a:r>
                <a:rPr lang="en-US" sz="1400" baseline="-25000"/>
                <a:t>2</a:t>
              </a:r>
              <a:r>
                <a:rPr lang="en-US" sz="1400"/>
                <a:t>O</a:t>
              </a:r>
              <a:r>
                <a:rPr lang="en-US" sz="1400" baseline="-25000"/>
                <a:t>2</a:t>
              </a:r>
              <a:endParaRPr lang="en-US" sz="1400"/>
            </a:p>
          </p:txBody>
        </p:sp>
      </p:grpSp>
      <p:sp>
        <p:nvSpPr>
          <p:cNvPr id="38927" name="Textfeld 72"/>
          <p:cNvSpPr txBox="1">
            <a:spLocks noChangeArrowheads="1"/>
          </p:cNvSpPr>
          <p:nvPr/>
        </p:nvSpPr>
        <p:spPr bwMode="auto">
          <a:xfrm>
            <a:off x="4572000" y="4018360"/>
            <a:ext cx="1591414" cy="307777"/>
          </a:xfrm>
          <a:prstGeom prst="rect">
            <a:avLst/>
          </a:prstGeom>
          <a:solidFill>
            <a:schemeClr val="bg1"/>
          </a:solidFill>
          <a:ln w="9525">
            <a:noFill/>
            <a:miter lim="800000"/>
            <a:headEnd/>
            <a:tailEnd/>
          </a:ln>
        </p:spPr>
        <p:txBody>
          <a:bodyPr wrap="none">
            <a:spAutoFit/>
          </a:bodyPr>
          <a:lstStyle/>
          <a:p>
            <a:r>
              <a:rPr lang="en-US" sz="1400">
                <a:solidFill>
                  <a:srgbClr val="000000"/>
                </a:solidFill>
              </a:rPr>
              <a:t>Reversed by </a:t>
            </a:r>
            <a:r>
              <a:rPr lang="en-US" sz="1400" b="1">
                <a:solidFill>
                  <a:srgbClr val="000000"/>
                </a:solidFill>
              </a:rPr>
              <a:t>DTT</a:t>
            </a:r>
          </a:p>
        </p:txBody>
      </p:sp>
      <p:sp>
        <p:nvSpPr>
          <p:cNvPr id="38928" name="Textfeld 73"/>
          <p:cNvSpPr txBox="1">
            <a:spLocks noChangeArrowheads="1"/>
          </p:cNvSpPr>
          <p:nvPr/>
        </p:nvSpPr>
        <p:spPr bwMode="auto">
          <a:xfrm>
            <a:off x="928688" y="3643313"/>
            <a:ext cx="1332454" cy="307777"/>
          </a:xfrm>
          <a:prstGeom prst="rect">
            <a:avLst/>
          </a:prstGeom>
          <a:noFill/>
          <a:ln w="9525">
            <a:noFill/>
            <a:miter lim="800000"/>
            <a:headEnd/>
            <a:tailEnd/>
          </a:ln>
        </p:spPr>
        <p:txBody>
          <a:bodyPr wrap="none">
            <a:spAutoFit/>
          </a:bodyPr>
          <a:lstStyle/>
          <a:p>
            <a:r>
              <a:rPr lang="en-US" sz="1400">
                <a:solidFill>
                  <a:srgbClr val="000000"/>
                </a:solidFill>
              </a:rPr>
              <a:t>Auto-oxidation</a:t>
            </a:r>
            <a:endParaRPr lang="en-US" sz="1400" b="1">
              <a:solidFill>
                <a:srgbClr val="000000"/>
              </a:solidFill>
            </a:endParaRPr>
          </a:p>
        </p:txBody>
      </p:sp>
      <p:grpSp>
        <p:nvGrpSpPr>
          <p:cNvPr id="38929" name="Gruppieren 36"/>
          <p:cNvGrpSpPr>
            <a:grpSpLocks/>
          </p:cNvGrpSpPr>
          <p:nvPr/>
        </p:nvGrpSpPr>
        <p:grpSpPr bwMode="auto">
          <a:xfrm>
            <a:off x="357188" y="3857626"/>
            <a:ext cx="2286000" cy="364331"/>
            <a:chOff x="357158" y="5143512"/>
            <a:chExt cx="2285984" cy="485772"/>
          </a:xfrm>
        </p:grpSpPr>
        <p:grpSp>
          <p:nvGrpSpPr>
            <p:cNvPr id="38931" name="Gruppieren 33"/>
            <p:cNvGrpSpPr>
              <a:grpSpLocks/>
            </p:cNvGrpSpPr>
            <p:nvPr/>
          </p:nvGrpSpPr>
          <p:grpSpPr bwMode="auto">
            <a:xfrm>
              <a:off x="357158" y="5214950"/>
              <a:ext cx="2285984" cy="410367"/>
              <a:chOff x="428596" y="5143512"/>
              <a:chExt cx="2285984" cy="410367"/>
            </a:xfrm>
          </p:grpSpPr>
          <p:sp>
            <p:nvSpPr>
              <p:cNvPr id="38933" name="Textfeld 29"/>
              <p:cNvSpPr txBox="1">
                <a:spLocks noChangeArrowheads="1"/>
              </p:cNvSpPr>
              <p:nvPr/>
            </p:nvSpPr>
            <p:spPr bwMode="auto">
              <a:xfrm>
                <a:off x="428596" y="5143512"/>
                <a:ext cx="2285984" cy="410367"/>
              </a:xfrm>
              <a:prstGeom prst="rect">
                <a:avLst/>
              </a:prstGeom>
              <a:noFill/>
              <a:ln w="9525">
                <a:noFill/>
                <a:miter lim="800000"/>
                <a:headEnd/>
                <a:tailEnd/>
              </a:ln>
            </p:spPr>
            <p:txBody>
              <a:bodyPr>
                <a:spAutoFit/>
              </a:bodyPr>
              <a:lstStyle/>
              <a:p>
                <a:pPr>
                  <a:tabLst>
                    <a:tab pos="1431925" algn="l"/>
                  </a:tabLst>
                </a:pPr>
                <a:r>
                  <a:rPr lang="en-US" sz="1400"/>
                  <a:t>Fe</a:t>
                </a:r>
                <a:r>
                  <a:rPr lang="en-US" sz="1400" baseline="30000"/>
                  <a:t>2+ </a:t>
                </a:r>
                <a:r>
                  <a:rPr lang="en-US" sz="1400"/>
                  <a:t>+ H</a:t>
                </a:r>
                <a:r>
                  <a:rPr lang="en-US" sz="1400" baseline="-25000"/>
                  <a:t>2</a:t>
                </a:r>
                <a:r>
                  <a:rPr lang="en-US" sz="1400"/>
                  <a:t>O</a:t>
                </a:r>
                <a:r>
                  <a:rPr lang="en-US" sz="1400" baseline="-25000"/>
                  <a:t>2</a:t>
                </a:r>
                <a:r>
                  <a:rPr lang="en-US" sz="1400"/>
                  <a:t> 	 Oxidant</a:t>
                </a:r>
              </a:p>
            </p:txBody>
          </p:sp>
          <p:cxnSp>
            <p:nvCxnSpPr>
              <p:cNvPr id="32" name="Gerade Verbindung mit Pfeil 31"/>
              <p:cNvCxnSpPr/>
              <p:nvPr/>
            </p:nvCxnSpPr>
            <p:spPr>
              <a:xfrm>
                <a:off x="1428714" y="5286386"/>
                <a:ext cx="357185"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5" name="Multiplizieren 34"/>
            <p:cNvSpPr/>
            <p:nvPr/>
          </p:nvSpPr>
          <p:spPr>
            <a:xfrm>
              <a:off x="1214402" y="5143512"/>
              <a:ext cx="571496" cy="485772"/>
            </a:xfrm>
            <a:prstGeom prst="mathMultiply">
              <a:avLst>
                <a:gd name="adj1" fmla="val 1853"/>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38" name="Legende mit Linie 1 37"/>
          <p:cNvSpPr/>
          <p:nvPr/>
        </p:nvSpPr>
        <p:spPr>
          <a:xfrm>
            <a:off x="500064" y="4446985"/>
            <a:ext cx="1214437" cy="267890"/>
          </a:xfrm>
          <a:prstGeom prst="borderCallout1">
            <a:avLst>
              <a:gd name="adj1" fmla="val -2583"/>
              <a:gd name="adj2" fmla="val 70725"/>
              <a:gd name="adj3" fmla="val -139232"/>
              <a:gd name="adj4" fmla="val 8464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err="1">
                <a:solidFill>
                  <a:sysClr val="windowText" lastClr="000000"/>
                </a:solidFill>
              </a:rPr>
              <a:t>desferroxamine</a:t>
            </a:r>
            <a:endParaRPr lang="en-US" sz="1100" dirty="0">
              <a:solidFill>
                <a:sysClr val="windowText" lastClr="000000"/>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Oval 2"/>
          <p:cNvSpPr>
            <a:spLocks noChangeArrowheads="1"/>
          </p:cNvSpPr>
          <p:nvPr/>
        </p:nvSpPr>
        <p:spPr bwMode="auto">
          <a:xfrm>
            <a:off x="6781800" y="1828800"/>
            <a:ext cx="2133600" cy="1714500"/>
          </a:xfrm>
          <a:prstGeom prst="ellipse">
            <a:avLst/>
          </a:prstGeom>
          <a:solidFill>
            <a:srgbClr val="FFFFCC"/>
          </a:solidFill>
          <a:ln w="38100">
            <a:solidFill>
              <a:srgbClr val="000000"/>
            </a:solidFill>
            <a:round/>
            <a:headEnd/>
            <a:tailEnd/>
          </a:ln>
        </p:spPr>
        <p:txBody>
          <a:bodyPr wrap="none" anchor="ctr"/>
          <a:lstStyle/>
          <a:p>
            <a:endParaRPr lang="en-US"/>
          </a:p>
        </p:txBody>
      </p:sp>
      <p:sp>
        <p:nvSpPr>
          <p:cNvPr id="121858" name="Rectangle 3"/>
          <p:cNvSpPr>
            <a:spLocks noGrp="1" noChangeArrowheads="1"/>
          </p:cNvSpPr>
          <p:nvPr>
            <p:ph type="title"/>
          </p:nvPr>
        </p:nvSpPr>
        <p:spPr>
          <a:xfrm>
            <a:off x="457200" y="285750"/>
            <a:ext cx="8229600" cy="571500"/>
          </a:xfrm>
        </p:spPr>
        <p:txBody>
          <a:bodyPr anchor="t">
            <a:normAutofit fontScale="90000"/>
          </a:bodyPr>
          <a:lstStyle/>
          <a:p>
            <a:pPr eaLnBrk="1" hangingPunct="1"/>
            <a:r>
              <a:rPr lang="en-US" sz="3100" b="1" smtClean="0">
                <a:solidFill>
                  <a:srgbClr val="000000"/>
                </a:solidFill>
                <a:latin typeface="Tahoma" pitchFamily="34" charset="0"/>
                <a:ea typeface="ＭＳ Ｐゴシック" pitchFamily="34" charset="-128"/>
                <a:cs typeface="Tahoma" pitchFamily="34" charset="0"/>
              </a:rPr>
              <a:t>Alternatives for Skin Sensitization:</a:t>
            </a:r>
            <a:br>
              <a:rPr lang="en-US" sz="3100" b="1" smtClean="0">
                <a:solidFill>
                  <a:srgbClr val="000000"/>
                </a:solidFill>
                <a:latin typeface="Tahoma" pitchFamily="34" charset="0"/>
                <a:ea typeface="ＭＳ Ｐゴシック" pitchFamily="34" charset="-128"/>
                <a:cs typeface="Tahoma" pitchFamily="34" charset="0"/>
              </a:rPr>
            </a:br>
            <a:r>
              <a:rPr lang="en-US" sz="3100" b="1" smtClean="0">
                <a:solidFill>
                  <a:srgbClr val="000000"/>
                </a:solidFill>
                <a:latin typeface="Tahoma" pitchFamily="34" charset="0"/>
                <a:ea typeface="ＭＳ Ｐゴシック" pitchFamily="34" charset="-128"/>
                <a:cs typeface="Tahoma" pitchFamily="34" charset="0"/>
              </a:rPr>
              <a:t>The Challenge – Data Integration</a:t>
            </a:r>
          </a:p>
        </p:txBody>
      </p:sp>
      <p:sp>
        <p:nvSpPr>
          <p:cNvPr id="40963" name="Text Box 4"/>
          <p:cNvSpPr txBox="1">
            <a:spLocks noChangeArrowheads="1"/>
          </p:cNvSpPr>
          <p:nvPr/>
        </p:nvSpPr>
        <p:spPr bwMode="auto">
          <a:xfrm>
            <a:off x="7027308" y="1885950"/>
            <a:ext cx="1723549" cy="1631216"/>
          </a:xfrm>
          <a:prstGeom prst="rect">
            <a:avLst/>
          </a:prstGeom>
          <a:noFill/>
          <a:ln w="9525">
            <a:noFill/>
            <a:miter lim="800000"/>
            <a:headEnd/>
            <a:tailEnd/>
          </a:ln>
        </p:spPr>
        <p:txBody>
          <a:bodyPr wrap="none">
            <a:spAutoFit/>
          </a:bodyPr>
          <a:lstStyle/>
          <a:p>
            <a:pPr algn="ctr"/>
            <a:r>
              <a:rPr lang="en-US" sz="2000" b="1" dirty="0">
                <a:solidFill>
                  <a:srgbClr val="000099"/>
                </a:solidFill>
              </a:rPr>
              <a:t>Hazard ID</a:t>
            </a:r>
          </a:p>
          <a:p>
            <a:pPr algn="ctr"/>
            <a:r>
              <a:rPr lang="en-US" sz="2000" b="1" dirty="0">
                <a:solidFill>
                  <a:srgbClr val="000099"/>
                </a:solidFill>
              </a:rPr>
              <a:t>and Potency</a:t>
            </a:r>
          </a:p>
          <a:p>
            <a:pPr algn="ctr"/>
            <a:r>
              <a:rPr lang="en-US" sz="2000" b="1" dirty="0">
                <a:solidFill>
                  <a:srgbClr val="000099"/>
                </a:solidFill>
              </a:rPr>
              <a:t>(NESIL)</a:t>
            </a:r>
          </a:p>
          <a:p>
            <a:pPr algn="ctr"/>
            <a:r>
              <a:rPr lang="en-US" sz="2000" b="1" dirty="0">
                <a:solidFill>
                  <a:srgbClr val="000099"/>
                </a:solidFill>
              </a:rPr>
              <a:t>and </a:t>
            </a:r>
          </a:p>
          <a:p>
            <a:pPr algn="ctr"/>
            <a:r>
              <a:rPr lang="en-US" sz="2000" b="1" dirty="0">
                <a:solidFill>
                  <a:srgbClr val="000099"/>
                </a:solidFill>
              </a:rPr>
              <a:t>QRA</a:t>
            </a:r>
          </a:p>
        </p:txBody>
      </p:sp>
      <p:grpSp>
        <p:nvGrpSpPr>
          <p:cNvPr id="40964" name="Group 5"/>
          <p:cNvGrpSpPr>
            <a:grpSpLocks/>
          </p:cNvGrpSpPr>
          <p:nvPr/>
        </p:nvGrpSpPr>
        <p:grpSpPr bwMode="auto">
          <a:xfrm>
            <a:off x="228600" y="1600201"/>
            <a:ext cx="4602551" cy="2508647"/>
            <a:chOff x="158" y="1071"/>
            <a:chExt cx="3013" cy="2395"/>
          </a:xfrm>
        </p:grpSpPr>
        <p:pic>
          <p:nvPicPr>
            <p:cNvPr id="40972" name="Picture 6" descr="Assessments in K-12 Science Curricula"/>
            <p:cNvPicPr>
              <a:picLocks noChangeAspect="1" noChangeArrowheads="1"/>
            </p:cNvPicPr>
            <p:nvPr/>
          </p:nvPicPr>
          <p:blipFill>
            <a:blip r:embed="rId3" cstate="print"/>
            <a:srcRect/>
            <a:stretch>
              <a:fillRect/>
            </a:stretch>
          </p:blipFill>
          <p:spPr bwMode="auto">
            <a:xfrm>
              <a:off x="158" y="1071"/>
              <a:ext cx="2993" cy="2395"/>
            </a:xfrm>
            <a:prstGeom prst="rect">
              <a:avLst/>
            </a:prstGeom>
            <a:noFill/>
            <a:ln w="9525">
              <a:noFill/>
              <a:miter lim="800000"/>
              <a:headEnd/>
              <a:tailEnd/>
            </a:ln>
          </p:spPr>
        </p:pic>
        <p:sp>
          <p:nvSpPr>
            <p:cNvPr id="40973" name="Text Box 7"/>
            <p:cNvSpPr txBox="1">
              <a:spLocks noChangeArrowheads="1"/>
            </p:cNvSpPr>
            <p:nvPr/>
          </p:nvSpPr>
          <p:spPr bwMode="auto">
            <a:xfrm>
              <a:off x="324" y="1366"/>
              <a:ext cx="1153" cy="353"/>
            </a:xfrm>
            <a:prstGeom prst="rect">
              <a:avLst/>
            </a:prstGeom>
            <a:noFill/>
            <a:ln w="9525">
              <a:noFill/>
              <a:miter lim="800000"/>
              <a:headEnd/>
              <a:tailEnd/>
            </a:ln>
          </p:spPr>
          <p:txBody>
            <a:bodyPr wrap="none">
              <a:spAutoFit/>
            </a:bodyPr>
            <a:lstStyle/>
            <a:p>
              <a:r>
                <a:rPr lang="en-US" b="1">
                  <a:solidFill>
                    <a:srgbClr val="000090"/>
                  </a:solidFill>
                </a:rPr>
                <a:t>Bioavailability</a:t>
              </a:r>
            </a:p>
          </p:txBody>
        </p:sp>
        <p:sp>
          <p:nvSpPr>
            <p:cNvPr id="40974" name="Text Box 8"/>
            <p:cNvSpPr txBox="1">
              <a:spLocks noChangeArrowheads="1"/>
            </p:cNvSpPr>
            <p:nvPr/>
          </p:nvSpPr>
          <p:spPr bwMode="auto">
            <a:xfrm>
              <a:off x="2511" y="2614"/>
              <a:ext cx="440" cy="353"/>
            </a:xfrm>
            <a:prstGeom prst="rect">
              <a:avLst/>
            </a:prstGeom>
            <a:noFill/>
            <a:ln w="9525">
              <a:noFill/>
              <a:miter lim="800000"/>
              <a:headEnd/>
              <a:tailEnd/>
            </a:ln>
          </p:spPr>
          <p:txBody>
            <a:bodyPr wrap="none">
              <a:spAutoFit/>
            </a:bodyPr>
            <a:lstStyle/>
            <a:p>
              <a:r>
                <a:rPr lang="en-US" b="1">
                  <a:solidFill>
                    <a:srgbClr val="000090"/>
                  </a:solidFill>
                </a:rPr>
                <a:t>SAR</a:t>
              </a:r>
            </a:p>
          </p:txBody>
        </p:sp>
        <p:sp>
          <p:nvSpPr>
            <p:cNvPr id="40975" name="Text Box 9"/>
            <p:cNvSpPr txBox="1">
              <a:spLocks noChangeArrowheads="1"/>
            </p:cNvSpPr>
            <p:nvPr/>
          </p:nvSpPr>
          <p:spPr bwMode="auto">
            <a:xfrm>
              <a:off x="1732" y="1367"/>
              <a:ext cx="1439" cy="353"/>
            </a:xfrm>
            <a:prstGeom prst="rect">
              <a:avLst/>
            </a:prstGeom>
            <a:noFill/>
            <a:ln w="9525">
              <a:noFill/>
              <a:miter lim="800000"/>
              <a:headEnd/>
              <a:tailEnd/>
            </a:ln>
          </p:spPr>
          <p:txBody>
            <a:bodyPr wrap="none">
              <a:spAutoFit/>
            </a:bodyPr>
            <a:lstStyle/>
            <a:p>
              <a:r>
                <a:rPr lang="en-US" b="1">
                  <a:solidFill>
                    <a:srgbClr val="000090"/>
                  </a:solidFill>
                </a:rPr>
                <a:t>Peptide Reactivity</a:t>
              </a:r>
            </a:p>
          </p:txBody>
        </p:sp>
        <p:sp>
          <p:nvSpPr>
            <p:cNvPr id="40976" name="Text Box 10"/>
            <p:cNvSpPr txBox="1">
              <a:spLocks noChangeArrowheads="1"/>
            </p:cNvSpPr>
            <p:nvPr/>
          </p:nvSpPr>
          <p:spPr bwMode="auto">
            <a:xfrm>
              <a:off x="1105" y="2069"/>
              <a:ext cx="1274" cy="353"/>
            </a:xfrm>
            <a:prstGeom prst="rect">
              <a:avLst/>
            </a:prstGeom>
            <a:noFill/>
            <a:ln w="9525">
              <a:noFill/>
              <a:miter lim="800000"/>
              <a:headEnd/>
              <a:tailEnd/>
            </a:ln>
          </p:spPr>
          <p:txBody>
            <a:bodyPr wrap="none">
              <a:spAutoFit/>
            </a:bodyPr>
            <a:lstStyle/>
            <a:p>
              <a:r>
                <a:rPr lang="en-US" b="1">
                  <a:solidFill>
                    <a:srgbClr val="000090"/>
                  </a:solidFill>
                </a:rPr>
                <a:t>T cell Activation</a:t>
              </a:r>
            </a:p>
          </p:txBody>
        </p:sp>
        <p:sp>
          <p:nvSpPr>
            <p:cNvPr id="40977" name="Text Box 11"/>
            <p:cNvSpPr txBox="1">
              <a:spLocks noChangeArrowheads="1"/>
            </p:cNvSpPr>
            <p:nvPr/>
          </p:nvSpPr>
          <p:spPr bwMode="auto">
            <a:xfrm>
              <a:off x="1195" y="2886"/>
              <a:ext cx="952" cy="353"/>
            </a:xfrm>
            <a:prstGeom prst="rect">
              <a:avLst/>
            </a:prstGeom>
            <a:noFill/>
            <a:ln w="9525">
              <a:noFill/>
              <a:miter lim="800000"/>
              <a:headEnd/>
              <a:tailEnd/>
            </a:ln>
          </p:spPr>
          <p:txBody>
            <a:bodyPr wrap="none">
              <a:spAutoFit/>
            </a:bodyPr>
            <a:lstStyle/>
            <a:p>
              <a:r>
                <a:rPr lang="en-US" b="1">
                  <a:solidFill>
                    <a:srgbClr val="000090"/>
                  </a:solidFill>
                </a:rPr>
                <a:t>Metabolism</a:t>
              </a:r>
            </a:p>
          </p:txBody>
        </p:sp>
        <p:sp>
          <p:nvSpPr>
            <p:cNvPr id="40978" name="Text Box 12"/>
            <p:cNvSpPr txBox="1">
              <a:spLocks noChangeArrowheads="1"/>
            </p:cNvSpPr>
            <p:nvPr/>
          </p:nvSpPr>
          <p:spPr bwMode="auto">
            <a:xfrm>
              <a:off x="240" y="2544"/>
              <a:ext cx="851" cy="617"/>
            </a:xfrm>
            <a:prstGeom prst="rect">
              <a:avLst/>
            </a:prstGeom>
            <a:noFill/>
            <a:ln w="9525">
              <a:noFill/>
              <a:miter lim="800000"/>
              <a:headEnd/>
              <a:tailEnd/>
            </a:ln>
          </p:spPr>
          <p:txBody>
            <a:bodyPr wrap="none">
              <a:spAutoFit/>
            </a:bodyPr>
            <a:lstStyle/>
            <a:p>
              <a:r>
                <a:rPr lang="en-US" b="1">
                  <a:solidFill>
                    <a:srgbClr val="000090"/>
                  </a:solidFill>
                </a:rPr>
                <a:t>DC</a:t>
              </a:r>
            </a:p>
            <a:p>
              <a:r>
                <a:rPr lang="en-US" b="1">
                  <a:solidFill>
                    <a:srgbClr val="000090"/>
                  </a:solidFill>
                </a:rPr>
                <a:t>Activation</a:t>
              </a:r>
            </a:p>
          </p:txBody>
        </p:sp>
      </p:grpSp>
      <p:sp>
        <p:nvSpPr>
          <p:cNvPr id="40965" name="AutoShape 13"/>
          <p:cNvSpPr>
            <a:spLocks noChangeArrowheads="1"/>
          </p:cNvSpPr>
          <p:nvPr/>
        </p:nvSpPr>
        <p:spPr bwMode="auto">
          <a:xfrm>
            <a:off x="4953000" y="2222898"/>
            <a:ext cx="1828800" cy="697706"/>
          </a:xfrm>
          <a:prstGeom prst="homePlate">
            <a:avLst>
              <a:gd name="adj" fmla="val 48191"/>
            </a:avLst>
          </a:prstGeom>
          <a:solidFill>
            <a:srgbClr val="CCFFFF"/>
          </a:solidFill>
          <a:ln w="76200">
            <a:solidFill>
              <a:srgbClr val="000000"/>
            </a:solidFill>
            <a:miter lim="800000"/>
            <a:headEnd/>
            <a:tailEnd/>
          </a:ln>
        </p:spPr>
        <p:txBody>
          <a:bodyPr wrap="none" anchor="ctr"/>
          <a:lstStyle/>
          <a:p>
            <a:pPr algn="ctr"/>
            <a:endParaRPr lang="en-US" dirty="0"/>
          </a:p>
        </p:txBody>
      </p:sp>
      <p:sp>
        <p:nvSpPr>
          <p:cNvPr id="40966" name="Text Box 14"/>
          <p:cNvSpPr txBox="1">
            <a:spLocks noChangeArrowheads="1"/>
          </p:cNvSpPr>
          <p:nvPr/>
        </p:nvSpPr>
        <p:spPr bwMode="auto">
          <a:xfrm>
            <a:off x="5029201" y="2230219"/>
            <a:ext cx="1364526" cy="646331"/>
          </a:xfrm>
          <a:prstGeom prst="rect">
            <a:avLst/>
          </a:prstGeom>
          <a:noFill/>
          <a:ln w="9525">
            <a:noFill/>
            <a:miter lim="800000"/>
            <a:headEnd/>
            <a:tailEnd/>
          </a:ln>
        </p:spPr>
        <p:txBody>
          <a:bodyPr wrap="none">
            <a:spAutoFit/>
          </a:bodyPr>
          <a:lstStyle/>
          <a:p>
            <a:pPr algn="ctr"/>
            <a:r>
              <a:rPr lang="en-US" b="1" dirty="0">
                <a:solidFill>
                  <a:srgbClr val="000090"/>
                </a:solidFill>
              </a:rPr>
              <a:t>Modeling </a:t>
            </a:r>
          </a:p>
          <a:p>
            <a:pPr algn="ctr"/>
            <a:r>
              <a:rPr lang="en-US" b="1" dirty="0">
                <a:solidFill>
                  <a:srgbClr val="000090"/>
                </a:solidFill>
              </a:rPr>
              <a:t>Simulation</a:t>
            </a:r>
          </a:p>
        </p:txBody>
      </p:sp>
      <p:sp>
        <p:nvSpPr>
          <p:cNvPr id="40967" name="TextBox 14"/>
          <p:cNvSpPr txBox="1">
            <a:spLocks noChangeArrowheads="1"/>
          </p:cNvSpPr>
          <p:nvPr/>
        </p:nvSpPr>
        <p:spPr bwMode="auto">
          <a:xfrm>
            <a:off x="4186238" y="1257300"/>
            <a:ext cx="184666" cy="400110"/>
          </a:xfrm>
          <a:prstGeom prst="rect">
            <a:avLst/>
          </a:prstGeom>
          <a:noFill/>
          <a:ln w="9525">
            <a:noFill/>
            <a:miter lim="800000"/>
            <a:headEnd/>
            <a:tailEnd/>
          </a:ln>
        </p:spPr>
        <p:txBody>
          <a:bodyPr wrap="none">
            <a:spAutoFit/>
          </a:bodyPr>
          <a:lstStyle/>
          <a:p>
            <a:endParaRPr lang="en-US" sz="2000" b="1">
              <a:solidFill>
                <a:srgbClr val="FFFFFF"/>
              </a:solidFill>
            </a:endParaRPr>
          </a:p>
        </p:txBody>
      </p:sp>
      <p:grpSp>
        <p:nvGrpSpPr>
          <p:cNvPr id="19" name="Group 18"/>
          <p:cNvGrpSpPr>
            <a:grpSpLocks/>
          </p:cNvGrpSpPr>
          <p:nvPr/>
        </p:nvGrpSpPr>
        <p:grpSpPr bwMode="auto">
          <a:xfrm>
            <a:off x="5105401" y="3714750"/>
            <a:ext cx="3718576" cy="1257300"/>
            <a:chOff x="5105400" y="4953000"/>
            <a:chExt cx="3718645" cy="1676400"/>
          </a:xfrm>
        </p:grpSpPr>
        <p:sp>
          <p:nvSpPr>
            <p:cNvPr id="40969" name="TextBox 15"/>
            <p:cNvSpPr txBox="1">
              <a:spLocks noChangeArrowheads="1"/>
            </p:cNvSpPr>
            <p:nvPr/>
          </p:nvSpPr>
          <p:spPr bwMode="auto">
            <a:xfrm>
              <a:off x="5105400" y="4953000"/>
              <a:ext cx="3471587" cy="451405"/>
            </a:xfrm>
            <a:prstGeom prst="rect">
              <a:avLst/>
            </a:prstGeom>
            <a:noFill/>
            <a:ln w="9525">
              <a:noFill/>
              <a:miter lim="800000"/>
              <a:headEnd/>
              <a:tailEnd/>
            </a:ln>
          </p:spPr>
          <p:txBody>
            <a:bodyPr wrap="none">
              <a:spAutoFit/>
            </a:bodyPr>
            <a:lstStyle/>
            <a:p>
              <a:r>
                <a:rPr lang="en-US" sz="1600" b="1">
                  <a:solidFill>
                    <a:srgbClr val="000099"/>
                  </a:solidFill>
                </a:rPr>
                <a:t>Data Integration / ITS / WoE / IATA</a:t>
              </a:r>
            </a:p>
          </p:txBody>
        </p:sp>
        <p:sp>
          <p:nvSpPr>
            <p:cNvPr id="40970" name="Rectangle 28"/>
            <p:cNvSpPr>
              <a:spLocks noChangeArrowheads="1"/>
            </p:cNvSpPr>
            <p:nvPr/>
          </p:nvSpPr>
          <p:spPr bwMode="auto">
            <a:xfrm>
              <a:off x="5257800" y="5410200"/>
              <a:ext cx="3566245" cy="1219200"/>
            </a:xfrm>
            <a:prstGeom prst="rect">
              <a:avLst/>
            </a:prstGeom>
            <a:noFill/>
            <a:ln w="19050">
              <a:solidFill>
                <a:srgbClr val="0000FF"/>
              </a:solidFill>
              <a:miter lim="800000"/>
              <a:headEnd/>
              <a:tailEnd/>
            </a:ln>
          </p:spPr>
          <p:txBody>
            <a:bodyPr wrap="none" anchor="ctr"/>
            <a:lstStyle/>
            <a:p>
              <a:endParaRPr lang="en-US" sz="1400"/>
            </a:p>
          </p:txBody>
        </p:sp>
        <p:sp>
          <p:nvSpPr>
            <p:cNvPr id="40971" name="TextBox 17"/>
            <p:cNvSpPr txBox="1">
              <a:spLocks noChangeArrowheads="1"/>
            </p:cNvSpPr>
            <p:nvPr/>
          </p:nvSpPr>
          <p:spPr bwMode="auto">
            <a:xfrm>
              <a:off x="5334000" y="5410200"/>
              <a:ext cx="3187575" cy="1190069"/>
            </a:xfrm>
            <a:prstGeom prst="rect">
              <a:avLst/>
            </a:prstGeom>
            <a:noFill/>
            <a:ln w="9525">
              <a:noFill/>
              <a:miter lim="800000"/>
              <a:headEnd/>
              <a:tailEnd/>
            </a:ln>
          </p:spPr>
          <p:txBody>
            <a:bodyPr wrap="none">
              <a:spAutoFit/>
            </a:bodyPr>
            <a:lstStyle/>
            <a:p>
              <a:pPr>
                <a:spcAft>
                  <a:spcPts val="600"/>
                </a:spcAft>
              </a:pPr>
              <a:r>
                <a:rPr lang="en-US" sz="1400" b="1">
                  <a:solidFill>
                    <a:srgbClr val="000099"/>
                  </a:solidFill>
                </a:rPr>
                <a:t>Bayesian Network (P&amp;G)</a:t>
              </a:r>
            </a:p>
            <a:p>
              <a:pPr>
                <a:spcAft>
                  <a:spcPts val="600"/>
                </a:spcAft>
              </a:pPr>
              <a:r>
                <a:rPr lang="en-US" sz="1400" b="1">
                  <a:solidFill>
                    <a:srgbClr val="000099"/>
                  </a:solidFill>
                </a:rPr>
                <a:t>Artificial Neural Network (Shiseido)</a:t>
              </a:r>
            </a:p>
            <a:p>
              <a:pPr>
                <a:spcAft>
                  <a:spcPts val="600"/>
                </a:spcAft>
              </a:pPr>
              <a:r>
                <a:rPr lang="en-US" sz="1400" b="1">
                  <a:solidFill>
                    <a:srgbClr val="000099"/>
                  </a:solidFill>
                </a:rPr>
                <a:t>Weight of Evidence (BASF)</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a:spLocks noGrp="1"/>
          </p:cNvSpPr>
          <p:nvPr>
            <p:ph type="title"/>
          </p:nvPr>
        </p:nvSpPr>
        <p:spPr>
          <a:xfrm>
            <a:off x="0" y="114300"/>
            <a:ext cx="9144000" cy="628650"/>
          </a:xfrm>
        </p:spPr>
        <p:txBody>
          <a:bodyPr>
            <a:normAutofit fontScale="90000"/>
          </a:bodyPr>
          <a:lstStyle/>
          <a:p>
            <a:pPr eaLnBrk="1" hangingPunct="1">
              <a:defRPr/>
            </a:pPr>
            <a:r>
              <a:rPr lang="en-US" sz="2800" b="1" dirty="0" smtClean="0">
                <a:solidFill>
                  <a:schemeClr val="accent4"/>
                </a:solidFill>
                <a:latin typeface="Tahoma" pitchFamily="34" charset="0"/>
                <a:ea typeface="Tahoma" pitchFamily="34" charset="0"/>
                <a:cs typeface="Tahoma" pitchFamily="34" charset="0"/>
              </a:rPr>
              <a:t>Bayesian Network Integrated Testing Strategy</a:t>
            </a:r>
            <a:br>
              <a:rPr lang="en-US" sz="2800" b="1" dirty="0" smtClean="0">
                <a:solidFill>
                  <a:schemeClr val="accent4"/>
                </a:solidFill>
                <a:latin typeface="Tahoma" pitchFamily="34" charset="0"/>
                <a:ea typeface="Tahoma" pitchFamily="34" charset="0"/>
                <a:cs typeface="Tahoma" pitchFamily="34" charset="0"/>
              </a:rPr>
            </a:br>
            <a:endParaRPr lang="en-US" sz="2800" dirty="0" smtClean="0">
              <a:solidFill>
                <a:schemeClr val="accent4"/>
              </a:solidFill>
              <a:latin typeface="Tahoma" pitchFamily="34" charset="0"/>
              <a:ea typeface="Tahoma" pitchFamily="34" charset="0"/>
              <a:cs typeface="Tahoma" pitchFamily="34" charset="0"/>
            </a:endParaRPr>
          </a:p>
        </p:txBody>
      </p:sp>
      <p:pic>
        <p:nvPicPr>
          <p:cNvPr id="43010" name="Picture 2"/>
          <p:cNvPicPr>
            <a:picLocks noChangeAspect="1" noChangeArrowheads="1"/>
          </p:cNvPicPr>
          <p:nvPr/>
        </p:nvPicPr>
        <p:blipFill>
          <a:blip r:embed="rId3" cstate="print"/>
          <a:srcRect/>
          <a:stretch>
            <a:fillRect/>
          </a:stretch>
        </p:blipFill>
        <p:spPr bwMode="auto">
          <a:xfrm>
            <a:off x="0" y="2724150"/>
            <a:ext cx="3865563" cy="1588294"/>
          </a:xfrm>
          <a:prstGeom prst="rect">
            <a:avLst/>
          </a:prstGeom>
          <a:noFill/>
          <a:ln w="9525">
            <a:noFill/>
            <a:miter lim="800000"/>
            <a:headEnd/>
            <a:tailEnd/>
          </a:ln>
        </p:spPr>
      </p:pic>
      <p:cxnSp>
        <p:nvCxnSpPr>
          <p:cNvPr id="68" name="Straight Arrow Connector 67"/>
          <p:cNvCxnSpPr/>
          <p:nvPr/>
        </p:nvCxnSpPr>
        <p:spPr>
          <a:xfrm>
            <a:off x="3733800" y="3438525"/>
            <a:ext cx="6858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pic>
        <p:nvPicPr>
          <p:cNvPr id="43012" name="Picture 3"/>
          <p:cNvPicPr>
            <a:picLocks noChangeAspect="1" noChangeArrowheads="1"/>
          </p:cNvPicPr>
          <p:nvPr/>
        </p:nvPicPr>
        <p:blipFill>
          <a:blip r:embed="rId4" cstate="print"/>
          <a:srcRect/>
          <a:stretch>
            <a:fillRect/>
          </a:stretch>
        </p:blipFill>
        <p:spPr bwMode="auto">
          <a:xfrm>
            <a:off x="4724400" y="2440428"/>
            <a:ext cx="4354514" cy="2760222"/>
          </a:xfrm>
          <a:prstGeom prst="rect">
            <a:avLst/>
          </a:prstGeom>
          <a:noFill/>
          <a:ln w="9525">
            <a:noFill/>
            <a:miter lim="800000"/>
            <a:headEnd/>
            <a:tailEnd/>
          </a:ln>
        </p:spPr>
      </p:pic>
      <p:sp>
        <p:nvSpPr>
          <p:cNvPr id="43013" name="Rectangle 1"/>
          <p:cNvSpPr>
            <a:spLocks noChangeArrowheads="1"/>
          </p:cNvSpPr>
          <p:nvPr/>
        </p:nvSpPr>
        <p:spPr bwMode="auto">
          <a:xfrm>
            <a:off x="457200" y="457201"/>
            <a:ext cx="8534400" cy="2308324"/>
          </a:xfrm>
          <a:prstGeom prst="rect">
            <a:avLst/>
          </a:prstGeom>
          <a:noFill/>
          <a:ln w="9525">
            <a:noFill/>
            <a:miter lim="800000"/>
            <a:headEnd/>
            <a:tailEnd/>
          </a:ln>
        </p:spPr>
        <p:txBody>
          <a:bodyPr>
            <a:spAutoFit/>
          </a:bodyPr>
          <a:lstStyle/>
          <a:p>
            <a:pPr marL="285750" indent="-285750">
              <a:buFont typeface="Arial" pitchFamily="34" charset="0"/>
              <a:buChar char="•"/>
            </a:pPr>
            <a:r>
              <a:rPr lang="en-US" sz="1600" dirty="0"/>
              <a:t>The BN developed by </a:t>
            </a:r>
            <a:r>
              <a:rPr lang="en-US" sz="1600" dirty="0" err="1"/>
              <a:t>Jaworska</a:t>
            </a:r>
            <a:r>
              <a:rPr lang="en-US" sz="1600" dirty="0"/>
              <a:t> et al, combines </a:t>
            </a:r>
            <a:r>
              <a:rPr lang="en-US" sz="1600" i="1" dirty="0"/>
              <a:t>in </a:t>
            </a:r>
            <a:r>
              <a:rPr lang="en-US" sz="1600" i="1" dirty="0" err="1"/>
              <a:t>silico</a:t>
            </a:r>
            <a:r>
              <a:rPr lang="en-US" sz="1600" dirty="0"/>
              <a:t>, </a:t>
            </a:r>
            <a:r>
              <a:rPr lang="en-US" sz="1600" i="1" dirty="0"/>
              <a:t>in </a:t>
            </a:r>
            <a:r>
              <a:rPr lang="en-US" sz="1600" i="1" dirty="0" err="1"/>
              <a:t>chemico</a:t>
            </a:r>
            <a:r>
              <a:rPr lang="en-US" sz="1600" dirty="0"/>
              <a:t>, and </a:t>
            </a:r>
            <a:r>
              <a:rPr lang="en-US" sz="1600" i="1" dirty="0"/>
              <a:t>in vitro </a:t>
            </a:r>
            <a:r>
              <a:rPr lang="en-US" sz="1600" dirty="0"/>
              <a:t>data related to skin penetration, peptide reactivity, and dendritic cell activation.</a:t>
            </a:r>
          </a:p>
          <a:p>
            <a:pPr marL="285750" indent="-285750">
              <a:buFont typeface="Arial" pitchFamily="34" charset="0"/>
              <a:buChar char="•"/>
            </a:pPr>
            <a:endParaRPr lang="en-US" sz="1600" dirty="0"/>
          </a:p>
          <a:p>
            <a:pPr marL="285750" indent="-285750">
              <a:buFont typeface="Arial" pitchFamily="34" charset="0"/>
              <a:buChar char="•"/>
            </a:pPr>
            <a:r>
              <a:rPr lang="en-US" sz="1600" dirty="0"/>
              <a:t>The structure of the BN ITS represents the underlying mechanistic processes leading to an in vivo effect.   </a:t>
            </a:r>
          </a:p>
          <a:p>
            <a:pPr marL="285750" indent="-285750">
              <a:buFont typeface="Arial" pitchFamily="34" charset="0"/>
              <a:buChar char="•"/>
            </a:pPr>
            <a:endParaRPr lang="en-US" sz="1600" dirty="0"/>
          </a:p>
          <a:p>
            <a:pPr marL="285750" indent="-285750">
              <a:buFont typeface="Arial" pitchFamily="34" charset="0"/>
              <a:buChar char="•"/>
            </a:pPr>
            <a:r>
              <a:rPr lang="en-US" sz="1600" dirty="0"/>
              <a:t>The BN ITS framework formulates a probabilistic hypothesis about the target variable based on cumulative evidence from initial data and guides subsequent testing by Value of Information calculations. </a:t>
            </a:r>
          </a:p>
        </p:txBody>
      </p:sp>
      <p:sp>
        <p:nvSpPr>
          <p:cNvPr id="43014" name="TextBox 62"/>
          <p:cNvSpPr txBox="1">
            <a:spLocks noChangeArrowheads="1"/>
          </p:cNvSpPr>
          <p:nvPr/>
        </p:nvSpPr>
        <p:spPr bwMode="auto">
          <a:xfrm>
            <a:off x="152401" y="4514851"/>
            <a:ext cx="6403975" cy="646331"/>
          </a:xfrm>
          <a:prstGeom prst="rect">
            <a:avLst/>
          </a:prstGeom>
          <a:noFill/>
          <a:ln w="9525">
            <a:noFill/>
            <a:miter lim="800000"/>
            <a:headEnd/>
            <a:tailEnd/>
          </a:ln>
        </p:spPr>
        <p:txBody>
          <a:bodyPr>
            <a:spAutoFit/>
          </a:bodyPr>
          <a:lstStyle/>
          <a:p>
            <a:r>
              <a:rPr lang="en-US" sz="1200" b="1" dirty="0" err="1"/>
              <a:t>Jaworska</a:t>
            </a:r>
            <a:r>
              <a:rPr lang="en-US" sz="1200" b="1" dirty="0"/>
              <a:t> et al. J. Appl. </a:t>
            </a:r>
            <a:r>
              <a:rPr lang="en-US" sz="1200" b="1" dirty="0" err="1"/>
              <a:t>Tox</a:t>
            </a:r>
            <a:r>
              <a:rPr lang="en-US" sz="1200" b="1" dirty="0"/>
              <a:t>. 2013, 33: 1353–1364;</a:t>
            </a:r>
          </a:p>
          <a:p>
            <a:r>
              <a:rPr lang="en-US" sz="1200" b="1" dirty="0" smtClean="0"/>
              <a:t> Dataset </a:t>
            </a:r>
            <a:r>
              <a:rPr lang="en-US" sz="1200" b="1" dirty="0"/>
              <a:t>published </a:t>
            </a:r>
            <a:r>
              <a:rPr lang="en-US" sz="1200" b="1" dirty="0" err="1"/>
              <a:t>Natsch</a:t>
            </a:r>
            <a:r>
              <a:rPr lang="en-US" sz="1200" b="1" dirty="0"/>
              <a:t> et al. J. Appl. </a:t>
            </a:r>
            <a:r>
              <a:rPr lang="en-US" sz="1200" b="1" dirty="0" err="1"/>
              <a:t>Tox</a:t>
            </a:r>
            <a:r>
              <a:rPr lang="en-US" sz="1200" b="1" dirty="0"/>
              <a:t>. 2013, 33:1337-1352</a:t>
            </a:r>
          </a:p>
          <a:p>
            <a:r>
              <a:rPr lang="en-US" sz="1200" b="1" dirty="0" err="1"/>
              <a:t>Jaworska</a:t>
            </a:r>
            <a:r>
              <a:rPr lang="en-US" sz="1200" b="1" dirty="0"/>
              <a:t> et al. Arch. </a:t>
            </a:r>
            <a:r>
              <a:rPr lang="en-US" sz="1200" b="1" dirty="0" err="1"/>
              <a:t>Tox</a:t>
            </a:r>
            <a:r>
              <a:rPr lang="en-US" sz="1200" b="1" dirty="0"/>
              <a:t>. 2015 (accepted)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7" name="Group 23"/>
          <p:cNvGrpSpPr>
            <a:grpSpLocks/>
          </p:cNvGrpSpPr>
          <p:nvPr/>
        </p:nvGrpSpPr>
        <p:grpSpPr bwMode="auto">
          <a:xfrm>
            <a:off x="2438401" y="1930004"/>
            <a:ext cx="1717675" cy="973931"/>
            <a:chOff x="3000" y="2726"/>
            <a:chExt cx="848" cy="636"/>
          </a:xfrm>
        </p:grpSpPr>
        <p:pic>
          <p:nvPicPr>
            <p:cNvPr id="45077" name="Picture 5" descr="computer"/>
            <p:cNvPicPr>
              <a:picLocks noChangeAspect="1" noChangeArrowheads="1"/>
            </p:cNvPicPr>
            <p:nvPr/>
          </p:nvPicPr>
          <p:blipFill>
            <a:blip r:embed="rId3" cstate="print"/>
            <a:srcRect/>
            <a:stretch>
              <a:fillRect/>
            </a:stretch>
          </p:blipFill>
          <p:spPr bwMode="auto">
            <a:xfrm>
              <a:off x="3000" y="2726"/>
              <a:ext cx="848" cy="636"/>
            </a:xfrm>
            <a:prstGeom prst="rect">
              <a:avLst/>
            </a:prstGeom>
            <a:noFill/>
            <a:ln w="9525">
              <a:solidFill>
                <a:schemeClr val="tx1"/>
              </a:solidFill>
              <a:miter lim="800000"/>
              <a:headEnd/>
              <a:tailEnd/>
            </a:ln>
          </p:spPr>
        </p:pic>
        <p:pic>
          <p:nvPicPr>
            <p:cNvPr id="45078" name="Picture 6" descr="DNCB"/>
            <p:cNvPicPr>
              <a:picLocks noChangeAspect="1" noChangeArrowheads="1"/>
            </p:cNvPicPr>
            <p:nvPr/>
          </p:nvPicPr>
          <p:blipFill>
            <a:blip r:embed="rId4" cstate="print"/>
            <a:srcRect l="67458" t="52536" b="8090"/>
            <a:stretch>
              <a:fillRect/>
            </a:stretch>
          </p:blipFill>
          <p:spPr bwMode="auto">
            <a:xfrm>
              <a:off x="3268" y="2845"/>
              <a:ext cx="216" cy="231"/>
            </a:xfrm>
            <a:prstGeom prst="rect">
              <a:avLst/>
            </a:prstGeom>
            <a:noFill/>
            <a:ln w="9525">
              <a:noFill/>
              <a:miter lim="800000"/>
              <a:headEnd/>
              <a:tailEnd/>
            </a:ln>
          </p:spPr>
        </p:pic>
      </p:grpSp>
      <p:grpSp>
        <p:nvGrpSpPr>
          <p:cNvPr id="45058" name="Group 35"/>
          <p:cNvGrpSpPr>
            <a:grpSpLocks/>
          </p:cNvGrpSpPr>
          <p:nvPr/>
        </p:nvGrpSpPr>
        <p:grpSpPr bwMode="auto">
          <a:xfrm>
            <a:off x="4413250" y="1851423"/>
            <a:ext cx="2135188" cy="1446550"/>
            <a:chOff x="5053013" y="3195638"/>
            <a:chExt cx="2135187" cy="1929053"/>
          </a:xfrm>
        </p:grpSpPr>
        <p:sp>
          <p:nvSpPr>
            <p:cNvPr id="7" name="Text Box 119"/>
            <p:cNvSpPr txBox="1">
              <a:spLocks noChangeArrowheads="1"/>
            </p:cNvSpPr>
            <p:nvPr/>
          </p:nvSpPr>
          <p:spPr bwMode="auto">
            <a:xfrm>
              <a:off x="5053013" y="4594458"/>
              <a:ext cx="2133599" cy="451480"/>
            </a:xfrm>
            <a:prstGeom prst="rect">
              <a:avLst/>
            </a:prstGeom>
            <a:solidFill>
              <a:schemeClr val="bg1"/>
            </a:solidFill>
            <a:ln w="9525">
              <a:solidFill>
                <a:schemeClr val="tx1"/>
              </a:solidFill>
              <a:miter lim="800000"/>
              <a:headEnd/>
              <a:tailEnd/>
            </a:ln>
            <a:effectLst/>
          </p:spPr>
          <p:txBody>
            <a:bodyPr>
              <a:spAutoFit/>
            </a:bodyPr>
            <a:lstStyle/>
            <a:p>
              <a:pPr algn="ctr">
                <a:defRPr/>
              </a:pPr>
              <a:r>
                <a:rPr lang="en-GB" sz="1600" b="1" i="1" dirty="0">
                  <a:latin typeface="+mn-lt"/>
                  <a:ea typeface="ＭＳ Ｐゴシック" charset="0"/>
                  <a:cs typeface="ＭＳ Ｐゴシック" charset="0"/>
                </a:rPr>
                <a:t>In </a:t>
              </a:r>
              <a:r>
                <a:rPr lang="en-GB" sz="1600" b="1" i="1" dirty="0" err="1">
                  <a:latin typeface="+mn-lt"/>
                  <a:ea typeface="ＭＳ Ｐゴシック" charset="0"/>
                  <a:cs typeface="ＭＳ Ｐゴシック" charset="0"/>
                </a:rPr>
                <a:t>chemico</a:t>
              </a:r>
              <a:r>
                <a:rPr lang="en-GB" sz="1600" b="1" i="1" dirty="0">
                  <a:latin typeface="+mn-lt"/>
                  <a:ea typeface="ＭＳ Ｐゴシック" charset="0"/>
                  <a:cs typeface="ＭＳ Ｐゴシック" charset="0"/>
                </a:rPr>
                <a:t>/In Vitro</a:t>
              </a:r>
            </a:p>
          </p:txBody>
        </p:sp>
        <p:sp>
          <p:nvSpPr>
            <p:cNvPr id="45073" name="Rectangle 33"/>
            <p:cNvSpPr>
              <a:spLocks noChangeArrowheads="1"/>
            </p:cNvSpPr>
            <p:nvPr/>
          </p:nvSpPr>
          <p:spPr bwMode="auto">
            <a:xfrm>
              <a:off x="5053013" y="3290888"/>
              <a:ext cx="2135187" cy="1304925"/>
            </a:xfrm>
            <a:prstGeom prst="rect">
              <a:avLst/>
            </a:prstGeom>
            <a:solidFill>
              <a:schemeClr val="bg1"/>
            </a:solidFill>
            <a:ln w="9525">
              <a:solidFill>
                <a:schemeClr val="tx1"/>
              </a:solidFill>
              <a:miter lim="800000"/>
              <a:headEnd/>
              <a:tailEnd/>
            </a:ln>
          </p:spPr>
          <p:txBody>
            <a:bodyPr wrap="none" anchor="ctr"/>
            <a:lstStyle/>
            <a:p>
              <a:endParaRPr lang="fr-FR"/>
            </a:p>
          </p:txBody>
        </p:sp>
        <p:pic>
          <p:nvPicPr>
            <p:cNvPr id="45074" name="Picture 7" descr="peptide groove"/>
            <p:cNvPicPr>
              <a:picLocks noChangeAspect="1" noChangeArrowheads="1"/>
            </p:cNvPicPr>
            <p:nvPr/>
          </p:nvPicPr>
          <p:blipFill>
            <a:blip r:embed="rId5" cstate="print"/>
            <a:srcRect l="16376" r="16376"/>
            <a:stretch>
              <a:fillRect/>
            </a:stretch>
          </p:blipFill>
          <p:spPr bwMode="auto">
            <a:xfrm>
              <a:off x="5141913" y="3651250"/>
              <a:ext cx="755650" cy="657225"/>
            </a:xfrm>
            <a:prstGeom prst="rect">
              <a:avLst/>
            </a:prstGeom>
            <a:noFill/>
            <a:ln w="9525">
              <a:noFill/>
              <a:miter lim="800000"/>
              <a:headEnd/>
              <a:tailEnd/>
            </a:ln>
          </p:spPr>
        </p:pic>
        <p:pic>
          <p:nvPicPr>
            <p:cNvPr id="45075" name="Picture 35" descr="cell culture"/>
            <p:cNvPicPr>
              <a:picLocks noChangeAspect="1" noChangeArrowheads="1"/>
            </p:cNvPicPr>
            <p:nvPr/>
          </p:nvPicPr>
          <p:blipFill>
            <a:blip r:embed="rId6" cstate="print"/>
            <a:srcRect/>
            <a:stretch>
              <a:fillRect/>
            </a:stretch>
          </p:blipFill>
          <p:spPr bwMode="auto">
            <a:xfrm>
              <a:off x="6153150" y="3727450"/>
              <a:ext cx="998538" cy="641350"/>
            </a:xfrm>
            <a:prstGeom prst="rect">
              <a:avLst/>
            </a:prstGeom>
            <a:noFill/>
            <a:ln w="9525">
              <a:noFill/>
              <a:miter lim="800000"/>
              <a:headEnd/>
              <a:tailEnd/>
            </a:ln>
          </p:spPr>
        </p:pic>
        <p:sp>
          <p:nvSpPr>
            <p:cNvPr id="11" name="Text Box 46"/>
            <p:cNvSpPr txBox="1">
              <a:spLocks noChangeArrowheads="1"/>
            </p:cNvSpPr>
            <p:nvPr/>
          </p:nvSpPr>
          <p:spPr bwMode="auto">
            <a:xfrm>
              <a:off x="5754688" y="3195638"/>
              <a:ext cx="779463" cy="1929053"/>
            </a:xfrm>
            <a:prstGeom prst="rect">
              <a:avLst/>
            </a:prstGeom>
            <a:noFill/>
            <a:ln w="9525">
              <a:noFill/>
              <a:miter lim="800000"/>
              <a:headEnd/>
              <a:tailEnd/>
            </a:ln>
            <a:effectLst/>
          </p:spPr>
          <p:txBody>
            <a:bodyPr>
              <a:spAutoFit/>
            </a:bodyPr>
            <a:lstStyle/>
            <a:p>
              <a:pPr>
                <a:defRPr/>
              </a:pPr>
              <a:endParaRPr lang="en-GB" sz="8800" dirty="0">
                <a:solidFill>
                  <a:srgbClr val="FF0000"/>
                </a:solidFill>
                <a:latin typeface="+mn-lt"/>
                <a:ea typeface="ＭＳ Ｐゴシック" charset="0"/>
                <a:cs typeface="ＭＳ Ｐゴシック" charset="0"/>
              </a:endParaRPr>
            </a:p>
          </p:txBody>
        </p:sp>
      </p:grpSp>
      <p:sp>
        <p:nvSpPr>
          <p:cNvPr id="18" name="Text Box 118"/>
          <p:cNvSpPr txBox="1">
            <a:spLocks noChangeArrowheads="1"/>
          </p:cNvSpPr>
          <p:nvPr/>
        </p:nvSpPr>
        <p:spPr bwMode="auto">
          <a:xfrm>
            <a:off x="2432050" y="2903935"/>
            <a:ext cx="1733550" cy="338554"/>
          </a:xfrm>
          <a:prstGeom prst="rect">
            <a:avLst/>
          </a:prstGeom>
          <a:solidFill>
            <a:schemeClr val="bg1"/>
          </a:solidFill>
          <a:ln w="9525">
            <a:solidFill>
              <a:schemeClr val="tx1"/>
            </a:solidFill>
            <a:miter lim="800000"/>
            <a:headEnd/>
            <a:tailEnd/>
          </a:ln>
          <a:effectLst/>
        </p:spPr>
        <p:txBody>
          <a:bodyPr>
            <a:spAutoFit/>
          </a:bodyPr>
          <a:lstStyle/>
          <a:p>
            <a:pPr algn="ctr">
              <a:defRPr/>
            </a:pPr>
            <a:r>
              <a:rPr lang="en-GB" sz="1600" b="1" i="1" dirty="0">
                <a:latin typeface="+mn-lt"/>
                <a:ea typeface="ヒラギノ角ゴ Pro W3" charset="-128"/>
              </a:rPr>
              <a:t>In Silico</a:t>
            </a:r>
          </a:p>
        </p:txBody>
      </p:sp>
      <p:pic>
        <p:nvPicPr>
          <p:cNvPr id="45060" name="Picture 4" descr="DNCB"/>
          <p:cNvPicPr>
            <a:picLocks noChangeAspect="1" noChangeArrowheads="1"/>
          </p:cNvPicPr>
          <p:nvPr/>
        </p:nvPicPr>
        <p:blipFill>
          <a:blip r:embed="rId7" cstate="print"/>
          <a:srcRect l="67458" t="52536" b="8090"/>
          <a:stretch>
            <a:fillRect/>
          </a:stretch>
        </p:blipFill>
        <p:spPr bwMode="auto">
          <a:xfrm>
            <a:off x="381000" y="1937148"/>
            <a:ext cx="1195388" cy="958453"/>
          </a:xfrm>
          <a:prstGeom prst="rect">
            <a:avLst/>
          </a:prstGeom>
          <a:noFill/>
          <a:ln w="9525">
            <a:noFill/>
            <a:miter lim="800000"/>
            <a:headEnd/>
            <a:tailEnd/>
          </a:ln>
        </p:spPr>
      </p:pic>
      <p:sp>
        <p:nvSpPr>
          <p:cNvPr id="20" name="Text Box 107"/>
          <p:cNvSpPr txBox="1">
            <a:spLocks noChangeArrowheads="1"/>
          </p:cNvSpPr>
          <p:nvPr/>
        </p:nvSpPr>
        <p:spPr bwMode="auto">
          <a:xfrm>
            <a:off x="493714" y="1352550"/>
            <a:ext cx="834784" cy="461665"/>
          </a:xfrm>
          <a:prstGeom prst="rect">
            <a:avLst/>
          </a:prstGeom>
          <a:noFill/>
          <a:ln w="9525">
            <a:noFill/>
            <a:miter lim="800000"/>
            <a:headEnd/>
            <a:tailEnd/>
          </a:ln>
          <a:effectLst/>
        </p:spPr>
        <p:txBody>
          <a:bodyPr wrap="none">
            <a:spAutoFit/>
          </a:bodyPr>
          <a:lstStyle/>
          <a:p>
            <a:pPr>
              <a:defRPr/>
            </a:pPr>
            <a:r>
              <a:rPr lang="en-GB" sz="2400" b="1" dirty="0">
                <a:latin typeface="+mn-lt"/>
                <a:ea typeface="ヒラギノ角ゴ Pro W3" charset="-128"/>
              </a:rPr>
              <a:t>Risk </a:t>
            </a:r>
          </a:p>
        </p:txBody>
      </p:sp>
      <p:grpSp>
        <p:nvGrpSpPr>
          <p:cNvPr id="45062" name="Group 30"/>
          <p:cNvGrpSpPr>
            <a:grpSpLocks/>
          </p:cNvGrpSpPr>
          <p:nvPr/>
        </p:nvGrpSpPr>
        <p:grpSpPr bwMode="auto">
          <a:xfrm>
            <a:off x="555625" y="2802732"/>
            <a:ext cx="763588" cy="1140619"/>
            <a:chOff x="127000" y="4021769"/>
            <a:chExt cx="763588" cy="1520825"/>
          </a:xfrm>
        </p:grpSpPr>
        <p:pic>
          <p:nvPicPr>
            <p:cNvPr id="45070" name="Picture 112" descr="shampoo"/>
            <p:cNvPicPr>
              <a:picLocks noChangeAspect="1" noChangeArrowheads="1"/>
            </p:cNvPicPr>
            <p:nvPr/>
          </p:nvPicPr>
          <p:blipFill>
            <a:blip r:embed="rId8" cstate="print">
              <a:clrChange>
                <a:clrFrom>
                  <a:srgbClr val="FFFFFF"/>
                </a:clrFrom>
                <a:clrTo>
                  <a:srgbClr val="FFFFFF">
                    <a:alpha val="0"/>
                  </a:srgbClr>
                </a:clrTo>
              </a:clrChange>
            </a:blip>
            <a:srcRect l="27063" t="2528" r="24609" b="1263"/>
            <a:stretch>
              <a:fillRect/>
            </a:stretch>
          </p:blipFill>
          <p:spPr bwMode="auto">
            <a:xfrm>
              <a:off x="127000" y="4021769"/>
              <a:ext cx="763588" cy="1520825"/>
            </a:xfrm>
            <a:prstGeom prst="rect">
              <a:avLst/>
            </a:prstGeom>
            <a:noFill/>
            <a:ln w="9525">
              <a:noFill/>
              <a:miter lim="800000"/>
              <a:headEnd/>
              <a:tailEnd/>
            </a:ln>
          </p:spPr>
        </p:pic>
        <p:sp>
          <p:nvSpPr>
            <p:cNvPr id="23" name="Rectangle 113"/>
            <p:cNvSpPr>
              <a:spLocks noChangeArrowheads="1"/>
            </p:cNvSpPr>
            <p:nvPr/>
          </p:nvSpPr>
          <p:spPr bwMode="auto">
            <a:xfrm rot="16200000">
              <a:off x="20637" y="4805995"/>
              <a:ext cx="900113" cy="404812"/>
            </a:xfrm>
            <a:prstGeom prst="rect">
              <a:avLst/>
            </a:prstGeom>
            <a:solidFill>
              <a:schemeClr val="bg1"/>
            </a:solidFill>
            <a:ln w="9525">
              <a:solidFill>
                <a:schemeClr val="tx1"/>
              </a:solidFill>
              <a:miter lim="800000"/>
              <a:headEnd/>
              <a:tailEnd/>
            </a:ln>
            <a:effectLst/>
          </p:spPr>
          <p:txBody>
            <a:bodyPr wrap="none" anchor="ctr"/>
            <a:lstStyle/>
            <a:p>
              <a:pPr algn="ctr">
                <a:defRPr/>
              </a:pPr>
              <a:r>
                <a:rPr lang="en-GB" sz="1200" b="1" dirty="0">
                  <a:latin typeface="+mn-lt"/>
                  <a:ea typeface="ヒラギノ角ゴ Pro W3" charset="-128"/>
                </a:rPr>
                <a:t>Product</a:t>
              </a:r>
            </a:p>
          </p:txBody>
        </p:sp>
      </p:grpSp>
      <p:sp>
        <p:nvSpPr>
          <p:cNvPr id="24" name="Title 1"/>
          <p:cNvSpPr>
            <a:spLocks noGrp="1"/>
          </p:cNvSpPr>
          <p:nvPr>
            <p:ph type="title"/>
          </p:nvPr>
        </p:nvSpPr>
        <p:spPr/>
        <p:txBody>
          <a:bodyPr>
            <a:noAutofit/>
          </a:bodyPr>
          <a:lstStyle/>
          <a:p>
            <a:pPr>
              <a:defRPr/>
            </a:pPr>
            <a:r>
              <a:rPr lang="en-US" sz="3200" b="1" dirty="0" smtClean="0">
                <a:solidFill>
                  <a:schemeClr val="accent4"/>
                </a:solidFill>
                <a:latin typeface="Tahoma" pitchFamily="34" charset="0"/>
                <a:ea typeface="Tahoma" pitchFamily="34" charset="0"/>
                <a:cs typeface="Tahoma" pitchFamily="34" charset="0"/>
              </a:rPr>
              <a:t>Where are we at now with </a:t>
            </a:r>
            <a:br>
              <a:rPr lang="en-US" sz="3200" b="1" dirty="0" smtClean="0">
                <a:solidFill>
                  <a:schemeClr val="accent4"/>
                </a:solidFill>
                <a:latin typeface="Tahoma" pitchFamily="34" charset="0"/>
                <a:ea typeface="Tahoma" pitchFamily="34" charset="0"/>
                <a:cs typeface="Tahoma" pitchFamily="34" charset="0"/>
              </a:rPr>
            </a:br>
            <a:r>
              <a:rPr lang="en-US" sz="3200" b="1" dirty="0" smtClean="0">
                <a:solidFill>
                  <a:schemeClr val="accent4"/>
                </a:solidFill>
                <a:latin typeface="Tahoma" pitchFamily="34" charset="0"/>
                <a:ea typeface="Tahoma" pitchFamily="34" charset="0"/>
                <a:cs typeface="Tahoma" pitchFamily="34" charset="0"/>
              </a:rPr>
              <a:t>Skin Sensitization Assessments?</a:t>
            </a:r>
            <a:endParaRPr lang="en-US" sz="3200" b="1" dirty="0">
              <a:solidFill>
                <a:schemeClr val="accent4"/>
              </a:solidFill>
              <a:latin typeface="Tahoma" pitchFamily="34" charset="0"/>
              <a:ea typeface="Tahoma" pitchFamily="34" charset="0"/>
              <a:cs typeface="Tahoma" pitchFamily="34" charset="0"/>
            </a:endParaRPr>
          </a:p>
        </p:txBody>
      </p:sp>
      <p:pic>
        <p:nvPicPr>
          <p:cNvPr id="45064" name="Picture 76" descr="shower"/>
          <p:cNvPicPr>
            <a:picLocks noChangeAspect="1" noChangeArrowheads="1"/>
          </p:cNvPicPr>
          <p:nvPr/>
        </p:nvPicPr>
        <p:blipFill>
          <a:blip r:embed="rId9" cstate="print"/>
          <a:srcRect/>
          <a:stretch>
            <a:fillRect/>
          </a:stretch>
        </p:blipFill>
        <p:spPr bwMode="auto">
          <a:xfrm>
            <a:off x="6781801" y="1912144"/>
            <a:ext cx="1857375" cy="1246585"/>
          </a:xfrm>
          <a:prstGeom prst="rect">
            <a:avLst/>
          </a:prstGeom>
          <a:noFill/>
          <a:ln w="9525">
            <a:solidFill>
              <a:schemeClr val="tx1"/>
            </a:solidFill>
            <a:miter lim="800000"/>
            <a:headEnd/>
            <a:tailEnd/>
          </a:ln>
        </p:spPr>
      </p:pic>
      <p:sp>
        <p:nvSpPr>
          <p:cNvPr id="26" name="Text Box 109"/>
          <p:cNvSpPr txBox="1">
            <a:spLocks noChangeArrowheads="1"/>
          </p:cNvSpPr>
          <p:nvPr/>
        </p:nvSpPr>
        <p:spPr bwMode="auto">
          <a:xfrm>
            <a:off x="6916867" y="1352550"/>
            <a:ext cx="1587243" cy="461665"/>
          </a:xfrm>
          <a:prstGeom prst="rect">
            <a:avLst/>
          </a:prstGeom>
          <a:noFill/>
          <a:ln w="9525">
            <a:noFill/>
            <a:miter lim="800000"/>
            <a:headEnd/>
            <a:tailEnd/>
          </a:ln>
          <a:effectLst/>
        </p:spPr>
        <p:txBody>
          <a:bodyPr wrap="none">
            <a:spAutoFit/>
          </a:bodyPr>
          <a:lstStyle/>
          <a:p>
            <a:pPr>
              <a:defRPr/>
            </a:pPr>
            <a:r>
              <a:rPr lang="en-GB" sz="2400" b="1" dirty="0">
                <a:latin typeface="+mn-lt"/>
                <a:ea typeface="ヒラギノ角ゴ Pro W3" charset="-128"/>
              </a:rPr>
              <a:t>Exposure</a:t>
            </a:r>
          </a:p>
        </p:txBody>
      </p:sp>
      <p:sp>
        <p:nvSpPr>
          <p:cNvPr id="29" name="Text Box 107"/>
          <p:cNvSpPr txBox="1">
            <a:spLocks noChangeArrowheads="1"/>
          </p:cNvSpPr>
          <p:nvPr/>
        </p:nvSpPr>
        <p:spPr bwMode="auto">
          <a:xfrm>
            <a:off x="2286000" y="1352550"/>
            <a:ext cx="4381278" cy="461665"/>
          </a:xfrm>
          <a:prstGeom prst="rect">
            <a:avLst/>
          </a:prstGeom>
          <a:noFill/>
          <a:ln w="9525">
            <a:noFill/>
            <a:miter lim="800000"/>
            <a:headEnd/>
            <a:tailEnd/>
          </a:ln>
          <a:effectLst/>
        </p:spPr>
        <p:txBody>
          <a:bodyPr wrap="none">
            <a:spAutoFit/>
          </a:bodyPr>
          <a:lstStyle/>
          <a:p>
            <a:pPr>
              <a:defRPr/>
            </a:pPr>
            <a:r>
              <a:rPr lang="en-GB" sz="2400" b="1" dirty="0" smtClean="0">
                <a:latin typeface="+mn-lt"/>
                <a:ea typeface="ヒラギノ角ゴ Pro W3" charset="-128"/>
              </a:rPr>
              <a:t>Hazard/Potency </a:t>
            </a:r>
            <a:r>
              <a:rPr lang="en-GB" sz="2400" b="1" dirty="0">
                <a:latin typeface="+mn-lt"/>
                <a:ea typeface="ヒラギノ角ゴ Pro W3" charset="-128"/>
              </a:rPr>
              <a:t>Assessment </a:t>
            </a:r>
          </a:p>
        </p:txBody>
      </p:sp>
      <p:sp>
        <p:nvSpPr>
          <p:cNvPr id="30" name="Right Arrow 29"/>
          <p:cNvSpPr>
            <a:spLocks noChangeArrowheads="1"/>
          </p:cNvSpPr>
          <p:nvPr/>
        </p:nvSpPr>
        <p:spPr bwMode="auto">
          <a:xfrm>
            <a:off x="1447800" y="2343150"/>
            <a:ext cx="609600" cy="628650"/>
          </a:xfrm>
          <a:prstGeom prst="rightArrow">
            <a:avLst>
              <a:gd name="adj1" fmla="val 50000"/>
              <a:gd name="adj2"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1" name="Down Arrow 30"/>
          <p:cNvSpPr>
            <a:spLocks noChangeArrowheads="1"/>
          </p:cNvSpPr>
          <p:nvPr/>
        </p:nvSpPr>
        <p:spPr bwMode="auto">
          <a:xfrm>
            <a:off x="4114800" y="3429000"/>
            <a:ext cx="2514600" cy="857250"/>
          </a:xfrm>
          <a:prstGeom prst="downArrow">
            <a:avLst>
              <a:gd name="adj1" fmla="val 50000"/>
              <a:gd name="adj2" fmla="val 50000"/>
            </a:avLst>
          </a:prstGeom>
          <a:gradFill rotWithShape="1">
            <a:gsLst>
              <a:gs pos="0">
                <a:srgbClr val="AFE0E4"/>
              </a:gs>
              <a:gs pos="20000">
                <a:srgbClr val="AFDEE2"/>
              </a:gs>
              <a:gs pos="100000">
                <a:srgbClr val="85AAAD"/>
              </a:gs>
            </a:gsLst>
            <a:lin ang="5400000"/>
          </a:gra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33" name="Text Box 107"/>
          <p:cNvSpPr txBox="1">
            <a:spLocks noChangeArrowheads="1"/>
          </p:cNvSpPr>
          <p:nvPr/>
        </p:nvSpPr>
        <p:spPr bwMode="auto">
          <a:xfrm>
            <a:off x="3657600" y="4457701"/>
            <a:ext cx="3664234" cy="523220"/>
          </a:xfrm>
          <a:prstGeom prst="rect">
            <a:avLst/>
          </a:prstGeom>
          <a:noFill/>
          <a:ln w="9525">
            <a:noFill/>
            <a:miter lim="800000"/>
            <a:headEnd/>
            <a:tailEnd/>
          </a:ln>
          <a:effectLst/>
        </p:spPr>
        <p:txBody>
          <a:bodyPr wrap="none">
            <a:spAutoFit/>
          </a:bodyPr>
          <a:lstStyle/>
          <a:p>
            <a:pPr>
              <a:defRPr/>
            </a:pPr>
            <a:r>
              <a:rPr lang="en-GB" sz="2800" b="1" dirty="0">
                <a:latin typeface="+mn-lt"/>
                <a:ea typeface="ヒラギノ角ゴ Pro W3" charset="-128"/>
              </a:rPr>
              <a:t>Safety Assessments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14300"/>
            <a:ext cx="8229600" cy="857250"/>
          </a:xfrm>
        </p:spPr>
        <p:txBody>
          <a:bodyPr/>
          <a:lstStyle/>
          <a:p>
            <a:r>
              <a:rPr lang="en-US" smtClean="0">
                <a:ea typeface="ＭＳ Ｐゴシック" pitchFamily="34" charset="-128"/>
              </a:rPr>
              <a:t>External Partners!</a:t>
            </a:r>
          </a:p>
        </p:txBody>
      </p:sp>
      <p:graphicFrame>
        <p:nvGraphicFramePr>
          <p:cNvPr id="2" name="Table 1"/>
          <p:cNvGraphicFramePr>
            <a:graphicFrameLocks noGrp="1"/>
          </p:cNvGraphicFramePr>
          <p:nvPr/>
        </p:nvGraphicFramePr>
        <p:xfrm>
          <a:off x="914400" y="1028701"/>
          <a:ext cx="7467600" cy="3999313"/>
        </p:xfrm>
        <a:graphic>
          <a:graphicData uri="http://schemas.openxmlformats.org/drawingml/2006/table">
            <a:tbl>
              <a:tblPr/>
              <a:tblGrid>
                <a:gridCol w="3733800"/>
                <a:gridCol w="3733800"/>
              </a:tblGrid>
              <a:tr h="901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FFFFFF"/>
                        </a:solidFill>
                        <a:effectLst/>
                        <a:latin typeface="Arial" pitchFamily="34" charset="0"/>
                        <a:ea typeface="ＭＳ Ｐゴシック" pitchFamily="34" charset="-128"/>
                        <a:cs typeface="Arial" pitchFamily="34"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Jean-Pierre Lepoittevin </a:t>
                      </a:r>
                    </a:p>
                    <a:p>
                      <a:pPr marL="0" marR="0" lvl="0" indent="0" algn="l" defTabSz="914400" rtl="0" eaLnBrk="1" fontAlgn="base" latinLnBrk="0" hangingPunct="1">
                        <a:lnSpc>
                          <a:spcPct val="80000"/>
                        </a:lnSpc>
                        <a:spcBef>
                          <a:spcPct val="0"/>
                        </a:spcBef>
                        <a:spcAft>
                          <a:spcPct val="0"/>
                        </a:spcAft>
                        <a:buClrTx/>
                        <a:buSzTx/>
                        <a:buFontTx/>
                        <a:buNone/>
                        <a:tabLst/>
                      </a:pPr>
                      <a:r>
                        <a:rPr kumimoji="0" lang="en-GB" altLang="ja-JP"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Elena Gimenez-Arnau </a:t>
                      </a:r>
                      <a:endParaRPr kumimoji="0" lang="en-US" sz="1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901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Ian Kimber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Rebecca Dearman</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01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Anne Marie Api</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Jon Lalko</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9409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DABMEB Consultancy Ltd</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David Basketter</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9013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rgbClr val="000000"/>
                        </a:solidFill>
                        <a:effectLst/>
                        <a:latin typeface="Arial" pitchFamily="34" charset="0"/>
                        <a:ea typeface="ＭＳ Ｐゴシック" pitchFamily="34" charset="-128"/>
                        <a:cs typeface="Arial" pitchFamily="34" charset="0"/>
                      </a:endParaRP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Brunhilde Blömeke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Nora Kurtz</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ＭＳ Ｐゴシック" pitchFamily="34" charset="-128"/>
                          <a:cs typeface="Arial" pitchFamily="34" charset="0"/>
                        </a:rPr>
                        <a:t>Jenny Hennen </a:t>
                      </a:r>
                    </a:p>
                  </a:txBody>
                  <a:tcPr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pic>
        <p:nvPicPr>
          <p:cNvPr id="47126" name="Picture 3"/>
          <p:cNvPicPr>
            <a:picLocks noChangeAspect="1"/>
          </p:cNvPicPr>
          <p:nvPr/>
        </p:nvPicPr>
        <p:blipFill>
          <a:blip r:embed="rId2" cstate="print"/>
          <a:srcRect/>
          <a:stretch>
            <a:fillRect/>
          </a:stretch>
        </p:blipFill>
        <p:spPr bwMode="auto">
          <a:xfrm>
            <a:off x="1295400" y="1943100"/>
            <a:ext cx="3048000" cy="914400"/>
          </a:xfrm>
          <a:prstGeom prst="rect">
            <a:avLst/>
          </a:prstGeom>
          <a:noFill/>
          <a:ln w="9525">
            <a:noFill/>
            <a:miter lim="800000"/>
            <a:headEnd/>
            <a:tailEnd/>
          </a:ln>
        </p:spPr>
      </p:pic>
      <p:pic>
        <p:nvPicPr>
          <p:cNvPr id="47127" name="Picture 2"/>
          <p:cNvPicPr>
            <a:picLocks noChangeAspect="1"/>
          </p:cNvPicPr>
          <p:nvPr/>
        </p:nvPicPr>
        <p:blipFill>
          <a:blip r:embed="rId3" cstate="print"/>
          <a:srcRect/>
          <a:stretch>
            <a:fillRect/>
          </a:stretch>
        </p:blipFill>
        <p:spPr bwMode="auto">
          <a:xfrm>
            <a:off x="1295400" y="1028700"/>
            <a:ext cx="3048000" cy="914400"/>
          </a:xfrm>
          <a:prstGeom prst="rect">
            <a:avLst/>
          </a:prstGeom>
          <a:noFill/>
          <a:ln w="9525">
            <a:noFill/>
            <a:miter lim="800000"/>
            <a:headEnd/>
            <a:tailEnd/>
          </a:ln>
        </p:spPr>
      </p:pic>
      <p:pic>
        <p:nvPicPr>
          <p:cNvPr id="47128" name="Picture 4"/>
          <p:cNvPicPr>
            <a:picLocks noChangeAspect="1"/>
          </p:cNvPicPr>
          <p:nvPr/>
        </p:nvPicPr>
        <p:blipFill>
          <a:blip r:embed="rId4" cstate="print"/>
          <a:srcRect/>
          <a:stretch>
            <a:fillRect/>
          </a:stretch>
        </p:blipFill>
        <p:spPr bwMode="auto">
          <a:xfrm>
            <a:off x="1600200" y="2857500"/>
            <a:ext cx="2438400" cy="957263"/>
          </a:xfrm>
          <a:prstGeom prst="rect">
            <a:avLst/>
          </a:prstGeom>
          <a:noFill/>
          <a:ln w="9525">
            <a:noFill/>
            <a:miter lim="800000"/>
            <a:headEnd/>
            <a:tailEnd/>
          </a:ln>
        </p:spPr>
      </p:pic>
      <p:pic>
        <p:nvPicPr>
          <p:cNvPr id="47129" name="Picture 2"/>
          <p:cNvPicPr>
            <a:picLocks noChangeAspect="1"/>
          </p:cNvPicPr>
          <p:nvPr/>
        </p:nvPicPr>
        <p:blipFill>
          <a:blip r:embed="rId5" cstate="print"/>
          <a:srcRect/>
          <a:stretch>
            <a:fillRect/>
          </a:stretch>
        </p:blipFill>
        <p:spPr bwMode="auto">
          <a:xfrm>
            <a:off x="1447800" y="4171951"/>
            <a:ext cx="2705100" cy="82153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arsten.tif"/>
          <p:cNvPicPr>
            <a:picLocks noChangeAspect="1"/>
          </p:cNvPicPr>
          <p:nvPr/>
        </p:nvPicPr>
        <p:blipFill>
          <a:blip r:embed="rId2" cstate="print"/>
          <a:stretch>
            <a:fillRect/>
          </a:stretch>
        </p:blipFill>
        <p:spPr>
          <a:xfrm>
            <a:off x="902400" y="3980576"/>
            <a:ext cx="1371600" cy="1028700"/>
          </a:xfrm>
          <a:prstGeom prst="ellipse">
            <a:avLst/>
          </a:prstGeom>
          <a:ln w="381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Cindy.tif"/>
          <p:cNvPicPr>
            <a:picLocks noChangeAspect="1"/>
          </p:cNvPicPr>
          <p:nvPr/>
        </p:nvPicPr>
        <p:blipFill>
          <a:blip r:embed="rId3" cstate="print"/>
          <a:stretch>
            <a:fillRect/>
          </a:stretch>
        </p:blipFill>
        <p:spPr>
          <a:xfrm rot="20727241">
            <a:off x="880457" y="2827778"/>
            <a:ext cx="1371600" cy="1028700"/>
          </a:xfrm>
          <a:prstGeom prst="ellipse">
            <a:avLst/>
          </a:prstGeom>
          <a:ln w="38100" cap="rnd">
            <a:solidFill>
              <a:schemeClr val="tx1"/>
            </a:solidFill>
            <a:prstDash val="solid"/>
          </a:ln>
          <a:effectLst>
            <a:outerShdw blurRad="127000" algn="bl" rotWithShape="0">
              <a:srgbClr val="000000"/>
            </a:outerShdw>
          </a:effectLst>
        </p:spPr>
      </p:pic>
      <p:pic>
        <p:nvPicPr>
          <p:cNvPr id="12" name="Picture 11" descr="Quijano 5x5.tif"/>
          <p:cNvPicPr>
            <a:picLocks noChangeAspect="1"/>
          </p:cNvPicPr>
          <p:nvPr/>
        </p:nvPicPr>
        <p:blipFill>
          <a:blip r:embed="rId4" cstate="print"/>
          <a:stretch>
            <a:fillRect/>
          </a:stretch>
        </p:blipFill>
        <p:spPr>
          <a:xfrm rot="20845654">
            <a:off x="1147314" y="1566547"/>
            <a:ext cx="1371600" cy="1028700"/>
          </a:xfrm>
          <a:prstGeom prst="ellipse">
            <a:avLst/>
          </a:prstGeom>
          <a:ln w="38100" cap="rnd">
            <a:solidFill>
              <a:schemeClr val="tx1"/>
            </a:solidFill>
            <a:prstDash val="solid"/>
          </a:ln>
          <a:effectLst>
            <a:outerShdw blurRad="127000" algn="bl" rotWithShape="0">
              <a:srgbClr val="000000"/>
            </a:outerShdw>
          </a:effectLst>
        </p:spPr>
      </p:pic>
      <p:pic>
        <p:nvPicPr>
          <p:cNvPr id="13" name="Picture 12" descr="Petra.tif"/>
          <p:cNvPicPr>
            <a:picLocks noChangeAspect="1"/>
          </p:cNvPicPr>
          <p:nvPr/>
        </p:nvPicPr>
        <p:blipFill>
          <a:blip r:embed="rId5" cstate="print"/>
          <a:stretch>
            <a:fillRect/>
          </a:stretch>
        </p:blipFill>
        <p:spPr>
          <a:xfrm rot="20086575">
            <a:off x="2299881" y="712015"/>
            <a:ext cx="1398483" cy="1074374"/>
          </a:xfrm>
          <a:prstGeom prst="ellipse">
            <a:avLst/>
          </a:prstGeom>
          <a:ln w="38100" cap="rnd">
            <a:solidFill>
              <a:schemeClr val="tx1"/>
            </a:solidFill>
            <a:prstDash val="solid"/>
          </a:ln>
          <a:effectLst>
            <a:outerShdw blurRad="127000" algn="bl" rotWithShape="0">
              <a:srgbClr val="000000"/>
            </a:outerShdw>
          </a:effectLst>
        </p:spPr>
      </p:pic>
      <p:pic>
        <p:nvPicPr>
          <p:cNvPr id="14" name="Picture 13" descr="Leslie.tif"/>
          <p:cNvPicPr>
            <a:picLocks noChangeAspect="1"/>
          </p:cNvPicPr>
          <p:nvPr/>
        </p:nvPicPr>
        <p:blipFill>
          <a:blip r:embed="rId6" cstate="print"/>
          <a:stretch>
            <a:fillRect/>
          </a:stretch>
        </p:blipFill>
        <p:spPr>
          <a:xfrm rot="21394151">
            <a:off x="3884613" y="337790"/>
            <a:ext cx="1371600" cy="1028700"/>
          </a:xfrm>
          <a:prstGeom prst="ellipse">
            <a:avLst/>
          </a:prstGeom>
          <a:ln w="38100" cap="rnd">
            <a:solidFill>
              <a:schemeClr val="tx1"/>
            </a:solidFill>
            <a:prstDash val="solid"/>
          </a:ln>
          <a:effectLst>
            <a:outerShdw blurRad="127000" algn="bl" rotWithShape="0">
              <a:srgbClr val="000000"/>
            </a:outerShdw>
          </a:effectLst>
        </p:spPr>
      </p:pic>
      <p:pic>
        <p:nvPicPr>
          <p:cNvPr id="15" name="Picture 14" descr="John 5x5.tif"/>
          <p:cNvPicPr>
            <a:picLocks noChangeAspect="1"/>
          </p:cNvPicPr>
          <p:nvPr/>
        </p:nvPicPr>
        <p:blipFill>
          <a:blip r:embed="rId7" cstate="print"/>
          <a:stretch>
            <a:fillRect/>
          </a:stretch>
        </p:blipFill>
        <p:spPr>
          <a:xfrm rot="796974">
            <a:off x="5512693" y="245858"/>
            <a:ext cx="1371600" cy="1028700"/>
          </a:xfrm>
          <a:prstGeom prst="ellipse">
            <a:avLst/>
          </a:prstGeom>
          <a:ln w="38100" cap="rnd">
            <a:solidFill>
              <a:schemeClr val="tx1"/>
            </a:solidFill>
            <a:prstDash val="solid"/>
          </a:ln>
          <a:effectLst>
            <a:outerShdw blurRad="127000" algn="bl" rotWithShape="0">
              <a:srgbClr val="000000"/>
            </a:outerShdw>
          </a:effectLst>
        </p:spPr>
      </p:pic>
      <p:pic>
        <p:nvPicPr>
          <p:cNvPr id="16" name="Picture 15" descr="Joanna 5x5.tif"/>
          <p:cNvPicPr>
            <a:picLocks noChangeAspect="1"/>
          </p:cNvPicPr>
          <p:nvPr/>
        </p:nvPicPr>
        <p:blipFill>
          <a:blip r:embed="rId8" cstate="print"/>
          <a:stretch>
            <a:fillRect/>
          </a:stretch>
        </p:blipFill>
        <p:spPr>
          <a:xfrm rot="655363">
            <a:off x="7074068" y="466985"/>
            <a:ext cx="1371600" cy="1028700"/>
          </a:xfrm>
          <a:prstGeom prst="ellipse">
            <a:avLst/>
          </a:prstGeom>
          <a:ln w="38100" cap="rnd">
            <a:solidFill>
              <a:schemeClr val="tx1"/>
            </a:solidFill>
            <a:prstDash val="solid"/>
          </a:ln>
          <a:effectLst>
            <a:outerShdw blurRad="127000" algn="bl" rotWithShape="0">
              <a:srgbClr val="000000"/>
            </a:outerShdw>
          </a:effectLst>
        </p:spPr>
      </p:pic>
      <p:pic>
        <p:nvPicPr>
          <p:cNvPr id="17" name="Picture 16" descr="Frank.tif"/>
          <p:cNvPicPr>
            <a:picLocks noChangeAspect="1"/>
          </p:cNvPicPr>
          <p:nvPr/>
        </p:nvPicPr>
        <p:blipFill>
          <a:blip r:embed="rId9" cstate="print"/>
          <a:stretch>
            <a:fillRect/>
          </a:stretch>
        </p:blipFill>
        <p:spPr>
          <a:xfrm rot="21304319">
            <a:off x="5776693" y="1423997"/>
            <a:ext cx="1371600" cy="1028700"/>
          </a:xfrm>
          <a:prstGeom prst="ellipse">
            <a:avLst/>
          </a:prstGeom>
          <a:ln w="38100" cap="rnd">
            <a:solidFill>
              <a:schemeClr val="tx1"/>
            </a:solidFill>
            <a:prstDash val="solid"/>
          </a:ln>
          <a:effectLst>
            <a:outerShdw blurRad="127000" algn="bl" rotWithShape="0">
              <a:srgbClr val="000000"/>
            </a:outerShdw>
          </a:effectLst>
        </p:spPr>
      </p:pic>
      <p:pic>
        <p:nvPicPr>
          <p:cNvPr id="18" name="Picture 17" descr="Dobson 5x5.tif"/>
          <p:cNvPicPr>
            <a:picLocks noChangeAspect="1"/>
          </p:cNvPicPr>
          <p:nvPr/>
        </p:nvPicPr>
        <p:blipFill>
          <a:blip r:embed="rId10" cstate="print"/>
          <a:stretch>
            <a:fillRect/>
          </a:stretch>
        </p:blipFill>
        <p:spPr>
          <a:xfrm rot="20836846">
            <a:off x="4214548" y="1565550"/>
            <a:ext cx="1371600" cy="1028700"/>
          </a:xfrm>
          <a:prstGeom prst="ellipse">
            <a:avLst/>
          </a:prstGeom>
          <a:ln w="38100" cap="rnd">
            <a:solidFill>
              <a:schemeClr val="tx1"/>
            </a:solidFill>
            <a:prstDash val="solid"/>
          </a:ln>
          <a:effectLst>
            <a:outerShdw blurRad="127000" algn="bl" rotWithShape="0">
              <a:srgbClr val="000000"/>
            </a:outerShdw>
          </a:effectLst>
        </p:spPr>
      </p:pic>
      <p:pic>
        <p:nvPicPr>
          <p:cNvPr id="19" name="Picture 18" descr="Dai_Jian 5x5.tif"/>
          <p:cNvPicPr>
            <a:picLocks noChangeAspect="1"/>
          </p:cNvPicPr>
          <p:nvPr/>
        </p:nvPicPr>
        <p:blipFill>
          <a:blip r:embed="rId11" cstate="print"/>
          <a:stretch>
            <a:fillRect/>
          </a:stretch>
        </p:blipFill>
        <p:spPr>
          <a:xfrm rot="20969697">
            <a:off x="2765294" y="2165056"/>
            <a:ext cx="1371600" cy="1028700"/>
          </a:xfrm>
          <a:prstGeom prst="ellipse">
            <a:avLst/>
          </a:prstGeom>
          <a:ln w="38100" cap="rnd">
            <a:solidFill>
              <a:schemeClr val="tx1"/>
            </a:solidFill>
            <a:prstDash val="solid"/>
          </a:ln>
          <a:effectLst>
            <a:outerShdw blurRad="127000" algn="bl" rotWithShape="0">
              <a:srgbClr val="000000"/>
            </a:outerShdw>
          </a:effectLst>
        </p:spPr>
      </p:pic>
      <p:sp>
        <p:nvSpPr>
          <p:cNvPr id="63499" name="TextBox 1"/>
          <p:cNvSpPr txBox="1">
            <a:spLocks noChangeArrowheads="1"/>
          </p:cNvSpPr>
          <p:nvPr/>
        </p:nvSpPr>
        <p:spPr bwMode="auto">
          <a:xfrm>
            <a:off x="2152650" y="4831557"/>
            <a:ext cx="1132504" cy="246221"/>
          </a:xfrm>
          <a:prstGeom prst="rect">
            <a:avLst/>
          </a:prstGeom>
          <a:noFill/>
          <a:ln w="9525">
            <a:noFill/>
            <a:miter lim="800000"/>
            <a:headEnd/>
            <a:tailEnd/>
          </a:ln>
        </p:spPr>
        <p:txBody>
          <a:bodyPr wrap="none">
            <a:spAutoFit/>
          </a:bodyPr>
          <a:lstStyle/>
          <a:p>
            <a:r>
              <a:rPr lang="en-US" sz="1000" b="1"/>
              <a:t>Carsten Goebel</a:t>
            </a:r>
          </a:p>
        </p:txBody>
      </p:sp>
      <p:sp>
        <p:nvSpPr>
          <p:cNvPr id="63500" name="TextBox 2"/>
          <p:cNvSpPr txBox="1">
            <a:spLocks noChangeArrowheads="1"/>
          </p:cNvSpPr>
          <p:nvPr/>
        </p:nvSpPr>
        <p:spPr bwMode="auto">
          <a:xfrm>
            <a:off x="1833564" y="3810001"/>
            <a:ext cx="890112" cy="246221"/>
          </a:xfrm>
          <a:prstGeom prst="rect">
            <a:avLst/>
          </a:prstGeom>
          <a:noFill/>
          <a:ln w="9525">
            <a:noFill/>
            <a:miter lim="800000"/>
            <a:headEnd/>
            <a:tailEnd/>
          </a:ln>
        </p:spPr>
        <p:txBody>
          <a:bodyPr wrap="none">
            <a:spAutoFit/>
          </a:bodyPr>
          <a:lstStyle/>
          <a:p>
            <a:r>
              <a:rPr lang="en-US" sz="1000" b="1"/>
              <a:t>Cindy Ryan</a:t>
            </a:r>
          </a:p>
        </p:txBody>
      </p:sp>
      <p:sp>
        <p:nvSpPr>
          <p:cNvPr id="63501" name="TextBox 3"/>
          <p:cNvSpPr txBox="1">
            <a:spLocks noChangeArrowheads="1"/>
          </p:cNvSpPr>
          <p:nvPr/>
        </p:nvSpPr>
        <p:spPr bwMode="auto">
          <a:xfrm>
            <a:off x="3976689" y="3094435"/>
            <a:ext cx="676462" cy="246221"/>
          </a:xfrm>
          <a:prstGeom prst="rect">
            <a:avLst/>
          </a:prstGeom>
          <a:noFill/>
          <a:ln w="9525">
            <a:noFill/>
            <a:miter lim="800000"/>
            <a:headEnd/>
            <a:tailEnd/>
          </a:ln>
        </p:spPr>
        <p:txBody>
          <a:bodyPr wrap="none">
            <a:spAutoFit/>
          </a:bodyPr>
          <a:lstStyle/>
          <a:p>
            <a:r>
              <a:rPr lang="en-US" sz="1000" b="1"/>
              <a:t>Jian Dai</a:t>
            </a:r>
          </a:p>
        </p:txBody>
      </p:sp>
      <p:sp>
        <p:nvSpPr>
          <p:cNvPr id="63502" name="TextBox 4"/>
          <p:cNvSpPr txBox="1">
            <a:spLocks noChangeArrowheads="1"/>
          </p:cNvSpPr>
          <p:nvPr/>
        </p:nvSpPr>
        <p:spPr bwMode="auto">
          <a:xfrm>
            <a:off x="5167314" y="2587228"/>
            <a:ext cx="939831" cy="246221"/>
          </a:xfrm>
          <a:prstGeom prst="rect">
            <a:avLst/>
          </a:prstGeom>
          <a:noFill/>
          <a:ln w="9525">
            <a:noFill/>
            <a:miter lim="800000"/>
            <a:headEnd/>
            <a:tailEnd/>
          </a:ln>
        </p:spPr>
        <p:txBody>
          <a:bodyPr wrap="none">
            <a:spAutoFit/>
          </a:bodyPr>
          <a:lstStyle/>
          <a:p>
            <a:r>
              <a:rPr lang="en-US" sz="1000" b="1"/>
              <a:t>Roy Dobson</a:t>
            </a:r>
          </a:p>
        </p:txBody>
      </p:sp>
      <p:sp>
        <p:nvSpPr>
          <p:cNvPr id="63503" name="TextBox 5"/>
          <p:cNvSpPr txBox="1">
            <a:spLocks noChangeArrowheads="1"/>
          </p:cNvSpPr>
          <p:nvPr/>
        </p:nvSpPr>
        <p:spPr bwMode="auto">
          <a:xfrm>
            <a:off x="6692900" y="2494360"/>
            <a:ext cx="1172116" cy="246221"/>
          </a:xfrm>
          <a:prstGeom prst="rect">
            <a:avLst/>
          </a:prstGeom>
          <a:noFill/>
          <a:ln w="9525">
            <a:noFill/>
            <a:miter lim="800000"/>
            <a:headEnd/>
            <a:tailEnd/>
          </a:ln>
        </p:spPr>
        <p:txBody>
          <a:bodyPr wrap="none">
            <a:spAutoFit/>
          </a:bodyPr>
          <a:lstStyle/>
          <a:p>
            <a:r>
              <a:rPr lang="en-US" sz="1000" b="1"/>
              <a:t>Frank Gerberick</a:t>
            </a:r>
          </a:p>
        </p:txBody>
      </p:sp>
      <p:sp>
        <p:nvSpPr>
          <p:cNvPr id="63504" name="TextBox 6"/>
          <p:cNvSpPr txBox="1">
            <a:spLocks noChangeArrowheads="1"/>
          </p:cNvSpPr>
          <p:nvPr/>
        </p:nvSpPr>
        <p:spPr bwMode="auto">
          <a:xfrm>
            <a:off x="1747839" y="2602707"/>
            <a:ext cx="982723" cy="246221"/>
          </a:xfrm>
          <a:prstGeom prst="rect">
            <a:avLst/>
          </a:prstGeom>
          <a:noFill/>
          <a:ln w="9525">
            <a:noFill/>
            <a:miter lim="800000"/>
            <a:headEnd/>
            <a:tailEnd/>
          </a:ln>
        </p:spPr>
        <p:txBody>
          <a:bodyPr wrap="none">
            <a:spAutoFit/>
          </a:bodyPr>
          <a:lstStyle/>
          <a:p>
            <a:r>
              <a:rPr lang="en-US" sz="1000" b="1"/>
              <a:t>Mike Quijano</a:t>
            </a:r>
          </a:p>
        </p:txBody>
      </p:sp>
      <p:sp>
        <p:nvSpPr>
          <p:cNvPr id="63505" name="TextBox 7"/>
          <p:cNvSpPr txBox="1">
            <a:spLocks noChangeArrowheads="1"/>
          </p:cNvSpPr>
          <p:nvPr/>
        </p:nvSpPr>
        <p:spPr bwMode="auto">
          <a:xfrm>
            <a:off x="3228976" y="1747838"/>
            <a:ext cx="833256" cy="246221"/>
          </a:xfrm>
          <a:prstGeom prst="rect">
            <a:avLst/>
          </a:prstGeom>
          <a:noFill/>
          <a:ln w="9525">
            <a:noFill/>
            <a:miter lim="800000"/>
            <a:headEnd/>
            <a:tailEnd/>
          </a:ln>
        </p:spPr>
        <p:txBody>
          <a:bodyPr wrap="none">
            <a:spAutoFit/>
          </a:bodyPr>
          <a:lstStyle/>
          <a:p>
            <a:r>
              <a:rPr lang="en-US" sz="1000" b="1"/>
              <a:t>Petra Kern</a:t>
            </a:r>
          </a:p>
        </p:txBody>
      </p:sp>
      <p:sp>
        <p:nvSpPr>
          <p:cNvPr id="63506" name="TextBox 10"/>
          <p:cNvSpPr txBox="1">
            <a:spLocks noChangeArrowheads="1"/>
          </p:cNvSpPr>
          <p:nvPr/>
        </p:nvSpPr>
        <p:spPr bwMode="auto">
          <a:xfrm>
            <a:off x="4646614" y="1352551"/>
            <a:ext cx="1125428" cy="246221"/>
          </a:xfrm>
          <a:prstGeom prst="rect">
            <a:avLst/>
          </a:prstGeom>
          <a:noFill/>
          <a:ln w="9525">
            <a:noFill/>
            <a:miter lim="800000"/>
            <a:headEnd/>
            <a:tailEnd/>
          </a:ln>
        </p:spPr>
        <p:txBody>
          <a:bodyPr wrap="none">
            <a:spAutoFit/>
          </a:bodyPr>
          <a:lstStyle/>
          <a:p>
            <a:r>
              <a:rPr lang="en-US" sz="1000" b="1"/>
              <a:t>Leslie Foertsch</a:t>
            </a:r>
          </a:p>
        </p:txBody>
      </p:sp>
      <p:sp>
        <p:nvSpPr>
          <p:cNvPr id="63507" name="TextBox 19"/>
          <p:cNvSpPr txBox="1">
            <a:spLocks noChangeArrowheads="1"/>
          </p:cNvSpPr>
          <p:nvPr/>
        </p:nvSpPr>
        <p:spPr bwMode="auto">
          <a:xfrm>
            <a:off x="6262688" y="1240632"/>
            <a:ext cx="1110838" cy="246221"/>
          </a:xfrm>
          <a:prstGeom prst="rect">
            <a:avLst/>
          </a:prstGeom>
          <a:noFill/>
          <a:ln w="9525">
            <a:noFill/>
            <a:miter lim="800000"/>
            <a:headEnd/>
            <a:tailEnd/>
          </a:ln>
        </p:spPr>
        <p:txBody>
          <a:bodyPr wrap="none">
            <a:spAutoFit/>
          </a:bodyPr>
          <a:lstStyle/>
          <a:p>
            <a:r>
              <a:rPr lang="en-US" sz="1000" b="1"/>
              <a:t>John Troutman</a:t>
            </a:r>
          </a:p>
        </p:txBody>
      </p:sp>
      <p:sp>
        <p:nvSpPr>
          <p:cNvPr id="63508" name="TextBox 20"/>
          <p:cNvSpPr txBox="1">
            <a:spLocks noChangeArrowheads="1"/>
          </p:cNvSpPr>
          <p:nvPr/>
        </p:nvSpPr>
        <p:spPr bwMode="auto">
          <a:xfrm>
            <a:off x="7599364" y="1540669"/>
            <a:ext cx="1253856" cy="246221"/>
          </a:xfrm>
          <a:prstGeom prst="rect">
            <a:avLst/>
          </a:prstGeom>
          <a:noFill/>
          <a:ln w="9525">
            <a:noFill/>
            <a:miter lim="800000"/>
            <a:headEnd/>
            <a:tailEnd/>
          </a:ln>
        </p:spPr>
        <p:txBody>
          <a:bodyPr wrap="none">
            <a:spAutoFit/>
          </a:bodyPr>
          <a:lstStyle/>
          <a:p>
            <a:r>
              <a:rPr lang="en-US" sz="1000" b="1"/>
              <a:t>Joanna Jaworska</a:t>
            </a:r>
          </a:p>
        </p:txBody>
      </p:sp>
      <p:sp>
        <p:nvSpPr>
          <p:cNvPr id="63509" name="TextBox 21"/>
          <p:cNvSpPr txBox="1">
            <a:spLocks noChangeArrowheads="1"/>
          </p:cNvSpPr>
          <p:nvPr/>
        </p:nvSpPr>
        <p:spPr bwMode="auto">
          <a:xfrm>
            <a:off x="3603625" y="4319588"/>
            <a:ext cx="940144" cy="246221"/>
          </a:xfrm>
          <a:prstGeom prst="rect">
            <a:avLst/>
          </a:prstGeom>
          <a:noFill/>
          <a:ln w="9525">
            <a:noFill/>
            <a:miter lim="800000"/>
            <a:headEnd/>
            <a:tailEnd/>
          </a:ln>
        </p:spPr>
        <p:txBody>
          <a:bodyPr wrap="none">
            <a:spAutoFit/>
          </a:bodyPr>
          <a:lstStyle/>
          <a:p>
            <a:r>
              <a:rPr lang="en-US" sz="1000" b="1"/>
              <a:t>Joel Chaney</a:t>
            </a:r>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06103" y="3329189"/>
            <a:ext cx="1371600" cy="1028700"/>
          </a:xfrm>
          <a:prstGeom prst="ellipse">
            <a:avLst/>
          </a:prstGeom>
          <a:ln w="38100" cap="rnd">
            <a:solidFill>
              <a:schemeClr val="tx1"/>
            </a:solidFill>
            <a:prstDash val="solid"/>
          </a:ln>
          <a:effectLst>
            <a:outerShdw blurRad="127000" algn="bl" rotWithShape="0">
              <a:srgbClr val="000000"/>
            </a:outerShdw>
          </a:effec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GB" altLang="zh-CN" sz="2400" b="1" dirty="0" smtClean="0">
                <a:ea typeface="ＭＳ Ｐゴシック" pitchFamily="34" charset="-128"/>
              </a:rPr>
              <a:t>Evaluation of Chemical Reactivity Methodologies </a:t>
            </a:r>
            <a:br>
              <a:rPr lang="en-GB" altLang="zh-CN" sz="2400" b="1" dirty="0" smtClean="0">
                <a:ea typeface="ＭＳ Ｐゴシック" pitchFamily="34" charset="-128"/>
              </a:rPr>
            </a:br>
            <a:r>
              <a:rPr lang="en-GB" altLang="zh-CN" sz="2400" b="1" dirty="0" smtClean="0">
                <a:ea typeface="ＭＳ Ｐゴシック" pitchFamily="34" charset="-128"/>
              </a:rPr>
              <a:t>for Screening Skin Sensitisation Potential</a:t>
            </a:r>
            <a:br>
              <a:rPr lang="en-GB" altLang="zh-CN" sz="2400" b="1" dirty="0" smtClean="0">
                <a:ea typeface="ＭＳ Ｐゴシック" pitchFamily="34" charset="-128"/>
              </a:rPr>
            </a:br>
            <a:r>
              <a:rPr lang="en-GB" altLang="zh-CN" sz="2400" b="1" dirty="0" smtClean="0">
                <a:ea typeface="ＭＳ Ｐゴシック" pitchFamily="34" charset="-128"/>
              </a:rPr>
              <a:t>23 – 25 May 2007, </a:t>
            </a:r>
            <a:r>
              <a:rPr lang="en-GB" altLang="zh-CN" sz="2400" b="1" dirty="0" err="1" smtClean="0">
                <a:ea typeface="ＭＳ Ｐゴシック" pitchFamily="34" charset="-128"/>
              </a:rPr>
              <a:t>Ispra</a:t>
            </a:r>
            <a:r>
              <a:rPr lang="en-GB" altLang="zh-CN" sz="2400" b="1" dirty="0" smtClean="0">
                <a:ea typeface="ＭＳ Ｐゴシック" pitchFamily="34" charset="-128"/>
              </a:rPr>
              <a:t>, Italy</a:t>
            </a:r>
            <a:endParaRPr lang="en-US" sz="2400" dirty="0" smtClean="0">
              <a:ea typeface="ＭＳ Ｐゴシック" pitchFamily="34" charset="-128"/>
            </a:endParaRPr>
          </a:p>
        </p:txBody>
      </p:sp>
      <p:pic>
        <p:nvPicPr>
          <p:cNvPr id="18434" name="Picture 2"/>
          <p:cNvPicPr>
            <a:picLocks noChangeAspect="1"/>
          </p:cNvPicPr>
          <p:nvPr/>
        </p:nvPicPr>
        <p:blipFill>
          <a:blip r:embed="rId2" cstate="print"/>
          <a:srcRect/>
          <a:stretch>
            <a:fillRect/>
          </a:stretch>
        </p:blipFill>
        <p:spPr bwMode="auto">
          <a:xfrm>
            <a:off x="304800" y="1276350"/>
            <a:ext cx="3272809" cy="3695700"/>
          </a:xfrm>
          <a:prstGeom prst="rect">
            <a:avLst/>
          </a:prstGeom>
          <a:noFill/>
          <a:ln w="9525">
            <a:noFill/>
            <a:miter lim="800000"/>
            <a:headEnd/>
            <a:tailEnd/>
          </a:ln>
        </p:spPr>
      </p:pic>
      <p:pic>
        <p:nvPicPr>
          <p:cNvPr id="18435" name="Picture 3"/>
          <p:cNvPicPr>
            <a:picLocks noChangeAspect="1"/>
          </p:cNvPicPr>
          <p:nvPr/>
        </p:nvPicPr>
        <p:blipFill>
          <a:blip r:embed="rId3" cstate="print"/>
          <a:srcRect/>
          <a:stretch>
            <a:fillRect/>
          </a:stretch>
        </p:blipFill>
        <p:spPr bwMode="auto">
          <a:xfrm>
            <a:off x="3652838" y="1799035"/>
            <a:ext cx="5486400" cy="2516981"/>
          </a:xfrm>
          <a:prstGeom prst="rect">
            <a:avLst/>
          </a:prstGeom>
          <a:noFill/>
          <a:ln w="9525">
            <a:noFill/>
            <a:miter lim="800000"/>
            <a:headEnd/>
            <a:tailEnd/>
          </a:ln>
        </p:spPr>
      </p:pic>
      <p:cxnSp>
        <p:nvCxnSpPr>
          <p:cNvPr id="5" name="Straight Connector 4"/>
          <p:cNvCxnSpPr>
            <a:cxnSpLocks noChangeShapeType="1"/>
          </p:cNvCxnSpPr>
          <p:nvPr/>
        </p:nvCxnSpPr>
        <p:spPr bwMode="auto">
          <a:xfrm>
            <a:off x="5573713" y="2983706"/>
            <a:ext cx="914400" cy="0"/>
          </a:xfrm>
          <a:prstGeom prst="line">
            <a:avLst/>
          </a:prstGeom>
          <a:noFill/>
          <a:ln w="12700">
            <a:solidFill>
              <a:srgbClr val="FF0000"/>
            </a:solidFill>
            <a:round/>
            <a:headEnd/>
            <a:tailEnd/>
          </a:ln>
          <a:effectLst>
            <a:outerShdw dist="20000" dir="5400000" rotWithShape="0">
              <a:srgbClr val="808080">
                <a:alpha val="37999"/>
              </a:srgbClr>
            </a:outerShdw>
          </a:effectLst>
        </p:spPr>
      </p:cxnSp>
      <p:cxnSp>
        <p:nvCxnSpPr>
          <p:cNvPr id="8" name="Straight Connector 7"/>
          <p:cNvCxnSpPr>
            <a:cxnSpLocks noChangeShapeType="1"/>
          </p:cNvCxnSpPr>
          <p:nvPr/>
        </p:nvCxnSpPr>
        <p:spPr bwMode="auto">
          <a:xfrm>
            <a:off x="6248400" y="3074194"/>
            <a:ext cx="914400" cy="0"/>
          </a:xfrm>
          <a:prstGeom prst="line">
            <a:avLst/>
          </a:prstGeom>
          <a:noFill/>
          <a:ln w="12700">
            <a:solidFill>
              <a:srgbClr val="FF0000"/>
            </a:solidFill>
            <a:round/>
            <a:headEnd/>
            <a:tailEnd/>
          </a:ln>
          <a:effectLst>
            <a:outerShdw dist="20000" dir="5400000" rotWithShape="0">
              <a:srgbClr val="808080">
                <a:alpha val="37999"/>
              </a:srgbClr>
            </a:outerShdw>
          </a:effectLst>
        </p:spPr>
      </p:cxnSp>
      <p:cxnSp>
        <p:nvCxnSpPr>
          <p:cNvPr id="19" name="Straight Connector 18"/>
          <p:cNvCxnSpPr>
            <a:cxnSpLocks noChangeShapeType="1"/>
          </p:cNvCxnSpPr>
          <p:nvPr/>
        </p:nvCxnSpPr>
        <p:spPr bwMode="auto">
          <a:xfrm>
            <a:off x="5683250" y="3171825"/>
            <a:ext cx="685800" cy="0"/>
          </a:xfrm>
          <a:prstGeom prst="line">
            <a:avLst/>
          </a:prstGeom>
          <a:noFill/>
          <a:ln w="12700">
            <a:solidFill>
              <a:srgbClr val="FF0000"/>
            </a:solidFill>
            <a:round/>
            <a:headEnd/>
            <a:tailEnd/>
          </a:ln>
          <a:effectLst>
            <a:outerShdw dist="20000" dir="5400000" rotWithShape="0">
              <a:srgbClr val="808080">
                <a:alpha val="37999"/>
              </a:srgbClr>
            </a:outerShdw>
          </a:effectLst>
        </p:spPr>
      </p:cxn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84683" y="209550"/>
            <a:ext cx="9313367" cy="1077218"/>
          </a:xfrm>
          <a:prstGeom prst="rect">
            <a:avLst/>
          </a:prstGeom>
          <a:noFill/>
          <a:ln w="9525">
            <a:noFill/>
            <a:miter lim="800000"/>
            <a:headEnd/>
            <a:tailEnd/>
          </a:ln>
        </p:spPr>
        <p:txBody>
          <a:bodyPr wrap="none">
            <a:spAutoFit/>
          </a:bodyPr>
          <a:lstStyle/>
          <a:p>
            <a:pPr algn="ctr"/>
            <a:r>
              <a:rPr lang="en-US" sz="3200" b="1" dirty="0"/>
              <a:t>Skin Sensitization:  Allergic Contact Dermatitis</a:t>
            </a:r>
          </a:p>
          <a:p>
            <a:pPr algn="ctr"/>
            <a:r>
              <a:rPr lang="en-US" sz="3200" b="1" dirty="0"/>
              <a:t>Why is it important?</a:t>
            </a:r>
          </a:p>
        </p:txBody>
      </p:sp>
      <p:pic>
        <p:nvPicPr>
          <p:cNvPr id="19458" name="Picture 6" descr="allergic contact dermatitis to nickel"/>
          <p:cNvPicPr>
            <a:picLocks noChangeAspect="1" noChangeArrowheads="1"/>
          </p:cNvPicPr>
          <p:nvPr/>
        </p:nvPicPr>
        <p:blipFill>
          <a:blip r:embed="rId3" cstate="print"/>
          <a:srcRect/>
          <a:stretch>
            <a:fillRect/>
          </a:stretch>
        </p:blipFill>
        <p:spPr bwMode="auto">
          <a:xfrm>
            <a:off x="6705600" y="1600200"/>
            <a:ext cx="2057400" cy="1497806"/>
          </a:xfrm>
          <a:prstGeom prst="rect">
            <a:avLst/>
          </a:prstGeom>
          <a:noFill/>
          <a:ln w="9525">
            <a:noFill/>
            <a:miter lim="800000"/>
            <a:headEnd/>
            <a:tailEnd/>
          </a:ln>
        </p:spPr>
      </p:pic>
      <p:pic>
        <p:nvPicPr>
          <p:cNvPr id="19459" name="Picture 5" descr="Poison20Ivy">
            <a:hlinkClick r:id="rId4"/>
          </p:cNvPr>
          <p:cNvPicPr>
            <a:picLocks noChangeAspect="1" noChangeArrowheads="1"/>
          </p:cNvPicPr>
          <p:nvPr/>
        </p:nvPicPr>
        <p:blipFill>
          <a:blip r:embed="rId5" cstate="print"/>
          <a:srcRect/>
          <a:stretch>
            <a:fillRect/>
          </a:stretch>
        </p:blipFill>
        <p:spPr bwMode="auto">
          <a:xfrm>
            <a:off x="304800" y="1600200"/>
            <a:ext cx="2078038" cy="1143000"/>
          </a:xfrm>
          <a:prstGeom prst="rect">
            <a:avLst/>
          </a:prstGeom>
          <a:noFill/>
          <a:ln w="9525">
            <a:noFill/>
            <a:miter lim="800000"/>
            <a:headEnd/>
            <a:tailEnd/>
          </a:ln>
        </p:spPr>
      </p:pic>
      <p:graphicFrame>
        <p:nvGraphicFramePr>
          <p:cNvPr id="19460" name="Object 2"/>
          <p:cNvGraphicFramePr>
            <a:graphicFrameLocks noChangeAspect="1"/>
          </p:cNvGraphicFramePr>
          <p:nvPr>
            <p:extLst>
              <p:ext uri="{D42A27DB-BD31-4B8C-83A1-F6EECF244321}">
                <p14:modId xmlns:p14="http://schemas.microsoft.com/office/powerpoint/2010/main" val="2337661061"/>
              </p:ext>
            </p:extLst>
          </p:nvPr>
        </p:nvGraphicFramePr>
        <p:xfrm>
          <a:off x="3049589" y="1600200"/>
          <a:ext cx="3044825" cy="2743200"/>
        </p:xfrm>
        <a:graphic>
          <a:graphicData uri="http://schemas.openxmlformats.org/presentationml/2006/ole">
            <mc:AlternateContent xmlns:mc="http://schemas.openxmlformats.org/markup-compatibility/2006">
              <mc:Choice xmlns:v="urn:schemas-microsoft-com:vml" Requires="v">
                <p:oleObj spid="_x0000_s19467" name="Image" r:id="rId6" imgW="2063850" imgH="1493649" progId="">
                  <p:embed/>
                </p:oleObj>
              </mc:Choice>
              <mc:Fallback>
                <p:oleObj name="Image" r:id="rId6" imgW="2063850" imgH="1493649"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9589" y="1600200"/>
                        <a:ext cx="30448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19461" name="Picture 3"/>
          <p:cNvPicPr>
            <a:picLocks noChangeAspect="1" noChangeArrowheads="1"/>
          </p:cNvPicPr>
          <p:nvPr/>
        </p:nvPicPr>
        <p:blipFill>
          <a:blip r:embed="rId8" cstate="print"/>
          <a:srcRect/>
          <a:stretch>
            <a:fillRect/>
          </a:stretch>
        </p:blipFill>
        <p:spPr bwMode="auto">
          <a:xfrm>
            <a:off x="457201" y="3143250"/>
            <a:ext cx="1839913" cy="1706166"/>
          </a:xfrm>
          <a:prstGeom prst="rect">
            <a:avLst/>
          </a:prstGeom>
          <a:noFill/>
          <a:ln w="12700">
            <a:noFill/>
            <a:miter lim="800000"/>
            <a:headEnd/>
            <a:tailEnd/>
          </a:ln>
        </p:spPr>
      </p:pic>
      <p:pic>
        <p:nvPicPr>
          <p:cNvPr id="19462" name="Picture 7"/>
          <p:cNvPicPr>
            <a:picLocks noChangeAspect="1" noChangeArrowheads="1"/>
          </p:cNvPicPr>
          <p:nvPr/>
        </p:nvPicPr>
        <p:blipFill>
          <a:blip r:embed="rId9" cstate="print"/>
          <a:srcRect/>
          <a:stretch>
            <a:fillRect/>
          </a:stretch>
        </p:blipFill>
        <p:spPr bwMode="auto">
          <a:xfrm>
            <a:off x="6934200" y="3409950"/>
            <a:ext cx="1601788" cy="1314450"/>
          </a:xfrm>
          <a:prstGeom prst="rect">
            <a:avLst/>
          </a:prstGeom>
          <a:noFill/>
          <a:ln w="12700">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0" y="0"/>
            <a:ext cx="9144000" cy="685800"/>
          </a:xfrm>
          <a:prstGeom prst="rect">
            <a:avLst/>
          </a:prstGeom>
          <a:noFill/>
          <a:ln w="9525">
            <a:noFill/>
            <a:miter lim="800000"/>
            <a:headEnd/>
            <a:tailEnd/>
          </a:ln>
        </p:spPr>
        <p:txBody>
          <a:bodyPr lIns="92075" tIns="46038" rIns="92075" bIns="46038" anchor="ctr"/>
          <a:lstStyle/>
          <a:p>
            <a:pPr algn="ctr"/>
            <a:r>
              <a:rPr lang="en-US" sz="3200" b="1" dirty="0"/>
              <a:t/>
            </a:r>
            <a:br>
              <a:rPr lang="en-US" sz="3200" b="1" dirty="0"/>
            </a:br>
            <a:r>
              <a:rPr lang="en-US" sz="3200" b="1" dirty="0"/>
              <a:t> What do we know about Skin Sensitization?</a:t>
            </a:r>
          </a:p>
        </p:txBody>
      </p:sp>
      <p:sp>
        <p:nvSpPr>
          <p:cNvPr id="20482" name="Line 18"/>
          <p:cNvSpPr>
            <a:spLocks noChangeShapeType="1"/>
          </p:cNvSpPr>
          <p:nvPr/>
        </p:nvSpPr>
        <p:spPr bwMode="auto">
          <a:xfrm>
            <a:off x="266700" y="1028700"/>
            <a:ext cx="8610600" cy="0"/>
          </a:xfrm>
          <a:prstGeom prst="line">
            <a:avLst/>
          </a:prstGeom>
          <a:noFill/>
          <a:ln w="9525">
            <a:solidFill>
              <a:schemeClr val="tx1"/>
            </a:solidFill>
            <a:round/>
            <a:headEnd/>
            <a:tailEnd/>
          </a:ln>
        </p:spPr>
        <p:txBody>
          <a:bodyPr wrap="none" anchor="ctr"/>
          <a:lstStyle/>
          <a:p>
            <a:endParaRPr lang="en-US"/>
          </a:p>
        </p:txBody>
      </p:sp>
      <p:sp>
        <p:nvSpPr>
          <p:cNvPr id="20483" name="TextBox 263"/>
          <p:cNvSpPr txBox="1">
            <a:spLocks noChangeArrowheads="1"/>
          </p:cNvSpPr>
          <p:nvPr/>
        </p:nvSpPr>
        <p:spPr bwMode="auto">
          <a:xfrm>
            <a:off x="4724401" y="4800601"/>
            <a:ext cx="4153488" cy="307777"/>
          </a:xfrm>
          <a:prstGeom prst="rect">
            <a:avLst/>
          </a:prstGeom>
          <a:noFill/>
          <a:ln w="9525">
            <a:noFill/>
            <a:miter lim="800000"/>
            <a:headEnd/>
            <a:tailEnd/>
          </a:ln>
        </p:spPr>
        <p:txBody>
          <a:bodyPr wrap="none">
            <a:spAutoFit/>
          </a:bodyPr>
          <a:lstStyle/>
          <a:p>
            <a:r>
              <a:rPr lang="en-US" sz="1400"/>
              <a:t>Toxicological Sciences, 2011; 120(S1):S238-S268</a:t>
            </a:r>
          </a:p>
        </p:txBody>
      </p:sp>
      <p:grpSp>
        <p:nvGrpSpPr>
          <p:cNvPr id="20484" name="Group 264"/>
          <p:cNvGrpSpPr>
            <a:grpSpLocks/>
          </p:cNvGrpSpPr>
          <p:nvPr/>
        </p:nvGrpSpPr>
        <p:grpSpPr bwMode="auto">
          <a:xfrm>
            <a:off x="730250" y="1200150"/>
            <a:ext cx="7683500" cy="3357563"/>
            <a:chOff x="241300" y="227013"/>
            <a:chExt cx="8663782" cy="6154737"/>
          </a:xfrm>
        </p:grpSpPr>
        <p:sp>
          <p:nvSpPr>
            <p:cNvPr id="266" name="Down Arrow 265"/>
            <p:cNvSpPr>
              <a:spLocks noChangeArrowheads="1"/>
            </p:cNvSpPr>
            <p:nvPr/>
          </p:nvSpPr>
          <p:spPr bwMode="auto">
            <a:xfrm>
              <a:off x="6375759" y="2667082"/>
              <a:ext cx="939769" cy="1091265"/>
            </a:xfrm>
            <a:prstGeom prst="downArrow">
              <a:avLst>
                <a:gd name="adj1" fmla="val 50000"/>
                <a:gd name="adj2" fmla="val 50002"/>
              </a:avLst>
            </a:prstGeom>
            <a:gradFill rotWithShape="1">
              <a:gsLst>
                <a:gs pos="0">
                  <a:srgbClr val="5E5E76"/>
                </a:gs>
                <a:gs pos="50000">
                  <a:srgbClr val="CCCCFF"/>
                </a:gs>
                <a:gs pos="100000">
                  <a:srgbClr val="5E5E76"/>
                </a:gs>
              </a:gsLst>
              <a:lin ang="5400000" scaled="1"/>
            </a:gradFill>
            <a:ln w="9525">
              <a:solidFill>
                <a:srgbClr val="000000"/>
              </a:solidFill>
              <a:round/>
              <a:headEnd/>
              <a:tailEnd/>
            </a:ln>
            <a:effectLst>
              <a:outerShdw dist="107763" dir="2700000" algn="ctr" rotWithShape="0">
                <a:srgbClr val="808080"/>
              </a:outerShdw>
            </a:effectLst>
          </p:spPr>
          <p:txBody>
            <a:bodyPr/>
            <a:lstStyle/>
            <a:p>
              <a:pPr>
                <a:defRPr/>
              </a:pPr>
              <a:endParaRPr lang="en-US">
                <a:latin typeface="Arial" charset="0"/>
                <a:ea typeface="+mn-ea"/>
              </a:endParaRPr>
            </a:p>
          </p:txBody>
        </p:sp>
        <p:pic>
          <p:nvPicPr>
            <p:cNvPr id="20486" name="Picture 3" descr="lymph node"/>
            <p:cNvPicPr>
              <a:picLocks noChangeAspect="1" noChangeArrowheads="1"/>
            </p:cNvPicPr>
            <p:nvPr/>
          </p:nvPicPr>
          <p:blipFill>
            <a:blip r:embed="rId2" cstate="print"/>
            <a:srcRect l="4747" t="38353" b="11234"/>
            <a:stretch>
              <a:fillRect/>
            </a:stretch>
          </p:blipFill>
          <p:spPr bwMode="auto">
            <a:xfrm>
              <a:off x="241300" y="3797300"/>
              <a:ext cx="4178300" cy="2584450"/>
            </a:xfrm>
            <a:prstGeom prst="rect">
              <a:avLst/>
            </a:prstGeom>
            <a:solidFill>
              <a:schemeClr val="bg1"/>
            </a:solidFill>
            <a:ln w="9525">
              <a:noFill/>
              <a:miter lim="800000"/>
              <a:headEnd/>
              <a:tailEnd/>
            </a:ln>
          </p:spPr>
        </p:pic>
        <p:pic>
          <p:nvPicPr>
            <p:cNvPr id="268" name="Picture 4" descr="skin"/>
            <p:cNvPicPr>
              <a:picLocks noChangeAspect="1" noChangeArrowheads="1"/>
            </p:cNvPicPr>
            <p:nvPr/>
          </p:nvPicPr>
          <p:blipFill>
            <a:blip r:embed="rId3" cstate="print">
              <a:duotone>
                <a:prstClr val="black"/>
                <a:schemeClr val="accent5">
                  <a:tint val="45000"/>
                  <a:satMod val="400000"/>
                </a:schemeClr>
              </a:duotone>
              <a:alphaModFix/>
            </a:blip>
            <a:srcRect l="3668" t="3656" r="26834" b="5424"/>
            <a:stretch>
              <a:fillRect/>
            </a:stretch>
          </p:blipFill>
          <p:spPr bwMode="auto">
            <a:xfrm>
              <a:off x="4785519" y="273050"/>
              <a:ext cx="4119563" cy="2303463"/>
            </a:xfrm>
            <a:prstGeom prst="rect">
              <a:avLst/>
            </a:prstGeom>
            <a:noFill/>
            <a:ln w="9525">
              <a:noFill/>
              <a:miter lim="800000"/>
              <a:headEnd/>
              <a:tailEnd/>
            </a:ln>
          </p:spPr>
        </p:pic>
        <p:pic>
          <p:nvPicPr>
            <p:cNvPr id="269" name="Picture 4" descr="skin"/>
            <p:cNvPicPr>
              <a:picLocks noChangeAspect="1" noChangeArrowheads="1"/>
            </p:cNvPicPr>
            <p:nvPr/>
          </p:nvPicPr>
          <p:blipFill>
            <a:blip r:embed="rId3" cstate="print">
              <a:duotone>
                <a:prstClr val="black"/>
                <a:schemeClr val="accent5">
                  <a:tint val="45000"/>
                  <a:satMod val="400000"/>
                </a:schemeClr>
              </a:duotone>
              <a:lum/>
              <a:alphaModFix/>
            </a:blip>
            <a:srcRect l="3668" t="3656" r="26834" b="5424"/>
            <a:stretch>
              <a:fillRect/>
            </a:stretch>
          </p:blipFill>
          <p:spPr bwMode="auto">
            <a:xfrm>
              <a:off x="270668" y="273050"/>
              <a:ext cx="4119563" cy="2303463"/>
            </a:xfrm>
            <a:prstGeom prst="rect">
              <a:avLst/>
            </a:prstGeom>
            <a:noFill/>
            <a:ln w="9525">
              <a:noFill/>
              <a:miter lim="800000"/>
              <a:headEnd/>
              <a:tailEnd/>
            </a:ln>
          </p:spPr>
        </p:pic>
        <p:sp>
          <p:nvSpPr>
            <p:cNvPr id="20489" name="AutoShape 3"/>
            <p:cNvSpPr>
              <a:spLocks noChangeArrowheads="1"/>
            </p:cNvSpPr>
            <p:nvPr/>
          </p:nvSpPr>
          <p:spPr bwMode="auto">
            <a:xfrm rot="6858273">
              <a:off x="8270081" y="943769"/>
              <a:ext cx="430213" cy="219075"/>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nvGrpSpPr>
            <p:cNvPr id="20490" name="Group 51"/>
            <p:cNvGrpSpPr>
              <a:grpSpLocks/>
            </p:cNvGrpSpPr>
            <p:nvPr/>
          </p:nvGrpSpPr>
          <p:grpSpPr bwMode="auto">
            <a:xfrm>
              <a:off x="866775" y="1457325"/>
              <a:ext cx="958850" cy="431800"/>
              <a:chOff x="1460" y="1594"/>
              <a:chExt cx="1641" cy="1462"/>
            </a:xfrm>
          </p:grpSpPr>
          <p:sp>
            <p:nvSpPr>
              <p:cNvPr id="20657" name="Freeform 52"/>
              <p:cNvSpPr>
                <a:spLocks/>
              </p:cNvSpPr>
              <p:nvPr/>
            </p:nvSpPr>
            <p:spPr bwMode="auto">
              <a:xfrm>
                <a:off x="1460" y="1594"/>
                <a:ext cx="1641" cy="1462"/>
              </a:xfrm>
              <a:custGeom>
                <a:avLst/>
                <a:gdLst>
                  <a:gd name="T0" fmla="*/ 583 w 1641"/>
                  <a:gd name="T1" fmla="*/ 27 h 1462"/>
                  <a:gd name="T2" fmla="*/ 509 w 1641"/>
                  <a:gd name="T3" fmla="*/ 469 h 1462"/>
                  <a:gd name="T4" fmla="*/ 322 w 1641"/>
                  <a:gd name="T5" fmla="*/ 429 h 1462"/>
                  <a:gd name="T6" fmla="*/ 27 w 1641"/>
                  <a:gd name="T7" fmla="*/ 415 h 1462"/>
                  <a:gd name="T8" fmla="*/ 228 w 1641"/>
                  <a:gd name="T9" fmla="*/ 489 h 1462"/>
                  <a:gd name="T10" fmla="*/ 375 w 1641"/>
                  <a:gd name="T11" fmla="*/ 616 h 1462"/>
                  <a:gd name="T12" fmla="*/ 395 w 1641"/>
                  <a:gd name="T13" fmla="*/ 650 h 1462"/>
                  <a:gd name="T14" fmla="*/ 368 w 1641"/>
                  <a:gd name="T15" fmla="*/ 750 h 1462"/>
                  <a:gd name="T16" fmla="*/ 107 w 1641"/>
                  <a:gd name="T17" fmla="*/ 670 h 1462"/>
                  <a:gd name="T18" fmla="*/ 7 w 1641"/>
                  <a:gd name="T19" fmla="*/ 764 h 1462"/>
                  <a:gd name="T20" fmla="*/ 188 w 1641"/>
                  <a:gd name="T21" fmla="*/ 837 h 1462"/>
                  <a:gd name="T22" fmla="*/ 449 w 1641"/>
                  <a:gd name="T23" fmla="*/ 918 h 1462"/>
                  <a:gd name="T24" fmla="*/ 502 w 1641"/>
                  <a:gd name="T25" fmla="*/ 991 h 1462"/>
                  <a:gd name="T26" fmla="*/ 596 w 1641"/>
                  <a:gd name="T27" fmla="*/ 1326 h 1462"/>
                  <a:gd name="T28" fmla="*/ 636 w 1641"/>
                  <a:gd name="T29" fmla="*/ 1393 h 1462"/>
                  <a:gd name="T30" fmla="*/ 764 w 1641"/>
                  <a:gd name="T31" fmla="*/ 1453 h 1462"/>
                  <a:gd name="T32" fmla="*/ 817 w 1641"/>
                  <a:gd name="T33" fmla="*/ 1152 h 1462"/>
                  <a:gd name="T34" fmla="*/ 1333 w 1641"/>
                  <a:gd name="T35" fmla="*/ 1078 h 1462"/>
                  <a:gd name="T36" fmla="*/ 1212 w 1641"/>
                  <a:gd name="T37" fmla="*/ 1018 h 1462"/>
                  <a:gd name="T38" fmla="*/ 1092 w 1641"/>
                  <a:gd name="T39" fmla="*/ 971 h 1462"/>
                  <a:gd name="T40" fmla="*/ 1058 w 1641"/>
                  <a:gd name="T41" fmla="*/ 844 h 1462"/>
                  <a:gd name="T42" fmla="*/ 1366 w 1641"/>
                  <a:gd name="T43" fmla="*/ 790 h 1462"/>
                  <a:gd name="T44" fmla="*/ 1634 w 1641"/>
                  <a:gd name="T45" fmla="*/ 777 h 1462"/>
                  <a:gd name="T46" fmla="*/ 1554 w 1641"/>
                  <a:gd name="T47" fmla="*/ 710 h 1462"/>
                  <a:gd name="T48" fmla="*/ 1105 w 1641"/>
                  <a:gd name="T49" fmla="*/ 670 h 1462"/>
                  <a:gd name="T50" fmla="*/ 1045 w 1641"/>
                  <a:gd name="T51" fmla="*/ 502 h 1462"/>
                  <a:gd name="T52" fmla="*/ 1179 w 1641"/>
                  <a:gd name="T53" fmla="*/ 348 h 1462"/>
                  <a:gd name="T54" fmla="*/ 1179 w 1641"/>
                  <a:gd name="T55" fmla="*/ 281 h 1462"/>
                  <a:gd name="T56" fmla="*/ 1072 w 1641"/>
                  <a:gd name="T57" fmla="*/ 288 h 1462"/>
                  <a:gd name="T58" fmla="*/ 1005 w 1641"/>
                  <a:gd name="T59" fmla="*/ 342 h 1462"/>
                  <a:gd name="T60" fmla="*/ 844 w 1641"/>
                  <a:gd name="T61" fmla="*/ 429 h 1462"/>
                  <a:gd name="T62" fmla="*/ 650 w 1641"/>
                  <a:gd name="T63" fmla="*/ 328 h 1462"/>
                  <a:gd name="T64" fmla="*/ 670 w 1641"/>
                  <a:gd name="T65" fmla="*/ 141 h 1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1"/>
                  <a:gd name="T100" fmla="*/ 0 h 1462"/>
                  <a:gd name="T101" fmla="*/ 1641 w 1641"/>
                  <a:gd name="T102" fmla="*/ 1462 h 1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1" h="1462">
                    <a:moveTo>
                      <a:pt x="663" y="0"/>
                    </a:moveTo>
                    <a:cubicBezTo>
                      <a:pt x="595" y="15"/>
                      <a:pt x="620" y="1"/>
                      <a:pt x="583" y="27"/>
                    </a:cubicBezTo>
                    <a:cubicBezTo>
                      <a:pt x="560" y="93"/>
                      <a:pt x="563" y="161"/>
                      <a:pt x="543" y="228"/>
                    </a:cubicBezTo>
                    <a:cubicBezTo>
                      <a:pt x="531" y="306"/>
                      <a:pt x="567" y="411"/>
                      <a:pt x="509" y="469"/>
                    </a:cubicBezTo>
                    <a:cubicBezTo>
                      <a:pt x="402" y="460"/>
                      <a:pt x="450" y="468"/>
                      <a:pt x="362" y="449"/>
                    </a:cubicBezTo>
                    <a:cubicBezTo>
                      <a:pt x="327" y="441"/>
                      <a:pt x="356" y="443"/>
                      <a:pt x="322" y="429"/>
                    </a:cubicBezTo>
                    <a:cubicBezTo>
                      <a:pt x="302" y="420"/>
                      <a:pt x="276" y="415"/>
                      <a:pt x="255" y="409"/>
                    </a:cubicBezTo>
                    <a:cubicBezTo>
                      <a:pt x="179" y="411"/>
                      <a:pt x="101" y="397"/>
                      <a:pt x="27" y="415"/>
                    </a:cubicBezTo>
                    <a:cubicBezTo>
                      <a:pt x="7" y="420"/>
                      <a:pt x="35" y="463"/>
                      <a:pt x="54" y="469"/>
                    </a:cubicBezTo>
                    <a:cubicBezTo>
                      <a:pt x="109" y="486"/>
                      <a:pt x="171" y="483"/>
                      <a:pt x="228" y="489"/>
                    </a:cubicBezTo>
                    <a:cubicBezTo>
                      <a:pt x="247" y="501"/>
                      <a:pt x="259" y="514"/>
                      <a:pt x="275" y="529"/>
                    </a:cubicBezTo>
                    <a:cubicBezTo>
                      <a:pt x="291" y="581"/>
                      <a:pt x="335" y="590"/>
                      <a:pt x="375" y="616"/>
                    </a:cubicBezTo>
                    <a:cubicBezTo>
                      <a:pt x="377" y="623"/>
                      <a:pt x="378" y="630"/>
                      <a:pt x="382" y="636"/>
                    </a:cubicBezTo>
                    <a:cubicBezTo>
                      <a:pt x="385" y="641"/>
                      <a:pt x="392" y="644"/>
                      <a:pt x="395" y="650"/>
                    </a:cubicBezTo>
                    <a:cubicBezTo>
                      <a:pt x="401" y="663"/>
                      <a:pt x="409" y="690"/>
                      <a:pt x="409" y="690"/>
                    </a:cubicBezTo>
                    <a:cubicBezTo>
                      <a:pt x="402" y="724"/>
                      <a:pt x="402" y="739"/>
                      <a:pt x="368" y="750"/>
                    </a:cubicBezTo>
                    <a:cubicBezTo>
                      <a:pt x="321" y="748"/>
                      <a:pt x="275" y="747"/>
                      <a:pt x="228" y="743"/>
                    </a:cubicBezTo>
                    <a:cubicBezTo>
                      <a:pt x="193" y="740"/>
                      <a:pt x="147" y="684"/>
                      <a:pt x="107" y="670"/>
                    </a:cubicBezTo>
                    <a:cubicBezTo>
                      <a:pt x="0" y="678"/>
                      <a:pt x="22" y="654"/>
                      <a:pt x="0" y="717"/>
                    </a:cubicBezTo>
                    <a:cubicBezTo>
                      <a:pt x="2" y="733"/>
                      <a:pt x="1" y="749"/>
                      <a:pt x="7" y="764"/>
                    </a:cubicBezTo>
                    <a:cubicBezTo>
                      <a:pt x="21" y="799"/>
                      <a:pt x="96" y="801"/>
                      <a:pt x="121" y="804"/>
                    </a:cubicBezTo>
                    <a:cubicBezTo>
                      <a:pt x="146" y="811"/>
                      <a:pt x="165" y="826"/>
                      <a:pt x="188" y="837"/>
                    </a:cubicBezTo>
                    <a:cubicBezTo>
                      <a:pt x="237" y="890"/>
                      <a:pt x="327" y="880"/>
                      <a:pt x="389" y="884"/>
                    </a:cubicBezTo>
                    <a:cubicBezTo>
                      <a:pt x="411" y="892"/>
                      <a:pt x="449" y="918"/>
                      <a:pt x="449" y="918"/>
                    </a:cubicBezTo>
                    <a:cubicBezTo>
                      <a:pt x="460" y="960"/>
                      <a:pt x="451" y="936"/>
                      <a:pt x="482" y="985"/>
                    </a:cubicBezTo>
                    <a:cubicBezTo>
                      <a:pt x="486" y="991"/>
                      <a:pt x="495" y="989"/>
                      <a:pt x="502" y="991"/>
                    </a:cubicBezTo>
                    <a:cubicBezTo>
                      <a:pt x="529" y="1000"/>
                      <a:pt x="556" y="1009"/>
                      <a:pt x="583" y="1018"/>
                    </a:cubicBezTo>
                    <a:cubicBezTo>
                      <a:pt x="618" y="1134"/>
                      <a:pt x="573" y="977"/>
                      <a:pt x="596" y="1326"/>
                    </a:cubicBezTo>
                    <a:cubicBezTo>
                      <a:pt x="597" y="1336"/>
                      <a:pt x="605" y="1344"/>
                      <a:pt x="610" y="1353"/>
                    </a:cubicBezTo>
                    <a:cubicBezTo>
                      <a:pt x="618" y="1367"/>
                      <a:pt x="620" y="1391"/>
                      <a:pt x="636" y="1393"/>
                    </a:cubicBezTo>
                    <a:cubicBezTo>
                      <a:pt x="656" y="1395"/>
                      <a:pt x="677" y="1398"/>
                      <a:pt x="697" y="1400"/>
                    </a:cubicBezTo>
                    <a:cubicBezTo>
                      <a:pt x="745" y="1413"/>
                      <a:pt x="728" y="1430"/>
                      <a:pt x="764" y="1453"/>
                    </a:cubicBezTo>
                    <a:cubicBezTo>
                      <a:pt x="824" y="1360"/>
                      <a:pt x="763" y="1462"/>
                      <a:pt x="784" y="1179"/>
                    </a:cubicBezTo>
                    <a:cubicBezTo>
                      <a:pt x="785" y="1170"/>
                      <a:pt x="814" y="1154"/>
                      <a:pt x="817" y="1152"/>
                    </a:cubicBezTo>
                    <a:cubicBezTo>
                      <a:pt x="885" y="1100"/>
                      <a:pt x="850" y="1100"/>
                      <a:pt x="958" y="1092"/>
                    </a:cubicBezTo>
                    <a:cubicBezTo>
                      <a:pt x="1094" y="1044"/>
                      <a:pt x="894" y="1112"/>
                      <a:pt x="1333" y="1078"/>
                    </a:cubicBezTo>
                    <a:cubicBezTo>
                      <a:pt x="1348" y="1077"/>
                      <a:pt x="1325" y="1047"/>
                      <a:pt x="1313" y="1038"/>
                    </a:cubicBezTo>
                    <a:cubicBezTo>
                      <a:pt x="1293" y="1022"/>
                      <a:pt x="1227" y="1020"/>
                      <a:pt x="1212" y="1018"/>
                    </a:cubicBezTo>
                    <a:cubicBezTo>
                      <a:pt x="1184" y="1008"/>
                      <a:pt x="1160" y="994"/>
                      <a:pt x="1132" y="985"/>
                    </a:cubicBezTo>
                    <a:cubicBezTo>
                      <a:pt x="1119" y="981"/>
                      <a:pt x="1092" y="971"/>
                      <a:pt x="1092" y="971"/>
                    </a:cubicBezTo>
                    <a:cubicBezTo>
                      <a:pt x="1076" y="957"/>
                      <a:pt x="1066" y="940"/>
                      <a:pt x="1052" y="924"/>
                    </a:cubicBezTo>
                    <a:cubicBezTo>
                      <a:pt x="1035" y="874"/>
                      <a:pt x="1037" y="887"/>
                      <a:pt x="1058" y="844"/>
                    </a:cubicBezTo>
                    <a:cubicBezTo>
                      <a:pt x="1063" y="833"/>
                      <a:pt x="1075" y="798"/>
                      <a:pt x="1092" y="797"/>
                    </a:cubicBezTo>
                    <a:cubicBezTo>
                      <a:pt x="1183" y="791"/>
                      <a:pt x="1275" y="792"/>
                      <a:pt x="1366" y="790"/>
                    </a:cubicBezTo>
                    <a:cubicBezTo>
                      <a:pt x="1375" y="788"/>
                      <a:pt x="1384" y="784"/>
                      <a:pt x="1393" y="784"/>
                    </a:cubicBezTo>
                    <a:cubicBezTo>
                      <a:pt x="1473" y="780"/>
                      <a:pt x="1554" y="786"/>
                      <a:pt x="1634" y="777"/>
                    </a:cubicBezTo>
                    <a:cubicBezTo>
                      <a:pt x="1641" y="776"/>
                      <a:pt x="1632" y="763"/>
                      <a:pt x="1628" y="757"/>
                    </a:cubicBezTo>
                    <a:cubicBezTo>
                      <a:pt x="1613" y="737"/>
                      <a:pt x="1577" y="717"/>
                      <a:pt x="1554" y="710"/>
                    </a:cubicBezTo>
                    <a:cubicBezTo>
                      <a:pt x="1487" y="690"/>
                      <a:pt x="1469" y="701"/>
                      <a:pt x="1366" y="697"/>
                    </a:cubicBezTo>
                    <a:cubicBezTo>
                      <a:pt x="1283" y="675"/>
                      <a:pt x="1189" y="675"/>
                      <a:pt x="1105" y="670"/>
                    </a:cubicBezTo>
                    <a:cubicBezTo>
                      <a:pt x="1072" y="648"/>
                      <a:pt x="1039" y="624"/>
                      <a:pt x="1011" y="596"/>
                    </a:cubicBezTo>
                    <a:cubicBezTo>
                      <a:pt x="1023" y="562"/>
                      <a:pt x="1020" y="529"/>
                      <a:pt x="1045" y="502"/>
                    </a:cubicBezTo>
                    <a:cubicBezTo>
                      <a:pt x="1058" y="465"/>
                      <a:pt x="1065" y="429"/>
                      <a:pt x="1105" y="415"/>
                    </a:cubicBezTo>
                    <a:cubicBezTo>
                      <a:pt x="1131" y="390"/>
                      <a:pt x="1150" y="369"/>
                      <a:pt x="1179" y="348"/>
                    </a:cubicBezTo>
                    <a:cubicBezTo>
                      <a:pt x="1211" y="300"/>
                      <a:pt x="1217" y="320"/>
                      <a:pt x="1192" y="295"/>
                    </a:cubicBezTo>
                    <a:cubicBezTo>
                      <a:pt x="1187" y="290"/>
                      <a:pt x="1184" y="284"/>
                      <a:pt x="1179" y="281"/>
                    </a:cubicBezTo>
                    <a:cubicBezTo>
                      <a:pt x="1173" y="277"/>
                      <a:pt x="1166" y="277"/>
                      <a:pt x="1159" y="275"/>
                    </a:cubicBezTo>
                    <a:cubicBezTo>
                      <a:pt x="1147" y="276"/>
                      <a:pt x="1093" y="275"/>
                      <a:pt x="1072" y="288"/>
                    </a:cubicBezTo>
                    <a:cubicBezTo>
                      <a:pt x="1059" y="296"/>
                      <a:pt x="1056" y="306"/>
                      <a:pt x="1045" y="315"/>
                    </a:cubicBezTo>
                    <a:cubicBezTo>
                      <a:pt x="1032" y="325"/>
                      <a:pt x="1018" y="333"/>
                      <a:pt x="1005" y="342"/>
                    </a:cubicBezTo>
                    <a:cubicBezTo>
                      <a:pt x="986" y="355"/>
                      <a:pt x="978" y="375"/>
                      <a:pt x="958" y="389"/>
                    </a:cubicBezTo>
                    <a:cubicBezTo>
                      <a:pt x="932" y="426"/>
                      <a:pt x="888" y="424"/>
                      <a:pt x="844" y="429"/>
                    </a:cubicBezTo>
                    <a:cubicBezTo>
                      <a:pt x="811" y="427"/>
                      <a:pt x="777" y="427"/>
                      <a:pt x="744" y="422"/>
                    </a:cubicBezTo>
                    <a:cubicBezTo>
                      <a:pt x="710" y="416"/>
                      <a:pt x="673" y="353"/>
                      <a:pt x="650" y="328"/>
                    </a:cubicBezTo>
                    <a:cubicBezTo>
                      <a:pt x="652" y="283"/>
                      <a:pt x="651" y="238"/>
                      <a:pt x="656" y="194"/>
                    </a:cubicBezTo>
                    <a:cubicBezTo>
                      <a:pt x="658" y="176"/>
                      <a:pt x="670" y="141"/>
                      <a:pt x="670" y="141"/>
                    </a:cubicBezTo>
                    <a:cubicBezTo>
                      <a:pt x="661" y="42"/>
                      <a:pt x="684" y="27"/>
                      <a:pt x="589" y="27"/>
                    </a:cubicBezTo>
                  </a:path>
                </a:pathLst>
              </a:custGeom>
              <a:solidFill>
                <a:srgbClr val="C4CA8C">
                  <a:alpha val="87842"/>
                </a:srgbClr>
              </a:solidFill>
              <a:ln w="9525">
                <a:solidFill>
                  <a:schemeClr val="tx1"/>
                </a:solidFill>
                <a:round/>
                <a:headEnd/>
                <a:tailEnd/>
              </a:ln>
            </p:spPr>
            <p:txBody>
              <a:bodyPr/>
              <a:lstStyle/>
              <a:p>
                <a:endParaRPr lang="en-US"/>
              </a:p>
            </p:txBody>
          </p:sp>
          <p:sp>
            <p:nvSpPr>
              <p:cNvPr id="20658" name="Freeform 53"/>
              <p:cNvSpPr>
                <a:spLocks/>
              </p:cNvSpPr>
              <p:nvPr/>
            </p:nvSpPr>
            <p:spPr bwMode="auto">
              <a:xfrm>
                <a:off x="2016" y="2208"/>
                <a:ext cx="338" cy="260"/>
              </a:xfrm>
              <a:custGeom>
                <a:avLst/>
                <a:gdLst>
                  <a:gd name="T0" fmla="*/ 163 w 338"/>
                  <a:gd name="T1" fmla="*/ 3 h 260"/>
                  <a:gd name="T2" fmla="*/ 43 w 338"/>
                  <a:gd name="T3" fmla="*/ 23 h 260"/>
                  <a:gd name="T4" fmla="*/ 2 w 338"/>
                  <a:gd name="T5" fmla="*/ 77 h 260"/>
                  <a:gd name="T6" fmla="*/ 36 w 338"/>
                  <a:gd name="T7" fmla="*/ 184 h 260"/>
                  <a:gd name="T8" fmla="*/ 103 w 338"/>
                  <a:gd name="T9" fmla="*/ 191 h 260"/>
                  <a:gd name="T10" fmla="*/ 143 w 338"/>
                  <a:gd name="T11" fmla="*/ 231 h 260"/>
                  <a:gd name="T12" fmla="*/ 183 w 338"/>
                  <a:gd name="T13" fmla="*/ 258 h 260"/>
                  <a:gd name="T14" fmla="*/ 331 w 338"/>
                  <a:gd name="T15" fmla="*/ 251 h 260"/>
                  <a:gd name="T16" fmla="*/ 337 w 338"/>
                  <a:gd name="T17" fmla="*/ 231 h 260"/>
                  <a:gd name="T18" fmla="*/ 331 w 338"/>
                  <a:gd name="T19" fmla="*/ 157 h 260"/>
                  <a:gd name="T20" fmla="*/ 277 w 338"/>
                  <a:gd name="T21" fmla="*/ 97 h 260"/>
                  <a:gd name="T22" fmla="*/ 203 w 338"/>
                  <a:gd name="T23" fmla="*/ 30 h 260"/>
                  <a:gd name="T24" fmla="*/ 163 w 338"/>
                  <a:gd name="T25" fmla="*/ 3 h 260"/>
                  <a:gd name="T26" fmla="*/ 150 w 338"/>
                  <a:gd name="T27" fmla="*/ 17 h 260"/>
                  <a:gd name="T28" fmla="*/ 163 w 338"/>
                  <a:gd name="T29" fmla="*/ 3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60"/>
                  <a:gd name="T47" fmla="*/ 338 w 338"/>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60">
                    <a:moveTo>
                      <a:pt x="163" y="3"/>
                    </a:moveTo>
                    <a:cubicBezTo>
                      <a:pt x="121" y="18"/>
                      <a:pt x="91" y="19"/>
                      <a:pt x="43" y="23"/>
                    </a:cubicBezTo>
                    <a:cubicBezTo>
                      <a:pt x="27" y="39"/>
                      <a:pt x="2" y="77"/>
                      <a:pt x="2" y="77"/>
                    </a:cubicBezTo>
                    <a:cubicBezTo>
                      <a:pt x="4" y="94"/>
                      <a:pt x="0" y="173"/>
                      <a:pt x="36" y="184"/>
                    </a:cubicBezTo>
                    <a:cubicBezTo>
                      <a:pt x="57" y="191"/>
                      <a:pt x="81" y="189"/>
                      <a:pt x="103" y="191"/>
                    </a:cubicBezTo>
                    <a:cubicBezTo>
                      <a:pt x="116" y="204"/>
                      <a:pt x="130" y="218"/>
                      <a:pt x="143" y="231"/>
                    </a:cubicBezTo>
                    <a:cubicBezTo>
                      <a:pt x="154" y="242"/>
                      <a:pt x="183" y="258"/>
                      <a:pt x="183" y="258"/>
                    </a:cubicBezTo>
                    <a:cubicBezTo>
                      <a:pt x="232" y="256"/>
                      <a:pt x="282" y="260"/>
                      <a:pt x="331" y="251"/>
                    </a:cubicBezTo>
                    <a:cubicBezTo>
                      <a:pt x="338" y="250"/>
                      <a:pt x="337" y="238"/>
                      <a:pt x="337" y="231"/>
                    </a:cubicBezTo>
                    <a:cubicBezTo>
                      <a:pt x="337" y="206"/>
                      <a:pt x="334" y="182"/>
                      <a:pt x="331" y="157"/>
                    </a:cubicBezTo>
                    <a:cubicBezTo>
                      <a:pt x="327" y="128"/>
                      <a:pt x="297" y="114"/>
                      <a:pt x="277" y="97"/>
                    </a:cubicBezTo>
                    <a:cubicBezTo>
                      <a:pt x="249" y="74"/>
                      <a:pt x="239" y="43"/>
                      <a:pt x="203" y="30"/>
                    </a:cubicBezTo>
                    <a:cubicBezTo>
                      <a:pt x="196" y="23"/>
                      <a:pt x="178" y="0"/>
                      <a:pt x="163" y="3"/>
                    </a:cubicBezTo>
                    <a:cubicBezTo>
                      <a:pt x="157" y="4"/>
                      <a:pt x="150" y="17"/>
                      <a:pt x="150" y="17"/>
                    </a:cubicBezTo>
                    <a:cubicBezTo>
                      <a:pt x="150" y="17"/>
                      <a:pt x="159" y="8"/>
                      <a:pt x="163" y="3"/>
                    </a:cubicBezTo>
                    <a:close/>
                  </a:path>
                </a:pathLst>
              </a:custGeom>
              <a:solidFill>
                <a:schemeClr val="tx2"/>
              </a:solidFill>
              <a:ln w="9525">
                <a:solidFill>
                  <a:schemeClr val="tx1"/>
                </a:solidFill>
                <a:round/>
                <a:headEnd/>
                <a:tailEnd/>
              </a:ln>
            </p:spPr>
            <p:txBody>
              <a:bodyPr/>
              <a:lstStyle/>
              <a:p>
                <a:endParaRPr lang="en-US"/>
              </a:p>
            </p:txBody>
          </p:sp>
        </p:grpSp>
        <p:grpSp>
          <p:nvGrpSpPr>
            <p:cNvPr id="20491" name="Group 92"/>
            <p:cNvGrpSpPr>
              <a:grpSpLocks/>
            </p:cNvGrpSpPr>
            <p:nvPr/>
          </p:nvGrpSpPr>
          <p:grpSpPr bwMode="auto">
            <a:xfrm>
              <a:off x="257175" y="4060825"/>
              <a:ext cx="884238" cy="406400"/>
              <a:chOff x="914" y="2576"/>
              <a:chExt cx="557" cy="256"/>
            </a:xfrm>
          </p:grpSpPr>
          <p:sp>
            <p:nvSpPr>
              <p:cNvPr id="20655" name="Freeform 94"/>
              <p:cNvSpPr>
                <a:spLocks/>
              </p:cNvSpPr>
              <p:nvPr/>
            </p:nvSpPr>
            <p:spPr bwMode="auto">
              <a:xfrm rot="-8111179">
                <a:off x="914" y="2576"/>
                <a:ext cx="557" cy="256"/>
              </a:xfrm>
              <a:custGeom>
                <a:avLst/>
                <a:gdLst>
                  <a:gd name="T0" fmla="*/ 0 w 1641"/>
                  <a:gd name="T1" fmla="*/ 0 h 1462"/>
                  <a:gd name="T2" fmla="*/ 0 w 1641"/>
                  <a:gd name="T3" fmla="*/ 0 h 1462"/>
                  <a:gd name="T4" fmla="*/ 0 w 1641"/>
                  <a:gd name="T5" fmla="*/ 0 h 1462"/>
                  <a:gd name="T6" fmla="*/ 0 w 1641"/>
                  <a:gd name="T7" fmla="*/ 0 h 1462"/>
                  <a:gd name="T8" fmla="*/ 0 w 1641"/>
                  <a:gd name="T9" fmla="*/ 0 h 1462"/>
                  <a:gd name="T10" fmla="*/ 0 w 1641"/>
                  <a:gd name="T11" fmla="*/ 0 h 1462"/>
                  <a:gd name="T12" fmla="*/ 0 w 1641"/>
                  <a:gd name="T13" fmla="*/ 0 h 1462"/>
                  <a:gd name="T14" fmla="*/ 0 w 1641"/>
                  <a:gd name="T15" fmla="*/ 0 h 1462"/>
                  <a:gd name="T16" fmla="*/ 0 w 1641"/>
                  <a:gd name="T17" fmla="*/ 0 h 1462"/>
                  <a:gd name="T18" fmla="*/ 0 w 1641"/>
                  <a:gd name="T19" fmla="*/ 0 h 1462"/>
                  <a:gd name="T20" fmla="*/ 0 w 1641"/>
                  <a:gd name="T21" fmla="*/ 0 h 1462"/>
                  <a:gd name="T22" fmla="*/ 0 w 1641"/>
                  <a:gd name="T23" fmla="*/ 0 h 1462"/>
                  <a:gd name="T24" fmla="*/ 0 w 1641"/>
                  <a:gd name="T25" fmla="*/ 0 h 1462"/>
                  <a:gd name="T26" fmla="*/ 0 w 1641"/>
                  <a:gd name="T27" fmla="*/ 0 h 1462"/>
                  <a:gd name="T28" fmla="*/ 0 w 1641"/>
                  <a:gd name="T29" fmla="*/ 0 h 1462"/>
                  <a:gd name="T30" fmla="*/ 0 w 1641"/>
                  <a:gd name="T31" fmla="*/ 0 h 1462"/>
                  <a:gd name="T32" fmla="*/ 0 w 1641"/>
                  <a:gd name="T33" fmla="*/ 0 h 1462"/>
                  <a:gd name="T34" fmla="*/ 0 w 1641"/>
                  <a:gd name="T35" fmla="*/ 0 h 1462"/>
                  <a:gd name="T36" fmla="*/ 0 w 1641"/>
                  <a:gd name="T37" fmla="*/ 0 h 1462"/>
                  <a:gd name="T38" fmla="*/ 0 w 1641"/>
                  <a:gd name="T39" fmla="*/ 0 h 1462"/>
                  <a:gd name="T40" fmla="*/ 0 w 1641"/>
                  <a:gd name="T41" fmla="*/ 0 h 1462"/>
                  <a:gd name="T42" fmla="*/ 0 w 1641"/>
                  <a:gd name="T43" fmla="*/ 0 h 1462"/>
                  <a:gd name="T44" fmla="*/ 0 w 1641"/>
                  <a:gd name="T45" fmla="*/ 0 h 1462"/>
                  <a:gd name="T46" fmla="*/ 0 w 1641"/>
                  <a:gd name="T47" fmla="*/ 0 h 1462"/>
                  <a:gd name="T48" fmla="*/ 0 w 1641"/>
                  <a:gd name="T49" fmla="*/ 0 h 1462"/>
                  <a:gd name="T50" fmla="*/ 0 w 1641"/>
                  <a:gd name="T51" fmla="*/ 0 h 1462"/>
                  <a:gd name="T52" fmla="*/ 0 w 1641"/>
                  <a:gd name="T53" fmla="*/ 0 h 1462"/>
                  <a:gd name="T54" fmla="*/ 0 w 1641"/>
                  <a:gd name="T55" fmla="*/ 0 h 1462"/>
                  <a:gd name="T56" fmla="*/ 0 w 1641"/>
                  <a:gd name="T57" fmla="*/ 0 h 1462"/>
                  <a:gd name="T58" fmla="*/ 0 w 1641"/>
                  <a:gd name="T59" fmla="*/ 0 h 1462"/>
                  <a:gd name="T60" fmla="*/ 0 w 1641"/>
                  <a:gd name="T61" fmla="*/ 0 h 1462"/>
                  <a:gd name="T62" fmla="*/ 0 w 1641"/>
                  <a:gd name="T63" fmla="*/ 0 h 1462"/>
                  <a:gd name="T64" fmla="*/ 0 w 1641"/>
                  <a:gd name="T65" fmla="*/ 0 h 1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1"/>
                  <a:gd name="T100" fmla="*/ 0 h 1462"/>
                  <a:gd name="T101" fmla="*/ 1641 w 1641"/>
                  <a:gd name="T102" fmla="*/ 1462 h 1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1" h="1462">
                    <a:moveTo>
                      <a:pt x="663" y="0"/>
                    </a:moveTo>
                    <a:cubicBezTo>
                      <a:pt x="595" y="15"/>
                      <a:pt x="620" y="1"/>
                      <a:pt x="583" y="27"/>
                    </a:cubicBezTo>
                    <a:cubicBezTo>
                      <a:pt x="560" y="93"/>
                      <a:pt x="563" y="161"/>
                      <a:pt x="543" y="228"/>
                    </a:cubicBezTo>
                    <a:cubicBezTo>
                      <a:pt x="531" y="306"/>
                      <a:pt x="567" y="411"/>
                      <a:pt x="509" y="469"/>
                    </a:cubicBezTo>
                    <a:cubicBezTo>
                      <a:pt x="402" y="460"/>
                      <a:pt x="450" y="468"/>
                      <a:pt x="362" y="449"/>
                    </a:cubicBezTo>
                    <a:cubicBezTo>
                      <a:pt x="327" y="441"/>
                      <a:pt x="356" y="443"/>
                      <a:pt x="322" y="429"/>
                    </a:cubicBezTo>
                    <a:cubicBezTo>
                      <a:pt x="302" y="420"/>
                      <a:pt x="276" y="415"/>
                      <a:pt x="255" y="409"/>
                    </a:cubicBezTo>
                    <a:cubicBezTo>
                      <a:pt x="179" y="411"/>
                      <a:pt x="101" y="397"/>
                      <a:pt x="27" y="415"/>
                    </a:cubicBezTo>
                    <a:cubicBezTo>
                      <a:pt x="7" y="420"/>
                      <a:pt x="35" y="463"/>
                      <a:pt x="54" y="469"/>
                    </a:cubicBezTo>
                    <a:cubicBezTo>
                      <a:pt x="109" y="486"/>
                      <a:pt x="171" y="483"/>
                      <a:pt x="228" y="489"/>
                    </a:cubicBezTo>
                    <a:cubicBezTo>
                      <a:pt x="247" y="501"/>
                      <a:pt x="259" y="514"/>
                      <a:pt x="275" y="529"/>
                    </a:cubicBezTo>
                    <a:cubicBezTo>
                      <a:pt x="291" y="581"/>
                      <a:pt x="335" y="590"/>
                      <a:pt x="375" y="616"/>
                    </a:cubicBezTo>
                    <a:cubicBezTo>
                      <a:pt x="377" y="623"/>
                      <a:pt x="378" y="630"/>
                      <a:pt x="382" y="636"/>
                    </a:cubicBezTo>
                    <a:cubicBezTo>
                      <a:pt x="385" y="641"/>
                      <a:pt x="392" y="644"/>
                      <a:pt x="395" y="650"/>
                    </a:cubicBezTo>
                    <a:cubicBezTo>
                      <a:pt x="401" y="663"/>
                      <a:pt x="409" y="690"/>
                      <a:pt x="409" y="690"/>
                    </a:cubicBezTo>
                    <a:cubicBezTo>
                      <a:pt x="402" y="724"/>
                      <a:pt x="402" y="739"/>
                      <a:pt x="368" y="750"/>
                    </a:cubicBezTo>
                    <a:cubicBezTo>
                      <a:pt x="321" y="748"/>
                      <a:pt x="275" y="747"/>
                      <a:pt x="228" y="743"/>
                    </a:cubicBezTo>
                    <a:cubicBezTo>
                      <a:pt x="193" y="740"/>
                      <a:pt x="147" y="684"/>
                      <a:pt x="107" y="670"/>
                    </a:cubicBezTo>
                    <a:cubicBezTo>
                      <a:pt x="0" y="678"/>
                      <a:pt x="22" y="654"/>
                      <a:pt x="0" y="717"/>
                    </a:cubicBezTo>
                    <a:cubicBezTo>
                      <a:pt x="2" y="733"/>
                      <a:pt x="1" y="749"/>
                      <a:pt x="7" y="764"/>
                    </a:cubicBezTo>
                    <a:cubicBezTo>
                      <a:pt x="21" y="799"/>
                      <a:pt x="96" y="801"/>
                      <a:pt x="121" y="804"/>
                    </a:cubicBezTo>
                    <a:cubicBezTo>
                      <a:pt x="146" y="811"/>
                      <a:pt x="165" y="826"/>
                      <a:pt x="188" y="837"/>
                    </a:cubicBezTo>
                    <a:cubicBezTo>
                      <a:pt x="237" y="890"/>
                      <a:pt x="327" y="880"/>
                      <a:pt x="389" y="884"/>
                    </a:cubicBezTo>
                    <a:cubicBezTo>
                      <a:pt x="411" y="892"/>
                      <a:pt x="449" y="918"/>
                      <a:pt x="449" y="918"/>
                    </a:cubicBezTo>
                    <a:cubicBezTo>
                      <a:pt x="460" y="960"/>
                      <a:pt x="451" y="936"/>
                      <a:pt x="482" y="985"/>
                    </a:cubicBezTo>
                    <a:cubicBezTo>
                      <a:pt x="486" y="991"/>
                      <a:pt x="495" y="989"/>
                      <a:pt x="502" y="991"/>
                    </a:cubicBezTo>
                    <a:cubicBezTo>
                      <a:pt x="529" y="1000"/>
                      <a:pt x="556" y="1009"/>
                      <a:pt x="583" y="1018"/>
                    </a:cubicBezTo>
                    <a:cubicBezTo>
                      <a:pt x="618" y="1134"/>
                      <a:pt x="573" y="977"/>
                      <a:pt x="596" y="1326"/>
                    </a:cubicBezTo>
                    <a:cubicBezTo>
                      <a:pt x="597" y="1336"/>
                      <a:pt x="605" y="1344"/>
                      <a:pt x="610" y="1353"/>
                    </a:cubicBezTo>
                    <a:cubicBezTo>
                      <a:pt x="618" y="1367"/>
                      <a:pt x="620" y="1391"/>
                      <a:pt x="636" y="1393"/>
                    </a:cubicBezTo>
                    <a:cubicBezTo>
                      <a:pt x="656" y="1395"/>
                      <a:pt x="677" y="1398"/>
                      <a:pt x="697" y="1400"/>
                    </a:cubicBezTo>
                    <a:cubicBezTo>
                      <a:pt x="745" y="1413"/>
                      <a:pt x="728" y="1430"/>
                      <a:pt x="764" y="1453"/>
                    </a:cubicBezTo>
                    <a:cubicBezTo>
                      <a:pt x="824" y="1360"/>
                      <a:pt x="763" y="1462"/>
                      <a:pt x="784" y="1179"/>
                    </a:cubicBezTo>
                    <a:cubicBezTo>
                      <a:pt x="785" y="1170"/>
                      <a:pt x="814" y="1154"/>
                      <a:pt x="817" y="1152"/>
                    </a:cubicBezTo>
                    <a:cubicBezTo>
                      <a:pt x="885" y="1100"/>
                      <a:pt x="850" y="1100"/>
                      <a:pt x="958" y="1092"/>
                    </a:cubicBezTo>
                    <a:cubicBezTo>
                      <a:pt x="1094" y="1044"/>
                      <a:pt x="894" y="1112"/>
                      <a:pt x="1333" y="1078"/>
                    </a:cubicBezTo>
                    <a:cubicBezTo>
                      <a:pt x="1348" y="1077"/>
                      <a:pt x="1325" y="1047"/>
                      <a:pt x="1313" y="1038"/>
                    </a:cubicBezTo>
                    <a:cubicBezTo>
                      <a:pt x="1293" y="1022"/>
                      <a:pt x="1227" y="1020"/>
                      <a:pt x="1212" y="1018"/>
                    </a:cubicBezTo>
                    <a:cubicBezTo>
                      <a:pt x="1184" y="1008"/>
                      <a:pt x="1160" y="994"/>
                      <a:pt x="1132" y="985"/>
                    </a:cubicBezTo>
                    <a:cubicBezTo>
                      <a:pt x="1119" y="981"/>
                      <a:pt x="1092" y="971"/>
                      <a:pt x="1092" y="971"/>
                    </a:cubicBezTo>
                    <a:cubicBezTo>
                      <a:pt x="1076" y="957"/>
                      <a:pt x="1066" y="940"/>
                      <a:pt x="1052" y="924"/>
                    </a:cubicBezTo>
                    <a:cubicBezTo>
                      <a:pt x="1035" y="874"/>
                      <a:pt x="1037" y="887"/>
                      <a:pt x="1058" y="844"/>
                    </a:cubicBezTo>
                    <a:cubicBezTo>
                      <a:pt x="1063" y="833"/>
                      <a:pt x="1075" y="798"/>
                      <a:pt x="1092" y="797"/>
                    </a:cubicBezTo>
                    <a:cubicBezTo>
                      <a:pt x="1183" y="791"/>
                      <a:pt x="1275" y="792"/>
                      <a:pt x="1366" y="790"/>
                    </a:cubicBezTo>
                    <a:cubicBezTo>
                      <a:pt x="1375" y="788"/>
                      <a:pt x="1384" y="784"/>
                      <a:pt x="1393" y="784"/>
                    </a:cubicBezTo>
                    <a:cubicBezTo>
                      <a:pt x="1473" y="780"/>
                      <a:pt x="1554" y="786"/>
                      <a:pt x="1634" y="777"/>
                    </a:cubicBezTo>
                    <a:cubicBezTo>
                      <a:pt x="1641" y="776"/>
                      <a:pt x="1632" y="763"/>
                      <a:pt x="1628" y="757"/>
                    </a:cubicBezTo>
                    <a:cubicBezTo>
                      <a:pt x="1613" y="737"/>
                      <a:pt x="1577" y="717"/>
                      <a:pt x="1554" y="710"/>
                    </a:cubicBezTo>
                    <a:cubicBezTo>
                      <a:pt x="1487" y="690"/>
                      <a:pt x="1469" y="701"/>
                      <a:pt x="1366" y="697"/>
                    </a:cubicBezTo>
                    <a:cubicBezTo>
                      <a:pt x="1283" y="675"/>
                      <a:pt x="1189" y="675"/>
                      <a:pt x="1105" y="670"/>
                    </a:cubicBezTo>
                    <a:cubicBezTo>
                      <a:pt x="1072" y="648"/>
                      <a:pt x="1039" y="624"/>
                      <a:pt x="1011" y="596"/>
                    </a:cubicBezTo>
                    <a:cubicBezTo>
                      <a:pt x="1023" y="562"/>
                      <a:pt x="1020" y="529"/>
                      <a:pt x="1045" y="502"/>
                    </a:cubicBezTo>
                    <a:cubicBezTo>
                      <a:pt x="1058" y="465"/>
                      <a:pt x="1065" y="429"/>
                      <a:pt x="1105" y="415"/>
                    </a:cubicBezTo>
                    <a:cubicBezTo>
                      <a:pt x="1131" y="390"/>
                      <a:pt x="1150" y="369"/>
                      <a:pt x="1179" y="348"/>
                    </a:cubicBezTo>
                    <a:cubicBezTo>
                      <a:pt x="1211" y="300"/>
                      <a:pt x="1217" y="320"/>
                      <a:pt x="1192" y="295"/>
                    </a:cubicBezTo>
                    <a:cubicBezTo>
                      <a:pt x="1187" y="290"/>
                      <a:pt x="1184" y="284"/>
                      <a:pt x="1179" y="281"/>
                    </a:cubicBezTo>
                    <a:cubicBezTo>
                      <a:pt x="1173" y="277"/>
                      <a:pt x="1166" y="277"/>
                      <a:pt x="1159" y="275"/>
                    </a:cubicBezTo>
                    <a:cubicBezTo>
                      <a:pt x="1147" y="276"/>
                      <a:pt x="1093" y="275"/>
                      <a:pt x="1072" y="288"/>
                    </a:cubicBezTo>
                    <a:cubicBezTo>
                      <a:pt x="1059" y="296"/>
                      <a:pt x="1056" y="306"/>
                      <a:pt x="1045" y="315"/>
                    </a:cubicBezTo>
                    <a:cubicBezTo>
                      <a:pt x="1032" y="325"/>
                      <a:pt x="1018" y="333"/>
                      <a:pt x="1005" y="342"/>
                    </a:cubicBezTo>
                    <a:cubicBezTo>
                      <a:pt x="986" y="355"/>
                      <a:pt x="978" y="375"/>
                      <a:pt x="958" y="389"/>
                    </a:cubicBezTo>
                    <a:cubicBezTo>
                      <a:pt x="932" y="426"/>
                      <a:pt x="888" y="424"/>
                      <a:pt x="844" y="429"/>
                    </a:cubicBezTo>
                    <a:cubicBezTo>
                      <a:pt x="811" y="427"/>
                      <a:pt x="777" y="427"/>
                      <a:pt x="744" y="422"/>
                    </a:cubicBezTo>
                    <a:cubicBezTo>
                      <a:pt x="710" y="416"/>
                      <a:pt x="673" y="353"/>
                      <a:pt x="650" y="328"/>
                    </a:cubicBezTo>
                    <a:cubicBezTo>
                      <a:pt x="652" y="283"/>
                      <a:pt x="651" y="238"/>
                      <a:pt x="656" y="194"/>
                    </a:cubicBezTo>
                    <a:cubicBezTo>
                      <a:pt x="658" y="176"/>
                      <a:pt x="670" y="141"/>
                      <a:pt x="670" y="141"/>
                    </a:cubicBezTo>
                    <a:cubicBezTo>
                      <a:pt x="661" y="42"/>
                      <a:pt x="684" y="27"/>
                      <a:pt x="589" y="27"/>
                    </a:cubicBezTo>
                  </a:path>
                </a:pathLst>
              </a:custGeom>
              <a:solidFill>
                <a:srgbClr val="909846">
                  <a:alpha val="98822"/>
                </a:srgbClr>
              </a:solidFill>
              <a:ln w="9525">
                <a:solidFill>
                  <a:schemeClr val="tx1"/>
                </a:solidFill>
                <a:round/>
                <a:headEnd/>
                <a:tailEnd/>
              </a:ln>
            </p:spPr>
            <p:txBody>
              <a:bodyPr/>
              <a:lstStyle/>
              <a:p>
                <a:endParaRPr lang="en-US"/>
              </a:p>
            </p:txBody>
          </p:sp>
          <p:sp>
            <p:nvSpPr>
              <p:cNvPr id="20656" name="Freeform 95"/>
              <p:cNvSpPr>
                <a:spLocks/>
              </p:cNvSpPr>
              <p:nvPr/>
            </p:nvSpPr>
            <p:spPr bwMode="auto">
              <a:xfrm rot="-8111179">
                <a:off x="1161" y="2702"/>
                <a:ext cx="114" cy="45"/>
              </a:xfrm>
              <a:custGeom>
                <a:avLst/>
                <a:gdLst>
                  <a:gd name="T0" fmla="*/ 0 w 338"/>
                  <a:gd name="T1" fmla="*/ 0 h 260"/>
                  <a:gd name="T2" fmla="*/ 0 w 338"/>
                  <a:gd name="T3" fmla="*/ 0 h 260"/>
                  <a:gd name="T4" fmla="*/ 0 w 338"/>
                  <a:gd name="T5" fmla="*/ 0 h 260"/>
                  <a:gd name="T6" fmla="*/ 0 w 338"/>
                  <a:gd name="T7" fmla="*/ 0 h 260"/>
                  <a:gd name="T8" fmla="*/ 0 w 338"/>
                  <a:gd name="T9" fmla="*/ 0 h 260"/>
                  <a:gd name="T10" fmla="*/ 0 w 338"/>
                  <a:gd name="T11" fmla="*/ 0 h 260"/>
                  <a:gd name="T12" fmla="*/ 0 w 338"/>
                  <a:gd name="T13" fmla="*/ 0 h 260"/>
                  <a:gd name="T14" fmla="*/ 0 w 338"/>
                  <a:gd name="T15" fmla="*/ 0 h 260"/>
                  <a:gd name="T16" fmla="*/ 0 w 338"/>
                  <a:gd name="T17" fmla="*/ 0 h 260"/>
                  <a:gd name="T18" fmla="*/ 0 w 338"/>
                  <a:gd name="T19" fmla="*/ 0 h 260"/>
                  <a:gd name="T20" fmla="*/ 0 w 338"/>
                  <a:gd name="T21" fmla="*/ 0 h 260"/>
                  <a:gd name="T22" fmla="*/ 0 w 338"/>
                  <a:gd name="T23" fmla="*/ 0 h 260"/>
                  <a:gd name="T24" fmla="*/ 0 w 338"/>
                  <a:gd name="T25" fmla="*/ 0 h 260"/>
                  <a:gd name="T26" fmla="*/ 0 w 338"/>
                  <a:gd name="T27" fmla="*/ 0 h 260"/>
                  <a:gd name="T28" fmla="*/ 0 w 338"/>
                  <a:gd name="T29" fmla="*/ 0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60"/>
                  <a:gd name="T47" fmla="*/ 338 w 338"/>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60">
                    <a:moveTo>
                      <a:pt x="163" y="3"/>
                    </a:moveTo>
                    <a:cubicBezTo>
                      <a:pt x="121" y="18"/>
                      <a:pt x="91" y="19"/>
                      <a:pt x="43" y="23"/>
                    </a:cubicBezTo>
                    <a:cubicBezTo>
                      <a:pt x="27" y="39"/>
                      <a:pt x="2" y="77"/>
                      <a:pt x="2" y="77"/>
                    </a:cubicBezTo>
                    <a:cubicBezTo>
                      <a:pt x="4" y="94"/>
                      <a:pt x="0" y="173"/>
                      <a:pt x="36" y="184"/>
                    </a:cubicBezTo>
                    <a:cubicBezTo>
                      <a:pt x="57" y="191"/>
                      <a:pt x="81" y="189"/>
                      <a:pt x="103" y="191"/>
                    </a:cubicBezTo>
                    <a:cubicBezTo>
                      <a:pt x="116" y="204"/>
                      <a:pt x="130" y="218"/>
                      <a:pt x="143" y="231"/>
                    </a:cubicBezTo>
                    <a:cubicBezTo>
                      <a:pt x="154" y="242"/>
                      <a:pt x="183" y="258"/>
                      <a:pt x="183" y="258"/>
                    </a:cubicBezTo>
                    <a:cubicBezTo>
                      <a:pt x="232" y="256"/>
                      <a:pt x="282" y="260"/>
                      <a:pt x="331" y="251"/>
                    </a:cubicBezTo>
                    <a:cubicBezTo>
                      <a:pt x="338" y="250"/>
                      <a:pt x="337" y="238"/>
                      <a:pt x="337" y="231"/>
                    </a:cubicBezTo>
                    <a:cubicBezTo>
                      <a:pt x="337" y="206"/>
                      <a:pt x="334" y="182"/>
                      <a:pt x="331" y="157"/>
                    </a:cubicBezTo>
                    <a:cubicBezTo>
                      <a:pt x="327" y="128"/>
                      <a:pt x="297" y="114"/>
                      <a:pt x="277" y="97"/>
                    </a:cubicBezTo>
                    <a:cubicBezTo>
                      <a:pt x="249" y="74"/>
                      <a:pt x="239" y="43"/>
                      <a:pt x="203" y="30"/>
                    </a:cubicBezTo>
                    <a:cubicBezTo>
                      <a:pt x="196" y="23"/>
                      <a:pt x="178" y="0"/>
                      <a:pt x="163" y="3"/>
                    </a:cubicBezTo>
                    <a:cubicBezTo>
                      <a:pt x="157" y="4"/>
                      <a:pt x="150" y="17"/>
                      <a:pt x="150" y="17"/>
                    </a:cubicBezTo>
                    <a:cubicBezTo>
                      <a:pt x="150" y="17"/>
                      <a:pt x="159" y="8"/>
                      <a:pt x="163" y="3"/>
                    </a:cubicBezTo>
                    <a:close/>
                  </a:path>
                </a:pathLst>
              </a:custGeom>
              <a:solidFill>
                <a:schemeClr val="tx2"/>
              </a:solidFill>
              <a:ln w="9525">
                <a:solidFill>
                  <a:schemeClr val="tx1"/>
                </a:solidFill>
                <a:round/>
                <a:headEnd/>
                <a:tailEnd/>
              </a:ln>
            </p:spPr>
            <p:txBody>
              <a:bodyPr/>
              <a:lstStyle/>
              <a:p>
                <a:endParaRPr lang="en-US"/>
              </a:p>
            </p:txBody>
          </p:sp>
        </p:grpSp>
        <p:sp>
          <p:nvSpPr>
            <p:cNvPr id="20492" name="Text Box 151"/>
            <p:cNvSpPr txBox="1">
              <a:spLocks noChangeArrowheads="1"/>
            </p:cNvSpPr>
            <p:nvPr/>
          </p:nvSpPr>
          <p:spPr bwMode="auto">
            <a:xfrm>
              <a:off x="393700" y="303213"/>
              <a:ext cx="406347" cy="733440"/>
            </a:xfrm>
            <a:prstGeom prst="rect">
              <a:avLst/>
            </a:prstGeom>
            <a:noFill/>
            <a:ln w="9525">
              <a:noFill/>
              <a:miter lim="800000"/>
              <a:headEnd/>
              <a:tailEnd/>
            </a:ln>
          </p:spPr>
          <p:txBody>
            <a:bodyPr wrap="none">
              <a:spAutoFit/>
            </a:bodyPr>
            <a:lstStyle/>
            <a:p>
              <a:r>
                <a:rPr lang="en-US" sz="2000" b="1">
                  <a:solidFill>
                    <a:schemeClr val="bg1"/>
                  </a:solidFill>
                </a:rPr>
                <a:t>A</a:t>
              </a:r>
            </a:p>
          </p:txBody>
        </p:sp>
        <p:sp>
          <p:nvSpPr>
            <p:cNvPr id="20493" name="Text Box 152"/>
            <p:cNvSpPr txBox="1">
              <a:spLocks noChangeArrowheads="1"/>
            </p:cNvSpPr>
            <p:nvPr/>
          </p:nvSpPr>
          <p:spPr bwMode="auto">
            <a:xfrm>
              <a:off x="4787900" y="227013"/>
              <a:ext cx="417079" cy="733440"/>
            </a:xfrm>
            <a:prstGeom prst="rect">
              <a:avLst/>
            </a:prstGeom>
            <a:noFill/>
            <a:ln w="9525">
              <a:noFill/>
              <a:miter lim="800000"/>
              <a:headEnd/>
              <a:tailEnd/>
            </a:ln>
          </p:spPr>
          <p:txBody>
            <a:bodyPr wrap="none">
              <a:spAutoFit/>
            </a:bodyPr>
            <a:lstStyle/>
            <a:p>
              <a:r>
                <a:rPr lang="en-US" sz="2000" b="1">
                  <a:solidFill>
                    <a:srgbClr val="FFFFFF"/>
                  </a:solidFill>
                </a:rPr>
                <a:t>B</a:t>
              </a:r>
            </a:p>
          </p:txBody>
        </p:sp>
        <p:sp>
          <p:nvSpPr>
            <p:cNvPr id="20494" name="AutoShape 153"/>
            <p:cNvSpPr>
              <a:spLocks noChangeArrowheads="1"/>
            </p:cNvSpPr>
            <p:nvPr/>
          </p:nvSpPr>
          <p:spPr bwMode="auto">
            <a:xfrm>
              <a:off x="5467350" y="1581150"/>
              <a:ext cx="123825" cy="171450"/>
            </a:xfrm>
            <a:prstGeom prst="irregularSeal1">
              <a:avLst/>
            </a:prstGeom>
            <a:solidFill>
              <a:srgbClr val="CC3300"/>
            </a:solidFill>
            <a:ln w="9525">
              <a:solidFill>
                <a:schemeClr val="tx1"/>
              </a:solidFill>
              <a:miter lim="800000"/>
              <a:headEnd/>
              <a:tailEnd/>
            </a:ln>
          </p:spPr>
          <p:txBody>
            <a:bodyPr wrap="none" anchor="ctr"/>
            <a:lstStyle/>
            <a:p>
              <a:endParaRPr lang="en-US"/>
            </a:p>
          </p:txBody>
        </p:sp>
        <p:sp>
          <p:nvSpPr>
            <p:cNvPr id="20495" name="AutoShape 154"/>
            <p:cNvSpPr>
              <a:spLocks noChangeArrowheads="1"/>
            </p:cNvSpPr>
            <p:nvPr/>
          </p:nvSpPr>
          <p:spPr bwMode="auto">
            <a:xfrm>
              <a:off x="6515100" y="1343025"/>
              <a:ext cx="123825" cy="171450"/>
            </a:xfrm>
            <a:prstGeom prst="irregularSeal1">
              <a:avLst/>
            </a:prstGeom>
            <a:solidFill>
              <a:srgbClr val="CC3300"/>
            </a:solidFill>
            <a:ln w="9525">
              <a:solidFill>
                <a:schemeClr val="tx1"/>
              </a:solidFill>
              <a:miter lim="800000"/>
              <a:headEnd/>
              <a:tailEnd/>
            </a:ln>
          </p:spPr>
          <p:txBody>
            <a:bodyPr wrap="none" anchor="ctr"/>
            <a:lstStyle/>
            <a:p>
              <a:endParaRPr lang="en-US"/>
            </a:p>
          </p:txBody>
        </p:sp>
        <p:sp>
          <p:nvSpPr>
            <p:cNvPr id="20496" name="AutoShape 155"/>
            <p:cNvSpPr>
              <a:spLocks noChangeArrowheads="1"/>
            </p:cNvSpPr>
            <p:nvPr/>
          </p:nvSpPr>
          <p:spPr bwMode="auto">
            <a:xfrm>
              <a:off x="6600825" y="1647825"/>
              <a:ext cx="123825" cy="171450"/>
            </a:xfrm>
            <a:prstGeom prst="irregularSeal1">
              <a:avLst/>
            </a:prstGeom>
            <a:solidFill>
              <a:srgbClr val="CC3300"/>
            </a:solidFill>
            <a:ln w="9525">
              <a:solidFill>
                <a:schemeClr val="tx1"/>
              </a:solidFill>
              <a:miter lim="800000"/>
              <a:headEnd/>
              <a:tailEnd/>
            </a:ln>
          </p:spPr>
          <p:txBody>
            <a:bodyPr wrap="none" anchor="ctr"/>
            <a:lstStyle/>
            <a:p>
              <a:endParaRPr lang="en-US"/>
            </a:p>
          </p:txBody>
        </p:sp>
        <p:sp>
          <p:nvSpPr>
            <p:cNvPr id="20497" name="AutoShape 156"/>
            <p:cNvSpPr>
              <a:spLocks noChangeArrowheads="1"/>
            </p:cNvSpPr>
            <p:nvPr/>
          </p:nvSpPr>
          <p:spPr bwMode="auto">
            <a:xfrm>
              <a:off x="7315200" y="1314450"/>
              <a:ext cx="123825" cy="171450"/>
            </a:xfrm>
            <a:prstGeom prst="irregularSeal1">
              <a:avLst/>
            </a:prstGeom>
            <a:solidFill>
              <a:srgbClr val="CC3300"/>
            </a:solidFill>
            <a:ln w="9525">
              <a:solidFill>
                <a:schemeClr val="tx1"/>
              </a:solidFill>
              <a:miter lim="800000"/>
              <a:headEnd/>
              <a:tailEnd/>
            </a:ln>
          </p:spPr>
          <p:txBody>
            <a:bodyPr wrap="none" anchor="ctr"/>
            <a:lstStyle/>
            <a:p>
              <a:endParaRPr lang="en-US"/>
            </a:p>
          </p:txBody>
        </p:sp>
        <p:sp>
          <p:nvSpPr>
            <p:cNvPr id="20498" name="AutoShape 157"/>
            <p:cNvSpPr>
              <a:spLocks noChangeArrowheads="1"/>
            </p:cNvSpPr>
            <p:nvPr/>
          </p:nvSpPr>
          <p:spPr bwMode="auto">
            <a:xfrm rot="6858273">
              <a:off x="3009106" y="1105694"/>
              <a:ext cx="430213" cy="219075"/>
            </a:xfrm>
            <a:prstGeom prst="lightningBolt">
              <a:avLst/>
            </a:prstGeom>
            <a:solidFill>
              <a:srgbClr val="FFFF00"/>
            </a:solidFill>
            <a:ln w="9525">
              <a:solidFill>
                <a:schemeClr val="tx1"/>
              </a:solidFill>
              <a:miter lim="800000"/>
              <a:headEnd/>
              <a:tailEnd/>
            </a:ln>
          </p:spPr>
          <p:txBody>
            <a:bodyPr rot="10800000" vert="eaVert" wrap="none" anchor="ctr"/>
            <a:lstStyle/>
            <a:p>
              <a:endParaRPr lang="en-US"/>
            </a:p>
          </p:txBody>
        </p:sp>
        <p:sp>
          <p:nvSpPr>
            <p:cNvPr id="20499" name="AutoShape 158"/>
            <p:cNvSpPr>
              <a:spLocks noChangeArrowheads="1"/>
            </p:cNvSpPr>
            <p:nvPr/>
          </p:nvSpPr>
          <p:spPr bwMode="auto">
            <a:xfrm rot="449084">
              <a:off x="622300" y="1092200"/>
              <a:ext cx="430213" cy="219075"/>
            </a:xfrm>
            <a:prstGeom prst="lightningBolt">
              <a:avLst/>
            </a:prstGeom>
            <a:solidFill>
              <a:srgbClr val="FFFF00"/>
            </a:solidFill>
            <a:ln w="9525">
              <a:solidFill>
                <a:schemeClr val="tx1"/>
              </a:solidFill>
              <a:miter lim="800000"/>
              <a:headEnd/>
              <a:tailEnd/>
            </a:ln>
          </p:spPr>
          <p:txBody>
            <a:bodyPr wrap="none" anchor="ctr"/>
            <a:lstStyle/>
            <a:p>
              <a:endParaRPr lang="en-US"/>
            </a:p>
          </p:txBody>
        </p:sp>
        <p:sp>
          <p:nvSpPr>
            <p:cNvPr id="20500" name="Freeform 162"/>
            <p:cNvSpPr>
              <a:spLocks/>
            </p:cNvSpPr>
            <p:nvPr/>
          </p:nvSpPr>
          <p:spPr bwMode="auto">
            <a:xfrm>
              <a:off x="1987550" y="1371600"/>
              <a:ext cx="215900" cy="146050"/>
            </a:xfrm>
            <a:custGeom>
              <a:avLst/>
              <a:gdLst>
                <a:gd name="T0" fmla="*/ 2147483647 w 189"/>
                <a:gd name="T1" fmla="*/ 2147483647 h 163"/>
                <a:gd name="T2" fmla="*/ 2147483647 w 189"/>
                <a:gd name="T3" fmla="*/ 2147483647 h 163"/>
                <a:gd name="T4" fmla="*/ 2147483647 w 189"/>
                <a:gd name="T5" fmla="*/ 2147483647 h 163"/>
                <a:gd name="T6" fmla="*/ 2147483647 w 189"/>
                <a:gd name="T7" fmla="*/ 2147483647 h 163"/>
                <a:gd name="T8" fmla="*/ 2147483647 w 189"/>
                <a:gd name="T9" fmla="*/ 2147483647 h 163"/>
                <a:gd name="T10" fmla="*/ 2147483647 w 189"/>
                <a:gd name="T11" fmla="*/ 2147483647 h 163"/>
                <a:gd name="T12" fmla="*/ 2147483647 w 189"/>
                <a:gd name="T13" fmla="*/ 2147483647 h 163"/>
                <a:gd name="T14" fmla="*/ 2147483647 w 189"/>
                <a:gd name="T15" fmla="*/ 2147483647 h 163"/>
                <a:gd name="T16" fmla="*/ 2147483647 w 189"/>
                <a:gd name="T17" fmla="*/ 2147483647 h 163"/>
                <a:gd name="T18" fmla="*/ 2147483647 w 189"/>
                <a:gd name="T19" fmla="*/ 2147483647 h 163"/>
                <a:gd name="T20" fmla="*/ 2147483647 w 189"/>
                <a:gd name="T21" fmla="*/ 2147483647 h 163"/>
                <a:gd name="T22" fmla="*/ 2147483647 w 189"/>
                <a:gd name="T23" fmla="*/ 2147483647 h 163"/>
                <a:gd name="T24" fmla="*/ 2147483647 w 189"/>
                <a:gd name="T25" fmla="*/ 2147483647 h 163"/>
                <a:gd name="T26" fmla="*/ 2147483647 w 189"/>
                <a:gd name="T27" fmla="*/ 2147483647 h 163"/>
                <a:gd name="T28" fmla="*/ 2147483647 w 189"/>
                <a:gd name="T29" fmla="*/ 2147483647 h 163"/>
                <a:gd name="T30" fmla="*/ 2147483647 w 189"/>
                <a:gd name="T31" fmla="*/ 2147483647 h 163"/>
                <a:gd name="T32" fmla="*/ 2147483647 w 189"/>
                <a:gd name="T33" fmla="*/ 2147483647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63"/>
                <a:gd name="T53" fmla="*/ 189 w 189"/>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63">
                  <a:moveTo>
                    <a:pt x="68" y="50"/>
                  </a:moveTo>
                  <a:cubicBezTo>
                    <a:pt x="97" y="60"/>
                    <a:pt x="84" y="60"/>
                    <a:pt x="108" y="54"/>
                  </a:cubicBezTo>
                  <a:cubicBezTo>
                    <a:pt x="97" y="0"/>
                    <a:pt x="87" y="53"/>
                    <a:pt x="96" y="70"/>
                  </a:cubicBezTo>
                  <a:cubicBezTo>
                    <a:pt x="97" y="72"/>
                    <a:pt x="129" y="77"/>
                    <a:pt x="136" y="78"/>
                  </a:cubicBezTo>
                  <a:cubicBezTo>
                    <a:pt x="147" y="95"/>
                    <a:pt x="145" y="103"/>
                    <a:pt x="128" y="114"/>
                  </a:cubicBezTo>
                  <a:cubicBezTo>
                    <a:pt x="103" y="106"/>
                    <a:pt x="113" y="92"/>
                    <a:pt x="132" y="86"/>
                  </a:cubicBezTo>
                  <a:cubicBezTo>
                    <a:pt x="144" y="87"/>
                    <a:pt x="159" y="82"/>
                    <a:pt x="168" y="90"/>
                  </a:cubicBezTo>
                  <a:cubicBezTo>
                    <a:pt x="189" y="108"/>
                    <a:pt x="141" y="130"/>
                    <a:pt x="128" y="134"/>
                  </a:cubicBezTo>
                  <a:cubicBezTo>
                    <a:pt x="105" y="131"/>
                    <a:pt x="94" y="130"/>
                    <a:pt x="76" y="118"/>
                  </a:cubicBezTo>
                  <a:cubicBezTo>
                    <a:pt x="73" y="63"/>
                    <a:pt x="88" y="55"/>
                    <a:pt x="48" y="42"/>
                  </a:cubicBezTo>
                  <a:cubicBezTo>
                    <a:pt x="39" y="43"/>
                    <a:pt x="26" y="39"/>
                    <a:pt x="20" y="46"/>
                  </a:cubicBezTo>
                  <a:cubicBezTo>
                    <a:pt x="0" y="69"/>
                    <a:pt x="33" y="72"/>
                    <a:pt x="40" y="74"/>
                  </a:cubicBezTo>
                  <a:cubicBezTo>
                    <a:pt x="55" y="84"/>
                    <a:pt x="51" y="92"/>
                    <a:pt x="68" y="98"/>
                  </a:cubicBezTo>
                  <a:cubicBezTo>
                    <a:pt x="114" y="83"/>
                    <a:pt x="93" y="121"/>
                    <a:pt x="88" y="162"/>
                  </a:cubicBezTo>
                  <a:cubicBezTo>
                    <a:pt x="75" y="161"/>
                    <a:pt x="60" y="163"/>
                    <a:pt x="48" y="158"/>
                  </a:cubicBezTo>
                  <a:cubicBezTo>
                    <a:pt x="40" y="154"/>
                    <a:pt x="63" y="147"/>
                    <a:pt x="72" y="146"/>
                  </a:cubicBezTo>
                  <a:cubicBezTo>
                    <a:pt x="93" y="144"/>
                    <a:pt x="136" y="142"/>
                    <a:pt x="136" y="142"/>
                  </a:cubicBezTo>
                </a:path>
              </a:pathLst>
            </a:custGeom>
            <a:noFill/>
            <a:ln w="28575">
              <a:solidFill>
                <a:srgbClr val="000000"/>
              </a:solidFill>
              <a:round/>
              <a:headEnd/>
              <a:tailEnd/>
            </a:ln>
          </p:spPr>
          <p:txBody>
            <a:bodyPr/>
            <a:lstStyle/>
            <a:p>
              <a:endParaRPr lang="en-US"/>
            </a:p>
          </p:txBody>
        </p:sp>
        <p:grpSp>
          <p:nvGrpSpPr>
            <p:cNvPr id="20501" name="Group 292"/>
            <p:cNvGrpSpPr>
              <a:grpSpLocks/>
            </p:cNvGrpSpPr>
            <p:nvPr/>
          </p:nvGrpSpPr>
          <p:grpSpPr bwMode="auto">
            <a:xfrm>
              <a:off x="2120900" y="1784350"/>
              <a:ext cx="958850" cy="546100"/>
              <a:chOff x="1638300" y="1695450"/>
              <a:chExt cx="958850" cy="546100"/>
            </a:xfrm>
          </p:grpSpPr>
          <p:sp>
            <p:nvSpPr>
              <p:cNvPr id="20650" name="Oval 59"/>
              <p:cNvSpPr>
                <a:spLocks noChangeArrowheads="1"/>
              </p:cNvSpPr>
              <p:nvPr/>
            </p:nvSpPr>
            <p:spPr bwMode="auto">
              <a:xfrm>
                <a:off x="2019300" y="1828801"/>
                <a:ext cx="82550" cy="82549"/>
              </a:xfrm>
              <a:prstGeom prst="ellipse">
                <a:avLst/>
              </a:prstGeom>
              <a:solidFill>
                <a:srgbClr val="FF0000"/>
              </a:solidFill>
              <a:ln w="9525">
                <a:solidFill>
                  <a:srgbClr val="FF0000"/>
                </a:solidFill>
                <a:round/>
                <a:headEnd/>
                <a:tailEnd/>
              </a:ln>
            </p:spPr>
            <p:txBody>
              <a:bodyPr wrap="none" anchor="ctr"/>
              <a:lstStyle/>
              <a:p>
                <a:endParaRPr lang="en-US"/>
              </a:p>
            </p:txBody>
          </p:sp>
          <p:grpSp>
            <p:nvGrpSpPr>
              <p:cNvPr id="20651" name="Group 60"/>
              <p:cNvGrpSpPr>
                <a:grpSpLocks/>
              </p:cNvGrpSpPr>
              <p:nvPr/>
            </p:nvGrpSpPr>
            <p:grpSpPr bwMode="auto">
              <a:xfrm>
                <a:off x="1638300" y="1809750"/>
                <a:ext cx="958850" cy="431800"/>
                <a:chOff x="1460" y="1594"/>
                <a:chExt cx="1641" cy="1462"/>
              </a:xfrm>
            </p:grpSpPr>
            <p:sp>
              <p:nvSpPr>
                <p:cNvPr id="20653" name="Freeform 61"/>
                <p:cNvSpPr>
                  <a:spLocks/>
                </p:cNvSpPr>
                <p:nvPr/>
              </p:nvSpPr>
              <p:spPr bwMode="auto">
                <a:xfrm>
                  <a:off x="1460" y="1594"/>
                  <a:ext cx="1641" cy="1462"/>
                </a:xfrm>
                <a:custGeom>
                  <a:avLst/>
                  <a:gdLst>
                    <a:gd name="T0" fmla="*/ 583 w 1641"/>
                    <a:gd name="T1" fmla="*/ 27 h 1462"/>
                    <a:gd name="T2" fmla="*/ 509 w 1641"/>
                    <a:gd name="T3" fmla="*/ 469 h 1462"/>
                    <a:gd name="T4" fmla="*/ 322 w 1641"/>
                    <a:gd name="T5" fmla="*/ 429 h 1462"/>
                    <a:gd name="T6" fmla="*/ 27 w 1641"/>
                    <a:gd name="T7" fmla="*/ 415 h 1462"/>
                    <a:gd name="T8" fmla="*/ 228 w 1641"/>
                    <a:gd name="T9" fmla="*/ 489 h 1462"/>
                    <a:gd name="T10" fmla="*/ 375 w 1641"/>
                    <a:gd name="T11" fmla="*/ 616 h 1462"/>
                    <a:gd name="T12" fmla="*/ 395 w 1641"/>
                    <a:gd name="T13" fmla="*/ 650 h 1462"/>
                    <a:gd name="T14" fmla="*/ 368 w 1641"/>
                    <a:gd name="T15" fmla="*/ 750 h 1462"/>
                    <a:gd name="T16" fmla="*/ 107 w 1641"/>
                    <a:gd name="T17" fmla="*/ 670 h 1462"/>
                    <a:gd name="T18" fmla="*/ 7 w 1641"/>
                    <a:gd name="T19" fmla="*/ 764 h 1462"/>
                    <a:gd name="T20" fmla="*/ 188 w 1641"/>
                    <a:gd name="T21" fmla="*/ 837 h 1462"/>
                    <a:gd name="T22" fmla="*/ 449 w 1641"/>
                    <a:gd name="T23" fmla="*/ 918 h 1462"/>
                    <a:gd name="T24" fmla="*/ 502 w 1641"/>
                    <a:gd name="T25" fmla="*/ 991 h 1462"/>
                    <a:gd name="T26" fmla="*/ 596 w 1641"/>
                    <a:gd name="T27" fmla="*/ 1326 h 1462"/>
                    <a:gd name="T28" fmla="*/ 636 w 1641"/>
                    <a:gd name="T29" fmla="*/ 1393 h 1462"/>
                    <a:gd name="T30" fmla="*/ 764 w 1641"/>
                    <a:gd name="T31" fmla="*/ 1453 h 1462"/>
                    <a:gd name="T32" fmla="*/ 817 w 1641"/>
                    <a:gd name="T33" fmla="*/ 1152 h 1462"/>
                    <a:gd name="T34" fmla="*/ 1333 w 1641"/>
                    <a:gd name="T35" fmla="*/ 1078 h 1462"/>
                    <a:gd name="T36" fmla="*/ 1212 w 1641"/>
                    <a:gd name="T37" fmla="*/ 1018 h 1462"/>
                    <a:gd name="T38" fmla="*/ 1092 w 1641"/>
                    <a:gd name="T39" fmla="*/ 971 h 1462"/>
                    <a:gd name="T40" fmla="*/ 1058 w 1641"/>
                    <a:gd name="T41" fmla="*/ 844 h 1462"/>
                    <a:gd name="T42" fmla="*/ 1366 w 1641"/>
                    <a:gd name="T43" fmla="*/ 790 h 1462"/>
                    <a:gd name="T44" fmla="*/ 1634 w 1641"/>
                    <a:gd name="T45" fmla="*/ 777 h 1462"/>
                    <a:gd name="T46" fmla="*/ 1554 w 1641"/>
                    <a:gd name="T47" fmla="*/ 710 h 1462"/>
                    <a:gd name="T48" fmla="*/ 1105 w 1641"/>
                    <a:gd name="T49" fmla="*/ 670 h 1462"/>
                    <a:gd name="T50" fmla="*/ 1045 w 1641"/>
                    <a:gd name="T51" fmla="*/ 502 h 1462"/>
                    <a:gd name="T52" fmla="*/ 1179 w 1641"/>
                    <a:gd name="T53" fmla="*/ 348 h 1462"/>
                    <a:gd name="T54" fmla="*/ 1179 w 1641"/>
                    <a:gd name="T55" fmla="*/ 281 h 1462"/>
                    <a:gd name="T56" fmla="*/ 1072 w 1641"/>
                    <a:gd name="T57" fmla="*/ 288 h 1462"/>
                    <a:gd name="T58" fmla="*/ 1005 w 1641"/>
                    <a:gd name="T59" fmla="*/ 342 h 1462"/>
                    <a:gd name="T60" fmla="*/ 844 w 1641"/>
                    <a:gd name="T61" fmla="*/ 429 h 1462"/>
                    <a:gd name="T62" fmla="*/ 650 w 1641"/>
                    <a:gd name="T63" fmla="*/ 328 h 1462"/>
                    <a:gd name="T64" fmla="*/ 670 w 1641"/>
                    <a:gd name="T65" fmla="*/ 141 h 1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1"/>
                    <a:gd name="T100" fmla="*/ 0 h 1462"/>
                    <a:gd name="T101" fmla="*/ 1641 w 1641"/>
                    <a:gd name="T102" fmla="*/ 1462 h 1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1" h="1462">
                      <a:moveTo>
                        <a:pt x="663" y="0"/>
                      </a:moveTo>
                      <a:cubicBezTo>
                        <a:pt x="595" y="15"/>
                        <a:pt x="620" y="1"/>
                        <a:pt x="583" y="27"/>
                      </a:cubicBezTo>
                      <a:cubicBezTo>
                        <a:pt x="560" y="93"/>
                        <a:pt x="563" y="161"/>
                        <a:pt x="543" y="228"/>
                      </a:cubicBezTo>
                      <a:cubicBezTo>
                        <a:pt x="531" y="306"/>
                        <a:pt x="567" y="411"/>
                        <a:pt x="509" y="469"/>
                      </a:cubicBezTo>
                      <a:cubicBezTo>
                        <a:pt x="402" y="460"/>
                        <a:pt x="450" y="468"/>
                        <a:pt x="362" y="449"/>
                      </a:cubicBezTo>
                      <a:cubicBezTo>
                        <a:pt x="327" y="441"/>
                        <a:pt x="356" y="443"/>
                        <a:pt x="322" y="429"/>
                      </a:cubicBezTo>
                      <a:cubicBezTo>
                        <a:pt x="302" y="420"/>
                        <a:pt x="276" y="415"/>
                        <a:pt x="255" y="409"/>
                      </a:cubicBezTo>
                      <a:cubicBezTo>
                        <a:pt x="179" y="411"/>
                        <a:pt x="101" y="397"/>
                        <a:pt x="27" y="415"/>
                      </a:cubicBezTo>
                      <a:cubicBezTo>
                        <a:pt x="7" y="420"/>
                        <a:pt x="35" y="463"/>
                        <a:pt x="54" y="469"/>
                      </a:cubicBezTo>
                      <a:cubicBezTo>
                        <a:pt x="109" y="486"/>
                        <a:pt x="171" y="483"/>
                        <a:pt x="228" y="489"/>
                      </a:cubicBezTo>
                      <a:cubicBezTo>
                        <a:pt x="247" y="501"/>
                        <a:pt x="259" y="514"/>
                        <a:pt x="275" y="529"/>
                      </a:cubicBezTo>
                      <a:cubicBezTo>
                        <a:pt x="291" y="581"/>
                        <a:pt x="335" y="590"/>
                        <a:pt x="375" y="616"/>
                      </a:cubicBezTo>
                      <a:cubicBezTo>
                        <a:pt x="377" y="623"/>
                        <a:pt x="378" y="630"/>
                        <a:pt x="382" y="636"/>
                      </a:cubicBezTo>
                      <a:cubicBezTo>
                        <a:pt x="385" y="641"/>
                        <a:pt x="392" y="644"/>
                        <a:pt x="395" y="650"/>
                      </a:cubicBezTo>
                      <a:cubicBezTo>
                        <a:pt x="401" y="663"/>
                        <a:pt x="409" y="690"/>
                        <a:pt x="409" y="690"/>
                      </a:cubicBezTo>
                      <a:cubicBezTo>
                        <a:pt x="402" y="724"/>
                        <a:pt x="402" y="739"/>
                        <a:pt x="368" y="750"/>
                      </a:cubicBezTo>
                      <a:cubicBezTo>
                        <a:pt x="321" y="748"/>
                        <a:pt x="275" y="747"/>
                        <a:pt x="228" y="743"/>
                      </a:cubicBezTo>
                      <a:cubicBezTo>
                        <a:pt x="193" y="740"/>
                        <a:pt x="147" y="684"/>
                        <a:pt x="107" y="670"/>
                      </a:cubicBezTo>
                      <a:cubicBezTo>
                        <a:pt x="0" y="678"/>
                        <a:pt x="22" y="654"/>
                        <a:pt x="0" y="717"/>
                      </a:cubicBezTo>
                      <a:cubicBezTo>
                        <a:pt x="2" y="733"/>
                        <a:pt x="1" y="749"/>
                        <a:pt x="7" y="764"/>
                      </a:cubicBezTo>
                      <a:cubicBezTo>
                        <a:pt x="21" y="799"/>
                        <a:pt x="96" y="801"/>
                        <a:pt x="121" y="804"/>
                      </a:cubicBezTo>
                      <a:cubicBezTo>
                        <a:pt x="146" y="811"/>
                        <a:pt x="165" y="826"/>
                        <a:pt x="188" y="837"/>
                      </a:cubicBezTo>
                      <a:cubicBezTo>
                        <a:pt x="237" y="890"/>
                        <a:pt x="327" y="880"/>
                        <a:pt x="389" y="884"/>
                      </a:cubicBezTo>
                      <a:cubicBezTo>
                        <a:pt x="411" y="892"/>
                        <a:pt x="449" y="918"/>
                        <a:pt x="449" y="918"/>
                      </a:cubicBezTo>
                      <a:cubicBezTo>
                        <a:pt x="460" y="960"/>
                        <a:pt x="451" y="936"/>
                        <a:pt x="482" y="985"/>
                      </a:cubicBezTo>
                      <a:cubicBezTo>
                        <a:pt x="486" y="991"/>
                        <a:pt x="495" y="989"/>
                        <a:pt x="502" y="991"/>
                      </a:cubicBezTo>
                      <a:cubicBezTo>
                        <a:pt x="529" y="1000"/>
                        <a:pt x="556" y="1009"/>
                        <a:pt x="583" y="1018"/>
                      </a:cubicBezTo>
                      <a:cubicBezTo>
                        <a:pt x="618" y="1134"/>
                        <a:pt x="573" y="977"/>
                        <a:pt x="596" y="1326"/>
                      </a:cubicBezTo>
                      <a:cubicBezTo>
                        <a:pt x="597" y="1336"/>
                        <a:pt x="605" y="1344"/>
                        <a:pt x="610" y="1353"/>
                      </a:cubicBezTo>
                      <a:cubicBezTo>
                        <a:pt x="618" y="1367"/>
                        <a:pt x="620" y="1391"/>
                        <a:pt x="636" y="1393"/>
                      </a:cubicBezTo>
                      <a:cubicBezTo>
                        <a:pt x="656" y="1395"/>
                        <a:pt x="677" y="1398"/>
                        <a:pt x="697" y="1400"/>
                      </a:cubicBezTo>
                      <a:cubicBezTo>
                        <a:pt x="745" y="1413"/>
                        <a:pt x="728" y="1430"/>
                        <a:pt x="764" y="1453"/>
                      </a:cubicBezTo>
                      <a:cubicBezTo>
                        <a:pt x="824" y="1360"/>
                        <a:pt x="763" y="1462"/>
                        <a:pt x="784" y="1179"/>
                      </a:cubicBezTo>
                      <a:cubicBezTo>
                        <a:pt x="785" y="1170"/>
                        <a:pt x="814" y="1154"/>
                        <a:pt x="817" y="1152"/>
                      </a:cubicBezTo>
                      <a:cubicBezTo>
                        <a:pt x="885" y="1100"/>
                        <a:pt x="850" y="1100"/>
                        <a:pt x="958" y="1092"/>
                      </a:cubicBezTo>
                      <a:cubicBezTo>
                        <a:pt x="1094" y="1044"/>
                        <a:pt x="894" y="1112"/>
                        <a:pt x="1333" y="1078"/>
                      </a:cubicBezTo>
                      <a:cubicBezTo>
                        <a:pt x="1348" y="1077"/>
                        <a:pt x="1325" y="1047"/>
                        <a:pt x="1313" y="1038"/>
                      </a:cubicBezTo>
                      <a:cubicBezTo>
                        <a:pt x="1293" y="1022"/>
                        <a:pt x="1227" y="1020"/>
                        <a:pt x="1212" y="1018"/>
                      </a:cubicBezTo>
                      <a:cubicBezTo>
                        <a:pt x="1184" y="1008"/>
                        <a:pt x="1160" y="994"/>
                        <a:pt x="1132" y="985"/>
                      </a:cubicBezTo>
                      <a:cubicBezTo>
                        <a:pt x="1119" y="981"/>
                        <a:pt x="1092" y="971"/>
                        <a:pt x="1092" y="971"/>
                      </a:cubicBezTo>
                      <a:cubicBezTo>
                        <a:pt x="1076" y="957"/>
                        <a:pt x="1066" y="940"/>
                        <a:pt x="1052" y="924"/>
                      </a:cubicBezTo>
                      <a:cubicBezTo>
                        <a:pt x="1035" y="874"/>
                        <a:pt x="1037" y="887"/>
                        <a:pt x="1058" y="844"/>
                      </a:cubicBezTo>
                      <a:cubicBezTo>
                        <a:pt x="1063" y="833"/>
                        <a:pt x="1075" y="798"/>
                        <a:pt x="1092" y="797"/>
                      </a:cubicBezTo>
                      <a:cubicBezTo>
                        <a:pt x="1183" y="791"/>
                        <a:pt x="1275" y="792"/>
                        <a:pt x="1366" y="790"/>
                      </a:cubicBezTo>
                      <a:cubicBezTo>
                        <a:pt x="1375" y="788"/>
                        <a:pt x="1384" y="784"/>
                        <a:pt x="1393" y="784"/>
                      </a:cubicBezTo>
                      <a:cubicBezTo>
                        <a:pt x="1473" y="780"/>
                        <a:pt x="1554" y="786"/>
                        <a:pt x="1634" y="777"/>
                      </a:cubicBezTo>
                      <a:cubicBezTo>
                        <a:pt x="1641" y="776"/>
                        <a:pt x="1632" y="763"/>
                        <a:pt x="1628" y="757"/>
                      </a:cubicBezTo>
                      <a:cubicBezTo>
                        <a:pt x="1613" y="737"/>
                        <a:pt x="1577" y="717"/>
                        <a:pt x="1554" y="710"/>
                      </a:cubicBezTo>
                      <a:cubicBezTo>
                        <a:pt x="1487" y="690"/>
                        <a:pt x="1469" y="701"/>
                        <a:pt x="1366" y="697"/>
                      </a:cubicBezTo>
                      <a:cubicBezTo>
                        <a:pt x="1283" y="675"/>
                        <a:pt x="1189" y="675"/>
                        <a:pt x="1105" y="670"/>
                      </a:cubicBezTo>
                      <a:cubicBezTo>
                        <a:pt x="1072" y="648"/>
                        <a:pt x="1039" y="624"/>
                        <a:pt x="1011" y="596"/>
                      </a:cubicBezTo>
                      <a:cubicBezTo>
                        <a:pt x="1023" y="562"/>
                        <a:pt x="1020" y="529"/>
                        <a:pt x="1045" y="502"/>
                      </a:cubicBezTo>
                      <a:cubicBezTo>
                        <a:pt x="1058" y="465"/>
                        <a:pt x="1065" y="429"/>
                        <a:pt x="1105" y="415"/>
                      </a:cubicBezTo>
                      <a:cubicBezTo>
                        <a:pt x="1131" y="390"/>
                        <a:pt x="1150" y="369"/>
                        <a:pt x="1179" y="348"/>
                      </a:cubicBezTo>
                      <a:cubicBezTo>
                        <a:pt x="1211" y="300"/>
                        <a:pt x="1217" y="320"/>
                        <a:pt x="1192" y="295"/>
                      </a:cubicBezTo>
                      <a:cubicBezTo>
                        <a:pt x="1187" y="290"/>
                        <a:pt x="1184" y="284"/>
                        <a:pt x="1179" y="281"/>
                      </a:cubicBezTo>
                      <a:cubicBezTo>
                        <a:pt x="1173" y="277"/>
                        <a:pt x="1166" y="277"/>
                        <a:pt x="1159" y="275"/>
                      </a:cubicBezTo>
                      <a:cubicBezTo>
                        <a:pt x="1147" y="276"/>
                        <a:pt x="1093" y="275"/>
                        <a:pt x="1072" y="288"/>
                      </a:cubicBezTo>
                      <a:cubicBezTo>
                        <a:pt x="1059" y="296"/>
                        <a:pt x="1056" y="306"/>
                        <a:pt x="1045" y="315"/>
                      </a:cubicBezTo>
                      <a:cubicBezTo>
                        <a:pt x="1032" y="325"/>
                        <a:pt x="1018" y="333"/>
                        <a:pt x="1005" y="342"/>
                      </a:cubicBezTo>
                      <a:cubicBezTo>
                        <a:pt x="986" y="355"/>
                        <a:pt x="978" y="375"/>
                        <a:pt x="958" y="389"/>
                      </a:cubicBezTo>
                      <a:cubicBezTo>
                        <a:pt x="932" y="426"/>
                        <a:pt x="888" y="424"/>
                        <a:pt x="844" y="429"/>
                      </a:cubicBezTo>
                      <a:cubicBezTo>
                        <a:pt x="811" y="427"/>
                        <a:pt x="777" y="427"/>
                        <a:pt x="744" y="422"/>
                      </a:cubicBezTo>
                      <a:cubicBezTo>
                        <a:pt x="710" y="416"/>
                        <a:pt x="673" y="353"/>
                        <a:pt x="650" y="328"/>
                      </a:cubicBezTo>
                      <a:cubicBezTo>
                        <a:pt x="652" y="283"/>
                        <a:pt x="651" y="238"/>
                        <a:pt x="656" y="194"/>
                      </a:cubicBezTo>
                      <a:cubicBezTo>
                        <a:pt x="658" y="176"/>
                        <a:pt x="670" y="141"/>
                        <a:pt x="670" y="141"/>
                      </a:cubicBezTo>
                      <a:cubicBezTo>
                        <a:pt x="661" y="42"/>
                        <a:pt x="684" y="27"/>
                        <a:pt x="589" y="27"/>
                      </a:cubicBezTo>
                    </a:path>
                  </a:pathLst>
                </a:custGeom>
                <a:solidFill>
                  <a:srgbClr val="C4CA8C">
                    <a:alpha val="87842"/>
                  </a:srgbClr>
                </a:solidFill>
                <a:ln w="9525">
                  <a:solidFill>
                    <a:schemeClr val="tx1"/>
                  </a:solidFill>
                  <a:round/>
                  <a:headEnd/>
                  <a:tailEnd/>
                </a:ln>
              </p:spPr>
              <p:txBody>
                <a:bodyPr/>
                <a:lstStyle/>
                <a:p>
                  <a:endParaRPr lang="en-US"/>
                </a:p>
              </p:txBody>
            </p:sp>
            <p:sp>
              <p:nvSpPr>
                <p:cNvPr id="20654" name="Freeform 62"/>
                <p:cNvSpPr>
                  <a:spLocks/>
                </p:cNvSpPr>
                <p:nvPr/>
              </p:nvSpPr>
              <p:spPr bwMode="auto">
                <a:xfrm>
                  <a:off x="2016" y="2208"/>
                  <a:ext cx="338" cy="260"/>
                </a:xfrm>
                <a:custGeom>
                  <a:avLst/>
                  <a:gdLst>
                    <a:gd name="T0" fmla="*/ 163 w 338"/>
                    <a:gd name="T1" fmla="*/ 3 h 260"/>
                    <a:gd name="T2" fmla="*/ 43 w 338"/>
                    <a:gd name="T3" fmla="*/ 23 h 260"/>
                    <a:gd name="T4" fmla="*/ 2 w 338"/>
                    <a:gd name="T5" fmla="*/ 77 h 260"/>
                    <a:gd name="T6" fmla="*/ 36 w 338"/>
                    <a:gd name="T7" fmla="*/ 184 h 260"/>
                    <a:gd name="T8" fmla="*/ 103 w 338"/>
                    <a:gd name="T9" fmla="*/ 191 h 260"/>
                    <a:gd name="T10" fmla="*/ 143 w 338"/>
                    <a:gd name="T11" fmla="*/ 231 h 260"/>
                    <a:gd name="T12" fmla="*/ 183 w 338"/>
                    <a:gd name="T13" fmla="*/ 258 h 260"/>
                    <a:gd name="T14" fmla="*/ 331 w 338"/>
                    <a:gd name="T15" fmla="*/ 251 h 260"/>
                    <a:gd name="T16" fmla="*/ 337 w 338"/>
                    <a:gd name="T17" fmla="*/ 231 h 260"/>
                    <a:gd name="T18" fmla="*/ 331 w 338"/>
                    <a:gd name="T19" fmla="*/ 157 h 260"/>
                    <a:gd name="T20" fmla="*/ 277 w 338"/>
                    <a:gd name="T21" fmla="*/ 97 h 260"/>
                    <a:gd name="T22" fmla="*/ 203 w 338"/>
                    <a:gd name="T23" fmla="*/ 30 h 260"/>
                    <a:gd name="T24" fmla="*/ 163 w 338"/>
                    <a:gd name="T25" fmla="*/ 3 h 260"/>
                    <a:gd name="T26" fmla="*/ 150 w 338"/>
                    <a:gd name="T27" fmla="*/ 17 h 260"/>
                    <a:gd name="T28" fmla="*/ 163 w 338"/>
                    <a:gd name="T29" fmla="*/ 3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60"/>
                    <a:gd name="T47" fmla="*/ 338 w 338"/>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60">
                      <a:moveTo>
                        <a:pt x="163" y="3"/>
                      </a:moveTo>
                      <a:cubicBezTo>
                        <a:pt x="121" y="18"/>
                        <a:pt x="91" y="19"/>
                        <a:pt x="43" y="23"/>
                      </a:cubicBezTo>
                      <a:cubicBezTo>
                        <a:pt x="27" y="39"/>
                        <a:pt x="2" y="77"/>
                        <a:pt x="2" y="77"/>
                      </a:cubicBezTo>
                      <a:cubicBezTo>
                        <a:pt x="4" y="94"/>
                        <a:pt x="0" y="173"/>
                        <a:pt x="36" y="184"/>
                      </a:cubicBezTo>
                      <a:cubicBezTo>
                        <a:pt x="57" y="191"/>
                        <a:pt x="81" y="189"/>
                        <a:pt x="103" y="191"/>
                      </a:cubicBezTo>
                      <a:cubicBezTo>
                        <a:pt x="116" y="204"/>
                        <a:pt x="130" y="218"/>
                        <a:pt x="143" y="231"/>
                      </a:cubicBezTo>
                      <a:cubicBezTo>
                        <a:pt x="154" y="242"/>
                        <a:pt x="183" y="258"/>
                        <a:pt x="183" y="258"/>
                      </a:cubicBezTo>
                      <a:cubicBezTo>
                        <a:pt x="232" y="256"/>
                        <a:pt x="282" y="260"/>
                        <a:pt x="331" y="251"/>
                      </a:cubicBezTo>
                      <a:cubicBezTo>
                        <a:pt x="338" y="250"/>
                        <a:pt x="337" y="238"/>
                        <a:pt x="337" y="231"/>
                      </a:cubicBezTo>
                      <a:cubicBezTo>
                        <a:pt x="337" y="206"/>
                        <a:pt x="334" y="182"/>
                        <a:pt x="331" y="157"/>
                      </a:cubicBezTo>
                      <a:cubicBezTo>
                        <a:pt x="327" y="128"/>
                        <a:pt x="297" y="114"/>
                        <a:pt x="277" y="97"/>
                      </a:cubicBezTo>
                      <a:cubicBezTo>
                        <a:pt x="249" y="74"/>
                        <a:pt x="239" y="43"/>
                        <a:pt x="203" y="30"/>
                      </a:cubicBezTo>
                      <a:cubicBezTo>
                        <a:pt x="196" y="23"/>
                        <a:pt x="178" y="0"/>
                        <a:pt x="163" y="3"/>
                      </a:cubicBezTo>
                      <a:cubicBezTo>
                        <a:pt x="157" y="4"/>
                        <a:pt x="150" y="17"/>
                        <a:pt x="150" y="17"/>
                      </a:cubicBezTo>
                      <a:cubicBezTo>
                        <a:pt x="150" y="17"/>
                        <a:pt x="159" y="8"/>
                        <a:pt x="163" y="3"/>
                      </a:cubicBezTo>
                      <a:close/>
                    </a:path>
                  </a:pathLst>
                </a:custGeom>
                <a:solidFill>
                  <a:schemeClr val="tx2"/>
                </a:solidFill>
                <a:ln w="9525">
                  <a:solidFill>
                    <a:schemeClr val="tx1"/>
                  </a:solidFill>
                  <a:round/>
                  <a:headEnd/>
                  <a:tailEnd/>
                </a:ln>
              </p:spPr>
              <p:txBody>
                <a:bodyPr/>
                <a:lstStyle/>
                <a:p>
                  <a:endParaRPr lang="en-US"/>
                </a:p>
              </p:txBody>
            </p:sp>
          </p:grpSp>
          <p:sp>
            <p:nvSpPr>
              <p:cNvPr id="20652" name="Freeform 166"/>
              <p:cNvSpPr>
                <a:spLocks/>
              </p:cNvSpPr>
              <p:nvPr/>
            </p:nvSpPr>
            <p:spPr bwMode="auto">
              <a:xfrm>
                <a:off x="1993900" y="1695450"/>
                <a:ext cx="300038" cy="258763"/>
              </a:xfrm>
              <a:custGeom>
                <a:avLst/>
                <a:gdLst>
                  <a:gd name="T0" fmla="*/ 2147483647 w 189"/>
                  <a:gd name="T1" fmla="*/ 2147483647 h 163"/>
                  <a:gd name="T2" fmla="*/ 2147483647 w 189"/>
                  <a:gd name="T3" fmla="*/ 2147483647 h 163"/>
                  <a:gd name="T4" fmla="*/ 2147483647 w 189"/>
                  <a:gd name="T5" fmla="*/ 2147483647 h 163"/>
                  <a:gd name="T6" fmla="*/ 2147483647 w 189"/>
                  <a:gd name="T7" fmla="*/ 2147483647 h 163"/>
                  <a:gd name="T8" fmla="*/ 2147483647 w 189"/>
                  <a:gd name="T9" fmla="*/ 2147483647 h 163"/>
                  <a:gd name="T10" fmla="*/ 2147483647 w 189"/>
                  <a:gd name="T11" fmla="*/ 2147483647 h 163"/>
                  <a:gd name="T12" fmla="*/ 2147483647 w 189"/>
                  <a:gd name="T13" fmla="*/ 2147483647 h 163"/>
                  <a:gd name="T14" fmla="*/ 2147483647 w 189"/>
                  <a:gd name="T15" fmla="*/ 2147483647 h 163"/>
                  <a:gd name="T16" fmla="*/ 2147483647 w 189"/>
                  <a:gd name="T17" fmla="*/ 2147483647 h 163"/>
                  <a:gd name="T18" fmla="*/ 2147483647 w 189"/>
                  <a:gd name="T19" fmla="*/ 2147483647 h 163"/>
                  <a:gd name="T20" fmla="*/ 2147483647 w 189"/>
                  <a:gd name="T21" fmla="*/ 2147483647 h 163"/>
                  <a:gd name="T22" fmla="*/ 2147483647 w 189"/>
                  <a:gd name="T23" fmla="*/ 2147483647 h 163"/>
                  <a:gd name="T24" fmla="*/ 2147483647 w 189"/>
                  <a:gd name="T25" fmla="*/ 2147483647 h 163"/>
                  <a:gd name="T26" fmla="*/ 2147483647 w 189"/>
                  <a:gd name="T27" fmla="*/ 2147483647 h 163"/>
                  <a:gd name="T28" fmla="*/ 2147483647 w 189"/>
                  <a:gd name="T29" fmla="*/ 2147483647 h 163"/>
                  <a:gd name="T30" fmla="*/ 2147483647 w 189"/>
                  <a:gd name="T31" fmla="*/ 2147483647 h 163"/>
                  <a:gd name="T32" fmla="*/ 2147483647 w 189"/>
                  <a:gd name="T33" fmla="*/ 2147483647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63"/>
                  <a:gd name="T53" fmla="*/ 189 w 189"/>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63">
                    <a:moveTo>
                      <a:pt x="68" y="50"/>
                    </a:moveTo>
                    <a:cubicBezTo>
                      <a:pt x="97" y="60"/>
                      <a:pt x="84" y="60"/>
                      <a:pt x="108" y="54"/>
                    </a:cubicBezTo>
                    <a:cubicBezTo>
                      <a:pt x="97" y="0"/>
                      <a:pt x="87" y="53"/>
                      <a:pt x="96" y="70"/>
                    </a:cubicBezTo>
                    <a:cubicBezTo>
                      <a:pt x="97" y="72"/>
                      <a:pt x="129" y="77"/>
                      <a:pt x="136" y="78"/>
                    </a:cubicBezTo>
                    <a:cubicBezTo>
                      <a:pt x="147" y="95"/>
                      <a:pt x="145" y="103"/>
                      <a:pt x="128" y="114"/>
                    </a:cubicBezTo>
                    <a:cubicBezTo>
                      <a:pt x="103" y="106"/>
                      <a:pt x="113" y="92"/>
                      <a:pt x="132" y="86"/>
                    </a:cubicBezTo>
                    <a:cubicBezTo>
                      <a:pt x="144" y="87"/>
                      <a:pt x="159" y="82"/>
                      <a:pt x="168" y="90"/>
                    </a:cubicBezTo>
                    <a:cubicBezTo>
                      <a:pt x="189" y="108"/>
                      <a:pt x="141" y="130"/>
                      <a:pt x="128" y="134"/>
                    </a:cubicBezTo>
                    <a:cubicBezTo>
                      <a:pt x="105" y="131"/>
                      <a:pt x="94" y="130"/>
                      <a:pt x="76" y="118"/>
                    </a:cubicBezTo>
                    <a:cubicBezTo>
                      <a:pt x="73" y="63"/>
                      <a:pt x="88" y="55"/>
                      <a:pt x="48" y="42"/>
                    </a:cubicBezTo>
                    <a:cubicBezTo>
                      <a:pt x="39" y="43"/>
                      <a:pt x="26" y="39"/>
                      <a:pt x="20" y="46"/>
                    </a:cubicBezTo>
                    <a:cubicBezTo>
                      <a:pt x="0" y="69"/>
                      <a:pt x="33" y="72"/>
                      <a:pt x="40" y="74"/>
                    </a:cubicBezTo>
                    <a:cubicBezTo>
                      <a:pt x="55" y="84"/>
                      <a:pt x="51" y="92"/>
                      <a:pt x="68" y="98"/>
                    </a:cubicBezTo>
                    <a:cubicBezTo>
                      <a:pt x="114" y="83"/>
                      <a:pt x="93" y="121"/>
                      <a:pt x="88" y="162"/>
                    </a:cubicBezTo>
                    <a:cubicBezTo>
                      <a:pt x="75" y="161"/>
                      <a:pt x="60" y="163"/>
                      <a:pt x="48" y="158"/>
                    </a:cubicBezTo>
                    <a:cubicBezTo>
                      <a:pt x="40" y="154"/>
                      <a:pt x="63" y="147"/>
                      <a:pt x="72" y="146"/>
                    </a:cubicBezTo>
                    <a:cubicBezTo>
                      <a:pt x="93" y="144"/>
                      <a:pt x="136" y="142"/>
                      <a:pt x="136" y="142"/>
                    </a:cubicBezTo>
                  </a:path>
                </a:pathLst>
              </a:custGeom>
              <a:noFill/>
              <a:ln w="28575">
                <a:solidFill>
                  <a:srgbClr val="0000CC"/>
                </a:solidFill>
                <a:round/>
                <a:headEnd/>
                <a:tailEnd/>
              </a:ln>
            </p:spPr>
            <p:txBody>
              <a:bodyPr/>
              <a:lstStyle/>
              <a:p>
                <a:endParaRPr lang="en-US"/>
              </a:p>
            </p:txBody>
          </p:sp>
        </p:grpSp>
        <p:grpSp>
          <p:nvGrpSpPr>
            <p:cNvPr id="20502" name="Group 168"/>
            <p:cNvGrpSpPr>
              <a:grpSpLocks/>
            </p:cNvGrpSpPr>
            <p:nvPr/>
          </p:nvGrpSpPr>
          <p:grpSpPr bwMode="auto">
            <a:xfrm>
              <a:off x="1114425" y="2336800"/>
              <a:ext cx="1095375" cy="533400"/>
              <a:chOff x="1460" y="1594"/>
              <a:chExt cx="1641" cy="1462"/>
            </a:xfrm>
          </p:grpSpPr>
          <p:sp>
            <p:nvSpPr>
              <p:cNvPr id="20648" name="Freeform 169"/>
              <p:cNvSpPr>
                <a:spLocks/>
              </p:cNvSpPr>
              <p:nvPr/>
            </p:nvSpPr>
            <p:spPr bwMode="auto">
              <a:xfrm>
                <a:off x="1460" y="1594"/>
                <a:ext cx="1641" cy="1462"/>
              </a:xfrm>
              <a:custGeom>
                <a:avLst/>
                <a:gdLst>
                  <a:gd name="T0" fmla="*/ 583 w 1641"/>
                  <a:gd name="T1" fmla="*/ 27 h 1462"/>
                  <a:gd name="T2" fmla="*/ 509 w 1641"/>
                  <a:gd name="T3" fmla="*/ 469 h 1462"/>
                  <a:gd name="T4" fmla="*/ 322 w 1641"/>
                  <a:gd name="T5" fmla="*/ 429 h 1462"/>
                  <a:gd name="T6" fmla="*/ 27 w 1641"/>
                  <a:gd name="T7" fmla="*/ 415 h 1462"/>
                  <a:gd name="T8" fmla="*/ 228 w 1641"/>
                  <a:gd name="T9" fmla="*/ 489 h 1462"/>
                  <a:gd name="T10" fmla="*/ 375 w 1641"/>
                  <a:gd name="T11" fmla="*/ 616 h 1462"/>
                  <a:gd name="T12" fmla="*/ 395 w 1641"/>
                  <a:gd name="T13" fmla="*/ 650 h 1462"/>
                  <a:gd name="T14" fmla="*/ 368 w 1641"/>
                  <a:gd name="T15" fmla="*/ 750 h 1462"/>
                  <a:gd name="T16" fmla="*/ 107 w 1641"/>
                  <a:gd name="T17" fmla="*/ 670 h 1462"/>
                  <a:gd name="T18" fmla="*/ 7 w 1641"/>
                  <a:gd name="T19" fmla="*/ 764 h 1462"/>
                  <a:gd name="T20" fmla="*/ 188 w 1641"/>
                  <a:gd name="T21" fmla="*/ 837 h 1462"/>
                  <a:gd name="T22" fmla="*/ 449 w 1641"/>
                  <a:gd name="T23" fmla="*/ 918 h 1462"/>
                  <a:gd name="T24" fmla="*/ 502 w 1641"/>
                  <a:gd name="T25" fmla="*/ 991 h 1462"/>
                  <a:gd name="T26" fmla="*/ 596 w 1641"/>
                  <a:gd name="T27" fmla="*/ 1326 h 1462"/>
                  <a:gd name="T28" fmla="*/ 636 w 1641"/>
                  <a:gd name="T29" fmla="*/ 1393 h 1462"/>
                  <a:gd name="T30" fmla="*/ 764 w 1641"/>
                  <a:gd name="T31" fmla="*/ 1453 h 1462"/>
                  <a:gd name="T32" fmla="*/ 817 w 1641"/>
                  <a:gd name="T33" fmla="*/ 1152 h 1462"/>
                  <a:gd name="T34" fmla="*/ 1333 w 1641"/>
                  <a:gd name="T35" fmla="*/ 1078 h 1462"/>
                  <a:gd name="T36" fmla="*/ 1212 w 1641"/>
                  <a:gd name="T37" fmla="*/ 1018 h 1462"/>
                  <a:gd name="T38" fmla="*/ 1092 w 1641"/>
                  <a:gd name="T39" fmla="*/ 971 h 1462"/>
                  <a:gd name="T40" fmla="*/ 1058 w 1641"/>
                  <a:gd name="T41" fmla="*/ 844 h 1462"/>
                  <a:gd name="T42" fmla="*/ 1366 w 1641"/>
                  <a:gd name="T43" fmla="*/ 790 h 1462"/>
                  <a:gd name="T44" fmla="*/ 1634 w 1641"/>
                  <a:gd name="T45" fmla="*/ 777 h 1462"/>
                  <a:gd name="T46" fmla="*/ 1554 w 1641"/>
                  <a:gd name="T47" fmla="*/ 710 h 1462"/>
                  <a:gd name="T48" fmla="*/ 1105 w 1641"/>
                  <a:gd name="T49" fmla="*/ 670 h 1462"/>
                  <a:gd name="T50" fmla="*/ 1045 w 1641"/>
                  <a:gd name="T51" fmla="*/ 502 h 1462"/>
                  <a:gd name="T52" fmla="*/ 1179 w 1641"/>
                  <a:gd name="T53" fmla="*/ 348 h 1462"/>
                  <a:gd name="T54" fmla="*/ 1179 w 1641"/>
                  <a:gd name="T55" fmla="*/ 281 h 1462"/>
                  <a:gd name="T56" fmla="*/ 1072 w 1641"/>
                  <a:gd name="T57" fmla="*/ 288 h 1462"/>
                  <a:gd name="T58" fmla="*/ 1005 w 1641"/>
                  <a:gd name="T59" fmla="*/ 342 h 1462"/>
                  <a:gd name="T60" fmla="*/ 844 w 1641"/>
                  <a:gd name="T61" fmla="*/ 429 h 1462"/>
                  <a:gd name="T62" fmla="*/ 650 w 1641"/>
                  <a:gd name="T63" fmla="*/ 328 h 1462"/>
                  <a:gd name="T64" fmla="*/ 670 w 1641"/>
                  <a:gd name="T65" fmla="*/ 141 h 1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1"/>
                  <a:gd name="T100" fmla="*/ 0 h 1462"/>
                  <a:gd name="T101" fmla="*/ 1641 w 1641"/>
                  <a:gd name="T102" fmla="*/ 1462 h 1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1" h="1462">
                    <a:moveTo>
                      <a:pt x="663" y="0"/>
                    </a:moveTo>
                    <a:cubicBezTo>
                      <a:pt x="595" y="15"/>
                      <a:pt x="620" y="1"/>
                      <a:pt x="583" y="27"/>
                    </a:cubicBezTo>
                    <a:cubicBezTo>
                      <a:pt x="560" y="93"/>
                      <a:pt x="563" y="161"/>
                      <a:pt x="543" y="228"/>
                    </a:cubicBezTo>
                    <a:cubicBezTo>
                      <a:pt x="531" y="306"/>
                      <a:pt x="567" y="411"/>
                      <a:pt x="509" y="469"/>
                    </a:cubicBezTo>
                    <a:cubicBezTo>
                      <a:pt x="402" y="460"/>
                      <a:pt x="450" y="468"/>
                      <a:pt x="362" y="449"/>
                    </a:cubicBezTo>
                    <a:cubicBezTo>
                      <a:pt x="327" y="441"/>
                      <a:pt x="356" y="443"/>
                      <a:pt x="322" y="429"/>
                    </a:cubicBezTo>
                    <a:cubicBezTo>
                      <a:pt x="302" y="420"/>
                      <a:pt x="276" y="415"/>
                      <a:pt x="255" y="409"/>
                    </a:cubicBezTo>
                    <a:cubicBezTo>
                      <a:pt x="179" y="411"/>
                      <a:pt x="101" y="397"/>
                      <a:pt x="27" y="415"/>
                    </a:cubicBezTo>
                    <a:cubicBezTo>
                      <a:pt x="7" y="420"/>
                      <a:pt x="35" y="463"/>
                      <a:pt x="54" y="469"/>
                    </a:cubicBezTo>
                    <a:cubicBezTo>
                      <a:pt x="109" y="486"/>
                      <a:pt x="171" y="483"/>
                      <a:pt x="228" y="489"/>
                    </a:cubicBezTo>
                    <a:cubicBezTo>
                      <a:pt x="247" y="501"/>
                      <a:pt x="259" y="514"/>
                      <a:pt x="275" y="529"/>
                    </a:cubicBezTo>
                    <a:cubicBezTo>
                      <a:pt x="291" y="581"/>
                      <a:pt x="335" y="590"/>
                      <a:pt x="375" y="616"/>
                    </a:cubicBezTo>
                    <a:cubicBezTo>
                      <a:pt x="377" y="623"/>
                      <a:pt x="378" y="630"/>
                      <a:pt x="382" y="636"/>
                    </a:cubicBezTo>
                    <a:cubicBezTo>
                      <a:pt x="385" y="641"/>
                      <a:pt x="392" y="644"/>
                      <a:pt x="395" y="650"/>
                    </a:cubicBezTo>
                    <a:cubicBezTo>
                      <a:pt x="401" y="663"/>
                      <a:pt x="409" y="690"/>
                      <a:pt x="409" y="690"/>
                    </a:cubicBezTo>
                    <a:cubicBezTo>
                      <a:pt x="402" y="724"/>
                      <a:pt x="402" y="739"/>
                      <a:pt x="368" y="750"/>
                    </a:cubicBezTo>
                    <a:cubicBezTo>
                      <a:pt x="321" y="748"/>
                      <a:pt x="275" y="747"/>
                      <a:pt x="228" y="743"/>
                    </a:cubicBezTo>
                    <a:cubicBezTo>
                      <a:pt x="193" y="740"/>
                      <a:pt x="147" y="684"/>
                      <a:pt x="107" y="670"/>
                    </a:cubicBezTo>
                    <a:cubicBezTo>
                      <a:pt x="0" y="678"/>
                      <a:pt x="22" y="654"/>
                      <a:pt x="0" y="717"/>
                    </a:cubicBezTo>
                    <a:cubicBezTo>
                      <a:pt x="2" y="733"/>
                      <a:pt x="1" y="749"/>
                      <a:pt x="7" y="764"/>
                    </a:cubicBezTo>
                    <a:cubicBezTo>
                      <a:pt x="21" y="799"/>
                      <a:pt x="96" y="801"/>
                      <a:pt x="121" y="804"/>
                    </a:cubicBezTo>
                    <a:cubicBezTo>
                      <a:pt x="146" y="811"/>
                      <a:pt x="165" y="826"/>
                      <a:pt x="188" y="837"/>
                    </a:cubicBezTo>
                    <a:cubicBezTo>
                      <a:pt x="237" y="890"/>
                      <a:pt x="327" y="880"/>
                      <a:pt x="389" y="884"/>
                    </a:cubicBezTo>
                    <a:cubicBezTo>
                      <a:pt x="411" y="892"/>
                      <a:pt x="449" y="918"/>
                      <a:pt x="449" y="918"/>
                    </a:cubicBezTo>
                    <a:cubicBezTo>
                      <a:pt x="460" y="960"/>
                      <a:pt x="451" y="936"/>
                      <a:pt x="482" y="985"/>
                    </a:cubicBezTo>
                    <a:cubicBezTo>
                      <a:pt x="486" y="991"/>
                      <a:pt x="495" y="989"/>
                      <a:pt x="502" y="991"/>
                    </a:cubicBezTo>
                    <a:cubicBezTo>
                      <a:pt x="529" y="1000"/>
                      <a:pt x="556" y="1009"/>
                      <a:pt x="583" y="1018"/>
                    </a:cubicBezTo>
                    <a:cubicBezTo>
                      <a:pt x="618" y="1134"/>
                      <a:pt x="573" y="977"/>
                      <a:pt x="596" y="1326"/>
                    </a:cubicBezTo>
                    <a:cubicBezTo>
                      <a:pt x="597" y="1336"/>
                      <a:pt x="605" y="1344"/>
                      <a:pt x="610" y="1353"/>
                    </a:cubicBezTo>
                    <a:cubicBezTo>
                      <a:pt x="618" y="1367"/>
                      <a:pt x="620" y="1391"/>
                      <a:pt x="636" y="1393"/>
                    </a:cubicBezTo>
                    <a:cubicBezTo>
                      <a:pt x="656" y="1395"/>
                      <a:pt x="677" y="1398"/>
                      <a:pt x="697" y="1400"/>
                    </a:cubicBezTo>
                    <a:cubicBezTo>
                      <a:pt x="745" y="1413"/>
                      <a:pt x="728" y="1430"/>
                      <a:pt x="764" y="1453"/>
                    </a:cubicBezTo>
                    <a:cubicBezTo>
                      <a:pt x="824" y="1360"/>
                      <a:pt x="763" y="1462"/>
                      <a:pt x="784" y="1179"/>
                    </a:cubicBezTo>
                    <a:cubicBezTo>
                      <a:pt x="785" y="1170"/>
                      <a:pt x="814" y="1154"/>
                      <a:pt x="817" y="1152"/>
                    </a:cubicBezTo>
                    <a:cubicBezTo>
                      <a:pt x="885" y="1100"/>
                      <a:pt x="850" y="1100"/>
                      <a:pt x="958" y="1092"/>
                    </a:cubicBezTo>
                    <a:cubicBezTo>
                      <a:pt x="1094" y="1044"/>
                      <a:pt x="894" y="1112"/>
                      <a:pt x="1333" y="1078"/>
                    </a:cubicBezTo>
                    <a:cubicBezTo>
                      <a:pt x="1348" y="1077"/>
                      <a:pt x="1325" y="1047"/>
                      <a:pt x="1313" y="1038"/>
                    </a:cubicBezTo>
                    <a:cubicBezTo>
                      <a:pt x="1293" y="1022"/>
                      <a:pt x="1227" y="1020"/>
                      <a:pt x="1212" y="1018"/>
                    </a:cubicBezTo>
                    <a:cubicBezTo>
                      <a:pt x="1184" y="1008"/>
                      <a:pt x="1160" y="994"/>
                      <a:pt x="1132" y="985"/>
                    </a:cubicBezTo>
                    <a:cubicBezTo>
                      <a:pt x="1119" y="981"/>
                      <a:pt x="1092" y="971"/>
                      <a:pt x="1092" y="971"/>
                    </a:cubicBezTo>
                    <a:cubicBezTo>
                      <a:pt x="1076" y="957"/>
                      <a:pt x="1066" y="940"/>
                      <a:pt x="1052" y="924"/>
                    </a:cubicBezTo>
                    <a:cubicBezTo>
                      <a:pt x="1035" y="874"/>
                      <a:pt x="1037" y="887"/>
                      <a:pt x="1058" y="844"/>
                    </a:cubicBezTo>
                    <a:cubicBezTo>
                      <a:pt x="1063" y="833"/>
                      <a:pt x="1075" y="798"/>
                      <a:pt x="1092" y="797"/>
                    </a:cubicBezTo>
                    <a:cubicBezTo>
                      <a:pt x="1183" y="791"/>
                      <a:pt x="1275" y="792"/>
                      <a:pt x="1366" y="790"/>
                    </a:cubicBezTo>
                    <a:cubicBezTo>
                      <a:pt x="1375" y="788"/>
                      <a:pt x="1384" y="784"/>
                      <a:pt x="1393" y="784"/>
                    </a:cubicBezTo>
                    <a:cubicBezTo>
                      <a:pt x="1473" y="780"/>
                      <a:pt x="1554" y="786"/>
                      <a:pt x="1634" y="777"/>
                    </a:cubicBezTo>
                    <a:cubicBezTo>
                      <a:pt x="1641" y="776"/>
                      <a:pt x="1632" y="763"/>
                      <a:pt x="1628" y="757"/>
                    </a:cubicBezTo>
                    <a:cubicBezTo>
                      <a:pt x="1613" y="737"/>
                      <a:pt x="1577" y="717"/>
                      <a:pt x="1554" y="710"/>
                    </a:cubicBezTo>
                    <a:cubicBezTo>
                      <a:pt x="1487" y="690"/>
                      <a:pt x="1469" y="701"/>
                      <a:pt x="1366" y="697"/>
                    </a:cubicBezTo>
                    <a:cubicBezTo>
                      <a:pt x="1283" y="675"/>
                      <a:pt x="1189" y="675"/>
                      <a:pt x="1105" y="670"/>
                    </a:cubicBezTo>
                    <a:cubicBezTo>
                      <a:pt x="1072" y="648"/>
                      <a:pt x="1039" y="624"/>
                      <a:pt x="1011" y="596"/>
                    </a:cubicBezTo>
                    <a:cubicBezTo>
                      <a:pt x="1023" y="562"/>
                      <a:pt x="1020" y="529"/>
                      <a:pt x="1045" y="502"/>
                    </a:cubicBezTo>
                    <a:cubicBezTo>
                      <a:pt x="1058" y="465"/>
                      <a:pt x="1065" y="429"/>
                      <a:pt x="1105" y="415"/>
                    </a:cubicBezTo>
                    <a:cubicBezTo>
                      <a:pt x="1131" y="390"/>
                      <a:pt x="1150" y="369"/>
                      <a:pt x="1179" y="348"/>
                    </a:cubicBezTo>
                    <a:cubicBezTo>
                      <a:pt x="1211" y="300"/>
                      <a:pt x="1217" y="320"/>
                      <a:pt x="1192" y="295"/>
                    </a:cubicBezTo>
                    <a:cubicBezTo>
                      <a:pt x="1187" y="290"/>
                      <a:pt x="1184" y="284"/>
                      <a:pt x="1179" y="281"/>
                    </a:cubicBezTo>
                    <a:cubicBezTo>
                      <a:pt x="1173" y="277"/>
                      <a:pt x="1166" y="277"/>
                      <a:pt x="1159" y="275"/>
                    </a:cubicBezTo>
                    <a:cubicBezTo>
                      <a:pt x="1147" y="276"/>
                      <a:pt x="1093" y="275"/>
                      <a:pt x="1072" y="288"/>
                    </a:cubicBezTo>
                    <a:cubicBezTo>
                      <a:pt x="1059" y="296"/>
                      <a:pt x="1056" y="306"/>
                      <a:pt x="1045" y="315"/>
                    </a:cubicBezTo>
                    <a:cubicBezTo>
                      <a:pt x="1032" y="325"/>
                      <a:pt x="1018" y="333"/>
                      <a:pt x="1005" y="342"/>
                    </a:cubicBezTo>
                    <a:cubicBezTo>
                      <a:pt x="986" y="355"/>
                      <a:pt x="978" y="375"/>
                      <a:pt x="958" y="389"/>
                    </a:cubicBezTo>
                    <a:cubicBezTo>
                      <a:pt x="932" y="426"/>
                      <a:pt x="888" y="424"/>
                      <a:pt x="844" y="429"/>
                    </a:cubicBezTo>
                    <a:cubicBezTo>
                      <a:pt x="811" y="427"/>
                      <a:pt x="777" y="427"/>
                      <a:pt x="744" y="422"/>
                    </a:cubicBezTo>
                    <a:cubicBezTo>
                      <a:pt x="710" y="416"/>
                      <a:pt x="673" y="353"/>
                      <a:pt x="650" y="328"/>
                    </a:cubicBezTo>
                    <a:cubicBezTo>
                      <a:pt x="652" y="283"/>
                      <a:pt x="651" y="238"/>
                      <a:pt x="656" y="194"/>
                    </a:cubicBezTo>
                    <a:cubicBezTo>
                      <a:pt x="658" y="176"/>
                      <a:pt x="670" y="141"/>
                      <a:pt x="670" y="141"/>
                    </a:cubicBezTo>
                    <a:cubicBezTo>
                      <a:pt x="661" y="42"/>
                      <a:pt x="684" y="27"/>
                      <a:pt x="589" y="27"/>
                    </a:cubicBezTo>
                  </a:path>
                </a:pathLst>
              </a:custGeom>
              <a:solidFill>
                <a:srgbClr val="909846">
                  <a:alpha val="87842"/>
                </a:srgbClr>
              </a:solidFill>
              <a:ln w="9525">
                <a:solidFill>
                  <a:schemeClr val="tx1"/>
                </a:solidFill>
                <a:round/>
                <a:headEnd/>
                <a:tailEnd/>
              </a:ln>
            </p:spPr>
            <p:txBody>
              <a:bodyPr/>
              <a:lstStyle/>
              <a:p>
                <a:endParaRPr lang="en-US"/>
              </a:p>
            </p:txBody>
          </p:sp>
          <p:sp>
            <p:nvSpPr>
              <p:cNvPr id="20649" name="Freeform 170"/>
              <p:cNvSpPr>
                <a:spLocks/>
              </p:cNvSpPr>
              <p:nvPr/>
            </p:nvSpPr>
            <p:spPr bwMode="auto">
              <a:xfrm>
                <a:off x="1959" y="2168"/>
                <a:ext cx="338" cy="300"/>
              </a:xfrm>
              <a:custGeom>
                <a:avLst/>
                <a:gdLst>
                  <a:gd name="T0" fmla="*/ 163 w 338"/>
                  <a:gd name="T1" fmla="*/ 3 h 260"/>
                  <a:gd name="T2" fmla="*/ 43 w 338"/>
                  <a:gd name="T3" fmla="*/ 404 h 260"/>
                  <a:gd name="T4" fmla="*/ 2 w 338"/>
                  <a:gd name="T5" fmla="*/ 1348 h 260"/>
                  <a:gd name="T6" fmla="*/ 36 w 338"/>
                  <a:gd name="T7" fmla="*/ 3226 h 260"/>
                  <a:gd name="T8" fmla="*/ 103 w 338"/>
                  <a:gd name="T9" fmla="*/ 3333 h 260"/>
                  <a:gd name="T10" fmla="*/ 143 w 338"/>
                  <a:gd name="T11" fmla="*/ 4051 h 260"/>
                  <a:gd name="T12" fmla="*/ 183 w 338"/>
                  <a:gd name="T13" fmla="*/ 4516 h 260"/>
                  <a:gd name="T14" fmla="*/ 331 w 338"/>
                  <a:gd name="T15" fmla="*/ 4413 h 260"/>
                  <a:gd name="T16" fmla="*/ 337 w 338"/>
                  <a:gd name="T17" fmla="*/ 4051 h 260"/>
                  <a:gd name="T18" fmla="*/ 331 w 338"/>
                  <a:gd name="T19" fmla="*/ 2750 h 260"/>
                  <a:gd name="T20" fmla="*/ 277 w 338"/>
                  <a:gd name="T21" fmla="*/ 1690 h 260"/>
                  <a:gd name="T22" fmla="*/ 203 w 338"/>
                  <a:gd name="T23" fmla="*/ 517 h 260"/>
                  <a:gd name="T24" fmla="*/ 163 w 338"/>
                  <a:gd name="T25" fmla="*/ 3 h 260"/>
                  <a:gd name="T26" fmla="*/ 150 w 338"/>
                  <a:gd name="T27" fmla="*/ 303 h 260"/>
                  <a:gd name="T28" fmla="*/ 163 w 338"/>
                  <a:gd name="T29" fmla="*/ 3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60"/>
                  <a:gd name="T47" fmla="*/ 338 w 338"/>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60">
                    <a:moveTo>
                      <a:pt x="163" y="3"/>
                    </a:moveTo>
                    <a:cubicBezTo>
                      <a:pt x="121" y="18"/>
                      <a:pt x="91" y="19"/>
                      <a:pt x="43" y="23"/>
                    </a:cubicBezTo>
                    <a:cubicBezTo>
                      <a:pt x="27" y="39"/>
                      <a:pt x="2" y="77"/>
                      <a:pt x="2" y="77"/>
                    </a:cubicBezTo>
                    <a:cubicBezTo>
                      <a:pt x="4" y="94"/>
                      <a:pt x="0" y="173"/>
                      <a:pt x="36" y="184"/>
                    </a:cubicBezTo>
                    <a:cubicBezTo>
                      <a:pt x="57" y="191"/>
                      <a:pt x="81" y="189"/>
                      <a:pt x="103" y="191"/>
                    </a:cubicBezTo>
                    <a:cubicBezTo>
                      <a:pt x="116" y="204"/>
                      <a:pt x="130" y="218"/>
                      <a:pt x="143" y="231"/>
                    </a:cubicBezTo>
                    <a:cubicBezTo>
                      <a:pt x="154" y="242"/>
                      <a:pt x="183" y="258"/>
                      <a:pt x="183" y="258"/>
                    </a:cubicBezTo>
                    <a:cubicBezTo>
                      <a:pt x="232" y="256"/>
                      <a:pt x="282" y="260"/>
                      <a:pt x="331" y="251"/>
                    </a:cubicBezTo>
                    <a:cubicBezTo>
                      <a:pt x="338" y="250"/>
                      <a:pt x="337" y="238"/>
                      <a:pt x="337" y="231"/>
                    </a:cubicBezTo>
                    <a:cubicBezTo>
                      <a:pt x="337" y="206"/>
                      <a:pt x="334" y="182"/>
                      <a:pt x="331" y="157"/>
                    </a:cubicBezTo>
                    <a:cubicBezTo>
                      <a:pt x="327" y="128"/>
                      <a:pt x="297" y="114"/>
                      <a:pt x="277" y="97"/>
                    </a:cubicBezTo>
                    <a:cubicBezTo>
                      <a:pt x="249" y="74"/>
                      <a:pt x="239" y="43"/>
                      <a:pt x="203" y="30"/>
                    </a:cubicBezTo>
                    <a:cubicBezTo>
                      <a:pt x="196" y="23"/>
                      <a:pt x="178" y="0"/>
                      <a:pt x="163" y="3"/>
                    </a:cubicBezTo>
                    <a:cubicBezTo>
                      <a:pt x="157" y="4"/>
                      <a:pt x="150" y="17"/>
                      <a:pt x="150" y="17"/>
                    </a:cubicBezTo>
                    <a:cubicBezTo>
                      <a:pt x="150" y="17"/>
                      <a:pt x="159" y="8"/>
                      <a:pt x="163" y="3"/>
                    </a:cubicBezTo>
                    <a:close/>
                  </a:path>
                </a:pathLst>
              </a:custGeom>
              <a:solidFill>
                <a:schemeClr val="tx2"/>
              </a:solidFill>
              <a:ln w="9525">
                <a:solidFill>
                  <a:schemeClr val="tx1"/>
                </a:solidFill>
                <a:round/>
                <a:headEnd/>
                <a:tailEnd/>
              </a:ln>
            </p:spPr>
            <p:txBody>
              <a:bodyPr/>
              <a:lstStyle/>
              <a:p>
                <a:endParaRPr lang="en-US"/>
              </a:p>
            </p:txBody>
          </p:sp>
        </p:grpSp>
        <p:grpSp>
          <p:nvGrpSpPr>
            <p:cNvPr id="20503" name="Group 188"/>
            <p:cNvGrpSpPr>
              <a:grpSpLocks/>
            </p:cNvGrpSpPr>
            <p:nvPr/>
          </p:nvGrpSpPr>
          <p:grpSpPr bwMode="auto">
            <a:xfrm>
              <a:off x="5675313" y="1228725"/>
              <a:ext cx="958850" cy="431800"/>
              <a:chOff x="1460" y="1594"/>
              <a:chExt cx="1641" cy="1462"/>
            </a:xfrm>
          </p:grpSpPr>
          <p:sp>
            <p:nvSpPr>
              <p:cNvPr id="20646" name="Freeform 189"/>
              <p:cNvSpPr>
                <a:spLocks/>
              </p:cNvSpPr>
              <p:nvPr/>
            </p:nvSpPr>
            <p:spPr bwMode="auto">
              <a:xfrm>
                <a:off x="1460" y="1594"/>
                <a:ext cx="1641" cy="1462"/>
              </a:xfrm>
              <a:custGeom>
                <a:avLst/>
                <a:gdLst>
                  <a:gd name="T0" fmla="*/ 583 w 1641"/>
                  <a:gd name="T1" fmla="*/ 27 h 1462"/>
                  <a:gd name="T2" fmla="*/ 509 w 1641"/>
                  <a:gd name="T3" fmla="*/ 469 h 1462"/>
                  <a:gd name="T4" fmla="*/ 322 w 1641"/>
                  <a:gd name="T5" fmla="*/ 429 h 1462"/>
                  <a:gd name="T6" fmla="*/ 27 w 1641"/>
                  <a:gd name="T7" fmla="*/ 415 h 1462"/>
                  <a:gd name="T8" fmla="*/ 228 w 1641"/>
                  <a:gd name="T9" fmla="*/ 489 h 1462"/>
                  <a:gd name="T10" fmla="*/ 375 w 1641"/>
                  <a:gd name="T11" fmla="*/ 616 h 1462"/>
                  <a:gd name="T12" fmla="*/ 395 w 1641"/>
                  <a:gd name="T13" fmla="*/ 650 h 1462"/>
                  <a:gd name="T14" fmla="*/ 368 w 1641"/>
                  <a:gd name="T15" fmla="*/ 750 h 1462"/>
                  <a:gd name="T16" fmla="*/ 107 w 1641"/>
                  <a:gd name="T17" fmla="*/ 670 h 1462"/>
                  <a:gd name="T18" fmla="*/ 7 w 1641"/>
                  <a:gd name="T19" fmla="*/ 764 h 1462"/>
                  <a:gd name="T20" fmla="*/ 188 w 1641"/>
                  <a:gd name="T21" fmla="*/ 837 h 1462"/>
                  <a:gd name="T22" fmla="*/ 449 w 1641"/>
                  <a:gd name="T23" fmla="*/ 918 h 1462"/>
                  <a:gd name="T24" fmla="*/ 502 w 1641"/>
                  <a:gd name="T25" fmla="*/ 991 h 1462"/>
                  <a:gd name="T26" fmla="*/ 596 w 1641"/>
                  <a:gd name="T27" fmla="*/ 1326 h 1462"/>
                  <a:gd name="T28" fmla="*/ 636 w 1641"/>
                  <a:gd name="T29" fmla="*/ 1393 h 1462"/>
                  <a:gd name="T30" fmla="*/ 764 w 1641"/>
                  <a:gd name="T31" fmla="*/ 1453 h 1462"/>
                  <a:gd name="T32" fmla="*/ 817 w 1641"/>
                  <a:gd name="T33" fmla="*/ 1152 h 1462"/>
                  <a:gd name="T34" fmla="*/ 1333 w 1641"/>
                  <a:gd name="T35" fmla="*/ 1078 h 1462"/>
                  <a:gd name="T36" fmla="*/ 1212 w 1641"/>
                  <a:gd name="T37" fmla="*/ 1018 h 1462"/>
                  <a:gd name="T38" fmla="*/ 1092 w 1641"/>
                  <a:gd name="T39" fmla="*/ 971 h 1462"/>
                  <a:gd name="T40" fmla="*/ 1058 w 1641"/>
                  <a:gd name="T41" fmla="*/ 844 h 1462"/>
                  <a:gd name="T42" fmla="*/ 1366 w 1641"/>
                  <a:gd name="T43" fmla="*/ 790 h 1462"/>
                  <a:gd name="T44" fmla="*/ 1634 w 1641"/>
                  <a:gd name="T45" fmla="*/ 777 h 1462"/>
                  <a:gd name="T46" fmla="*/ 1554 w 1641"/>
                  <a:gd name="T47" fmla="*/ 710 h 1462"/>
                  <a:gd name="T48" fmla="*/ 1105 w 1641"/>
                  <a:gd name="T49" fmla="*/ 670 h 1462"/>
                  <a:gd name="T50" fmla="*/ 1045 w 1641"/>
                  <a:gd name="T51" fmla="*/ 502 h 1462"/>
                  <a:gd name="T52" fmla="*/ 1179 w 1641"/>
                  <a:gd name="T53" fmla="*/ 348 h 1462"/>
                  <a:gd name="T54" fmla="*/ 1179 w 1641"/>
                  <a:gd name="T55" fmla="*/ 281 h 1462"/>
                  <a:gd name="T56" fmla="*/ 1072 w 1641"/>
                  <a:gd name="T57" fmla="*/ 288 h 1462"/>
                  <a:gd name="T58" fmla="*/ 1005 w 1641"/>
                  <a:gd name="T59" fmla="*/ 342 h 1462"/>
                  <a:gd name="T60" fmla="*/ 844 w 1641"/>
                  <a:gd name="T61" fmla="*/ 429 h 1462"/>
                  <a:gd name="T62" fmla="*/ 650 w 1641"/>
                  <a:gd name="T63" fmla="*/ 328 h 1462"/>
                  <a:gd name="T64" fmla="*/ 670 w 1641"/>
                  <a:gd name="T65" fmla="*/ 141 h 1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1"/>
                  <a:gd name="T100" fmla="*/ 0 h 1462"/>
                  <a:gd name="T101" fmla="*/ 1641 w 1641"/>
                  <a:gd name="T102" fmla="*/ 1462 h 1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1" h="1462">
                    <a:moveTo>
                      <a:pt x="663" y="0"/>
                    </a:moveTo>
                    <a:cubicBezTo>
                      <a:pt x="595" y="15"/>
                      <a:pt x="620" y="1"/>
                      <a:pt x="583" y="27"/>
                    </a:cubicBezTo>
                    <a:cubicBezTo>
                      <a:pt x="560" y="93"/>
                      <a:pt x="563" y="161"/>
                      <a:pt x="543" y="228"/>
                    </a:cubicBezTo>
                    <a:cubicBezTo>
                      <a:pt x="531" y="306"/>
                      <a:pt x="567" y="411"/>
                      <a:pt x="509" y="469"/>
                    </a:cubicBezTo>
                    <a:cubicBezTo>
                      <a:pt x="402" y="460"/>
                      <a:pt x="450" y="468"/>
                      <a:pt x="362" y="449"/>
                    </a:cubicBezTo>
                    <a:cubicBezTo>
                      <a:pt x="327" y="441"/>
                      <a:pt x="356" y="443"/>
                      <a:pt x="322" y="429"/>
                    </a:cubicBezTo>
                    <a:cubicBezTo>
                      <a:pt x="302" y="420"/>
                      <a:pt x="276" y="415"/>
                      <a:pt x="255" y="409"/>
                    </a:cubicBezTo>
                    <a:cubicBezTo>
                      <a:pt x="179" y="411"/>
                      <a:pt x="101" y="397"/>
                      <a:pt x="27" y="415"/>
                    </a:cubicBezTo>
                    <a:cubicBezTo>
                      <a:pt x="7" y="420"/>
                      <a:pt x="35" y="463"/>
                      <a:pt x="54" y="469"/>
                    </a:cubicBezTo>
                    <a:cubicBezTo>
                      <a:pt x="109" y="486"/>
                      <a:pt x="171" y="483"/>
                      <a:pt x="228" y="489"/>
                    </a:cubicBezTo>
                    <a:cubicBezTo>
                      <a:pt x="247" y="501"/>
                      <a:pt x="259" y="514"/>
                      <a:pt x="275" y="529"/>
                    </a:cubicBezTo>
                    <a:cubicBezTo>
                      <a:pt x="291" y="581"/>
                      <a:pt x="335" y="590"/>
                      <a:pt x="375" y="616"/>
                    </a:cubicBezTo>
                    <a:cubicBezTo>
                      <a:pt x="377" y="623"/>
                      <a:pt x="378" y="630"/>
                      <a:pt x="382" y="636"/>
                    </a:cubicBezTo>
                    <a:cubicBezTo>
                      <a:pt x="385" y="641"/>
                      <a:pt x="392" y="644"/>
                      <a:pt x="395" y="650"/>
                    </a:cubicBezTo>
                    <a:cubicBezTo>
                      <a:pt x="401" y="663"/>
                      <a:pt x="409" y="690"/>
                      <a:pt x="409" y="690"/>
                    </a:cubicBezTo>
                    <a:cubicBezTo>
                      <a:pt x="402" y="724"/>
                      <a:pt x="402" y="739"/>
                      <a:pt x="368" y="750"/>
                    </a:cubicBezTo>
                    <a:cubicBezTo>
                      <a:pt x="321" y="748"/>
                      <a:pt x="275" y="747"/>
                      <a:pt x="228" y="743"/>
                    </a:cubicBezTo>
                    <a:cubicBezTo>
                      <a:pt x="193" y="740"/>
                      <a:pt x="147" y="684"/>
                      <a:pt x="107" y="670"/>
                    </a:cubicBezTo>
                    <a:cubicBezTo>
                      <a:pt x="0" y="678"/>
                      <a:pt x="22" y="654"/>
                      <a:pt x="0" y="717"/>
                    </a:cubicBezTo>
                    <a:cubicBezTo>
                      <a:pt x="2" y="733"/>
                      <a:pt x="1" y="749"/>
                      <a:pt x="7" y="764"/>
                    </a:cubicBezTo>
                    <a:cubicBezTo>
                      <a:pt x="21" y="799"/>
                      <a:pt x="96" y="801"/>
                      <a:pt x="121" y="804"/>
                    </a:cubicBezTo>
                    <a:cubicBezTo>
                      <a:pt x="146" y="811"/>
                      <a:pt x="165" y="826"/>
                      <a:pt x="188" y="837"/>
                    </a:cubicBezTo>
                    <a:cubicBezTo>
                      <a:pt x="237" y="890"/>
                      <a:pt x="327" y="880"/>
                      <a:pt x="389" y="884"/>
                    </a:cubicBezTo>
                    <a:cubicBezTo>
                      <a:pt x="411" y="892"/>
                      <a:pt x="449" y="918"/>
                      <a:pt x="449" y="918"/>
                    </a:cubicBezTo>
                    <a:cubicBezTo>
                      <a:pt x="460" y="960"/>
                      <a:pt x="451" y="936"/>
                      <a:pt x="482" y="985"/>
                    </a:cubicBezTo>
                    <a:cubicBezTo>
                      <a:pt x="486" y="991"/>
                      <a:pt x="495" y="989"/>
                      <a:pt x="502" y="991"/>
                    </a:cubicBezTo>
                    <a:cubicBezTo>
                      <a:pt x="529" y="1000"/>
                      <a:pt x="556" y="1009"/>
                      <a:pt x="583" y="1018"/>
                    </a:cubicBezTo>
                    <a:cubicBezTo>
                      <a:pt x="618" y="1134"/>
                      <a:pt x="573" y="977"/>
                      <a:pt x="596" y="1326"/>
                    </a:cubicBezTo>
                    <a:cubicBezTo>
                      <a:pt x="597" y="1336"/>
                      <a:pt x="605" y="1344"/>
                      <a:pt x="610" y="1353"/>
                    </a:cubicBezTo>
                    <a:cubicBezTo>
                      <a:pt x="618" y="1367"/>
                      <a:pt x="620" y="1391"/>
                      <a:pt x="636" y="1393"/>
                    </a:cubicBezTo>
                    <a:cubicBezTo>
                      <a:pt x="656" y="1395"/>
                      <a:pt x="677" y="1398"/>
                      <a:pt x="697" y="1400"/>
                    </a:cubicBezTo>
                    <a:cubicBezTo>
                      <a:pt x="745" y="1413"/>
                      <a:pt x="728" y="1430"/>
                      <a:pt x="764" y="1453"/>
                    </a:cubicBezTo>
                    <a:cubicBezTo>
                      <a:pt x="824" y="1360"/>
                      <a:pt x="763" y="1462"/>
                      <a:pt x="784" y="1179"/>
                    </a:cubicBezTo>
                    <a:cubicBezTo>
                      <a:pt x="785" y="1170"/>
                      <a:pt x="814" y="1154"/>
                      <a:pt x="817" y="1152"/>
                    </a:cubicBezTo>
                    <a:cubicBezTo>
                      <a:pt x="885" y="1100"/>
                      <a:pt x="850" y="1100"/>
                      <a:pt x="958" y="1092"/>
                    </a:cubicBezTo>
                    <a:cubicBezTo>
                      <a:pt x="1094" y="1044"/>
                      <a:pt x="894" y="1112"/>
                      <a:pt x="1333" y="1078"/>
                    </a:cubicBezTo>
                    <a:cubicBezTo>
                      <a:pt x="1348" y="1077"/>
                      <a:pt x="1325" y="1047"/>
                      <a:pt x="1313" y="1038"/>
                    </a:cubicBezTo>
                    <a:cubicBezTo>
                      <a:pt x="1293" y="1022"/>
                      <a:pt x="1227" y="1020"/>
                      <a:pt x="1212" y="1018"/>
                    </a:cubicBezTo>
                    <a:cubicBezTo>
                      <a:pt x="1184" y="1008"/>
                      <a:pt x="1160" y="994"/>
                      <a:pt x="1132" y="985"/>
                    </a:cubicBezTo>
                    <a:cubicBezTo>
                      <a:pt x="1119" y="981"/>
                      <a:pt x="1092" y="971"/>
                      <a:pt x="1092" y="971"/>
                    </a:cubicBezTo>
                    <a:cubicBezTo>
                      <a:pt x="1076" y="957"/>
                      <a:pt x="1066" y="940"/>
                      <a:pt x="1052" y="924"/>
                    </a:cubicBezTo>
                    <a:cubicBezTo>
                      <a:pt x="1035" y="874"/>
                      <a:pt x="1037" y="887"/>
                      <a:pt x="1058" y="844"/>
                    </a:cubicBezTo>
                    <a:cubicBezTo>
                      <a:pt x="1063" y="833"/>
                      <a:pt x="1075" y="798"/>
                      <a:pt x="1092" y="797"/>
                    </a:cubicBezTo>
                    <a:cubicBezTo>
                      <a:pt x="1183" y="791"/>
                      <a:pt x="1275" y="792"/>
                      <a:pt x="1366" y="790"/>
                    </a:cubicBezTo>
                    <a:cubicBezTo>
                      <a:pt x="1375" y="788"/>
                      <a:pt x="1384" y="784"/>
                      <a:pt x="1393" y="784"/>
                    </a:cubicBezTo>
                    <a:cubicBezTo>
                      <a:pt x="1473" y="780"/>
                      <a:pt x="1554" y="786"/>
                      <a:pt x="1634" y="777"/>
                    </a:cubicBezTo>
                    <a:cubicBezTo>
                      <a:pt x="1641" y="776"/>
                      <a:pt x="1632" y="763"/>
                      <a:pt x="1628" y="757"/>
                    </a:cubicBezTo>
                    <a:cubicBezTo>
                      <a:pt x="1613" y="737"/>
                      <a:pt x="1577" y="717"/>
                      <a:pt x="1554" y="710"/>
                    </a:cubicBezTo>
                    <a:cubicBezTo>
                      <a:pt x="1487" y="690"/>
                      <a:pt x="1469" y="701"/>
                      <a:pt x="1366" y="697"/>
                    </a:cubicBezTo>
                    <a:cubicBezTo>
                      <a:pt x="1283" y="675"/>
                      <a:pt x="1189" y="675"/>
                      <a:pt x="1105" y="670"/>
                    </a:cubicBezTo>
                    <a:cubicBezTo>
                      <a:pt x="1072" y="648"/>
                      <a:pt x="1039" y="624"/>
                      <a:pt x="1011" y="596"/>
                    </a:cubicBezTo>
                    <a:cubicBezTo>
                      <a:pt x="1023" y="562"/>
                      <a:pt x="1020" y="529"/>
                      <a:pt x="1045" y="502"/>
                    </a:cubicBezTo>
                    <a:cubicBezTo>
                      <a:pt x="1058" y="465"/>
                      <a:pt x="1065" y="429"/>
                      <a:pt x="1105" y="415"/>
                    </a:cubicBezTo>
                    <a:cubicBezTo>
                      <a:pt x="1131" y="390"/>
                      <a:pt x="1150" y="369"/>
                      <a:pt x="1179" y="348"/>
                    </a:cubicBezTo>
                    <a:cubicBezTo>
                      <a:pt x="1211" y="300"/>
                      <a:pt x="1217" y="320"/>
                      <a:pt x="1192" y="295"/>
                    </a:cubicBezTo>
                    <a:cubicBezTo>
                      <a:pt x="1187" y="290"/>
                      <a:pt x="1184" y="284"/>
                      <a:pt x="1179" y="281"/>
                    </a:cubicBezTo>
                    <a:cubicBezTo>
                      <a:pt x="1173" y="277"/>
                      <a:pt x="1166" y="277"/>
                      <a:pt x="1159" y="275"/>
                    </a:cubicBezTo>
                    <a:cubicBezTo>
                      <a:pt x="1147" y="276"/>
                      <a:pt x="1093" y="275"/>
                      <a:pt x="1072" y="288"/>
                    </a:cubicBezTo>
                    <a:cubicBezTo>
                      <a:pt x="1059" y="296"/>
                      <a:pt x="1056" y="306"/>
                      <a:pt x="1045" y="315"/>
                    </a:cubicBezTo>
                    <a:cubicBezTo>
                      <a:pt x="1032" y="325"/>
                      <a:pt x="1018" y="333"/>
                      <a:pt x="1005" y="342"/>
                    </a:cubicBezTo>
                    <a:cubicBezTo>
                      <a:pt x="986" y="355"/>
                      <a:pt x="978" y="375"/>
                      <a:pt x="958" y="389"/>
                    </a:cubicBezTo>
                    <a:cubicBezTo>
                      <a:pt x="932" y="426"/>
                      <a:pt x="888" y="424"/>
                      <a:pt x="844" y="429"/>
                    </a:cubicBezTo>
                    <a:cubicBezTo>
                      <a:pt x="811" y="427"/>
                      <a:pt x="777" y="427"/>
                      <a:pt x="744" y="422"/>
                    </a:cubicBezTo>
                    <a:cubicBezTo>
                      <a:pt x="710" y="416"/>
                      <a:pt x="673" y="353"/>
                      <a:pt x="650" y="328"/>
                    </a:cubicBezTo>
                    <a:cubicBezTo>
                      <a:pt x="652" y="283"/>
                      <a:pt x="651" y="238"/>
                      <a:pt x="656" y="194"/>
                    </a:cubicBezTo>
                    <a:cubicBezTo>
                      <a:pt x="658" y="176"/>
                      <a:pt x="670" y="141"/>
                      <a:pt x="670" y="141"/>
                    </a:cubicBezTo>
                    <a:cubicBezTo>
                      <a:pt x="661" y="42"/>
                      <a:pt x="684" y="27"/>
                      <a:pt x="589" y="27"/>
                    </a:cubicBezTo>
                  </a:path>
                </a:pathLst>
              </a:custGeom>
              <a:solidFill>
                <a:srgbClr val="909846"/>
              </a:solidFill>
              <a:ln w="9525">
                <a:solidFill>
                  <a:schemeClr val="tx1"/>
                </a:solidFill>
                <a:round/>
                <a:headEnd/>
                <a:tailEnd/>
              </a:ln>
            </p:spPr>
            <p:txBody>
              <a:bodyPr/>
              <a:lstStyle/>
              <a:p>
                <a:endParaRPr lang="en-US"/>
              </a:p>
            </p:txBody>
          </p:sp>
          <p:sp>
            <p:nvSpPr>
              <p:cNvPr id="20647" name="Freeform 190"/>
              <p:cNvSpPr>
                <a:spLocks/>
              </p:cNvSpPr>
              <p:nvPr/>
            </p:nvSpPr>
            <p:spPr bwMode="auto">
              <a:xfrm>
                <a:off x="2016" y="2208"/>
                <a:ext cx="338" cy="260"/>
              </a:xfrm>
              <a:custGeom>
                <a:avLst/>
                <a:gdLst>
                  <a:gd name="T0" fmla="*/ 163 w 338"/>
                  <a:gd name="T1" fmla="*/ 3 h 260"/>
                  <a:gd name="T2" fmla="*/ 43 w 338"/>
                  <a:gd name="T3" fmla="*/ 23 h 260"/>
                  <a:gd name="T4" fmla="*/ 2 w 338"/>
                  <a:gd name="T5" fmla="*/ 77 h 260"/>
                  <a:gd name="T6" fmla="*/ 36 w 338"/>
                  <a:gd name="T7" fmla="*/ 184 h 260"/>
                  <a:gd name="T8" fmla="*/ 103 w 338"/>
                  <a:gd name="T9" fmla="*/ 191 h 260"/>
                  <a:gd name="T10" fmla="*/ 143 w 338"/>
                  <a:gd name="T11" fmla="*/ 231 h 260"/>
                  <a:gd name="T12" fmla="*/ 183 w 338"/>
                  <a:gd name="T13" fmla="*/ 258 h 260"/>
                  <a:gd name="T14" fmla="*/ 331 w 338"/>
                  <a:gd name="T15" fmla="*/ 251 h 260"/>
                  <a:gd name="T16" fmla="*/ 337 w 338"/>
                  <a:gd name="T17" fmla="*/ 231 h 260"/>
                  <a:gd name="T18" fmla="*/ 331 w 338"/>
                  <a:gd name="T19" fmla="*/ 157 h 260"/>
                  <a:gd name="T20" fmla="*/ 277 w 338"/>
                  <a:gd name="T21" fmla="*/ 97 h 260"/>
                  <a:gd name="T22" fmla="*/ 203 w 338"/>
                  <a:gd name="T23" fmla="*/ 30 h 260"/>
                  <a:gd name="T24" fmla="*/ 163 w 338"/>
                  <a:gd name="T25" fmla="*/ 3 h 260"/>
                  <a:gd name="T26" fmla="*/ 150 w 338"/>
                  <a:gd name="T27" fmla="*/ 17 h 260"/>
                  <a:gd name="T28" fmla="*/ 163 w 338"/>
                  <a:gd name="T29" fmla="*/ 3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60"/>
                  <a:gd name="T47" fmla="*/ 338 w 338"/>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60">
                    <a:moveTo>
                      <a:pt x="163" y="3"/>
                    </a:moveTo>
                    <a:cubicBezTo>
                      <a:pt x="121" y="18"/>
                      <a:pt x="91" y="19"/>
                      <a:pt x="43" y="23"/>
                    </a:cubicBezTo>
                    <a:cubicBezTo>
                      <a:pt x="27" y="39"/>
                      <a:pt x="2" y="77"/>
                      <a:pt x="2" y="77"/>
                    </a:cubicBezTo>
                    <a:cubicBezTo>
                      <a:pt x="4" y="94"/>
                      <a:pt x="0" y="173"/>
                      <a:pt x="36" y="184"/>
                    </a:cubicBezTo>
                    <a:cubicBezTo>
                      <a:pt x="57" y="191"/>
                      <a:pt x="81" y="189"/>
                      <a:pt x="103" y="191"/>
                    </a:cubicBezTo>
                    <a:cubicBezTo>
                      <a:pt x="116" y="204"/>
                      <a:pt x="130" y="218"/>
                      <a:pt x="143" y="231"/>
                    </a:cubicBezTo>
                    <a:cubicBezTo>
                      <a:pt x="154" y="242"/>
                      <a:pt x="183" y="258"/>
                      <a:pt x="183" y="258"/>
                    </a:cubicBezTo>
                    <a:cubicBezTo>
                      <a:pt x="232" y="256"/>
                      <a:pt x="282" y="260"/>
                      <a:pt x="331" y="251"/>
                    </a:cubicBezTo>
                    <a:cubicBezTo>
                      <a:pt x="338" y="250"/>
                      <a:pt x="337" y="238"/>
                      <a:pt x="337" y="231"/>
                    </a:cubicBezTo>
                    <a:cubicBezTo>
                      <a:pt x="337" y="206"/>
                      <a:pt x="334" y="182"/>
                      <a:pt x="331" y="157"/>
                    </a:cubicBezTo>
                    <a:cubicBezTo>
                      <a:pt x="327" y="128"/>
                      <a:pt x="297" y="114"/>
                      <a:pt x="277" y="97"/>
                    </a:cubicBezTo>
                    <a:cubicBezTo>
                      <a:pt x="249" y="74"/>
                      <a:pt x="239" y="43"/>
                      <a:pt x="203" y="30"/>
                    </a:cubicBezTo>
                    <a:cubicBezTo>
                      <a:pt x="196" y="23"/>
                      <a:pt x="178" y="0"/>
                      <a:pt x="163" y="3"/>
                    </a:cubicBezTo>
                    <a:cubicBezTo>
                      <a:pt x="157" y="4"/>
                      <a:pt x="150" y="17"/>
                      <a:pt x="150" y="17"/>
                    </a:cubicBezTo>
                    <a:cubicBezTo>
                      <a:pt x="150" y="17"/>
                      <a:pt x="159" y="8"/>
                      <a:pt x="163" y="3"/>
                    </a:cubicBezTo>
                    <a:close/>
                  </a:path>
                </a:pathLst>
              </a:custGeom>
              <a:solidFill>
                <a:schemeClr val="tx2"/>
              </a:solidFill>
              <a:ln w="9525">
                <a:solidFill>
                  <a:schemeClr val="tx1"/>
                </a:solidFill>
                <a:round/>
                <a:headEnd/>
                <a:tailEnd/>
              </a:ln>
            </p:spPr>
            <p:txBody>
              <a:bodyPr/>
              <a:lstStyle/>
              <a:p>
                <a:endParaRPr lang="en-US"/>
              </a:p>
            </p:txBody>
          </p:sp>
        </p:grpSp>
        <p:sp>
          <p:nvSpPr>
            <p:cNvPr id="20504" name="Freeform 196"/>
            <p:cNvSpPr>
              <a:spLocks/>
            </p:cNvSpPr>
            <p:nvPr/>
          </p:nvSpPr>
          <p:spPr bwMode="auto">
            <a:xfrm rot="-4435503">
              <a:off x="5738813" y="1112837"/>
              <a:ext cx="300038" cy="258763"/>
            </a:xfrm>
            <a:custGeom>
              <a:avLst/>
              <a:gdLst>
                <a:gd name="T0" fmla="*/ 2147483647 w 189"/>
                <a:gd name="T1" fmla="*/ 2147483647 h 163"/>
                <a:gd name="T2" fmla="*/ 2147483647 w 189"/>
                <a:gd name="T3" fmla="*/ 2147483647 h 163"/>
                <a:gd name="T4" fmla="*/ 2147483647 w 189"/>
                <a:gd name="T5" fmla="*/ 2147483647 h 163"/>
                <a:gd name="T6" fmla="*/ 2147483647 w 189"/>
                <a:gd name="T7" fmla="*/ 2147483647 h 163"/>
                <a:gd name="T8" fmla="*/ 2147483647 w 189"/>
                <a:gd name="T9" fmla="*/ 2147483647 h 163"/>
                <a:gd name="T10" fmla="*/ 2147483647 w 189"/>
                <a:gd name="T11" fmla="*/ 2147483647 h 163"/>
                <a:gd name="T12" fmla="*/ 2147483647 w 189"/>
                <a:gd name="T13" fmla="*/ 2147483647 h 163"/>
                <a:gd name="T14" fmla="*/ 2147483647 w 189"/>
                <a:gd name="T15" fmla="*/ 2147483647 h 163"/>
                <a:gd name="T16" fmla="*/ 2147483647 w 189"/>
                <a:gd name="T17" fmla="*/ 2147483647 h 163"/>
                <a:gd name="T18" fmla="*/ 2147483647 w 189"/>
                <a:gd name="T19" fmla="*/ 2147483647 h 163"/>
                <a:gd name="T20" fmla="*/ 2147483647 w 189"/>
                <a:gd name="T21" fmla="*/ 2147483647 h 163"/>
                <a:gd name="T22" fmla="*/ 2147483647 w 189"/>
                <a:gd name="T23" fmla="*/ 2147483647 h 163"/>
                <a:gd name="T24" fmla="*/ 2147483647 w 189"/>
                <a:gd name="T25" fmla="*/ 2147483647 h 163"/>
                <a:gd name="T26" fmla="*/ 2147483647 w 189"/>
                <a:gd name="T27" fmla="*/ 2147483647 h 163"/>
                <a:gd name="T28" fmla="*/ 2147483647 w 189"/>
                <a:gd name="T29" fmla="*/ 2147483647 h 163"/>
                <a:gd name="T30" fmla="*/ 2147483647 w 189"/>
                <a:gd name="T31" fmla="*/ 2147483647 h 163"/>
                <a:gd name="T32" fmla="*/ 2147483647 w 189"/>
                <a:gd name="T33" fmla="*/ 2147483647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63"/>
                <a:gd name="T53" fmla="*/ 189 w 189"/>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63">
                  <a:moveTo>
                    <a:pt x="68" y="50"/>
                  </a:moveTo>
                  <a:cubicBezTo>
                    <a:pt x="97" y="60"/>
                    <a:pt x="84" y="60"/>
                    <a:pt x="108" y="54"/>
                  </a:cubicBezTo>
                  <a:cubicBezTo>
                    <a:pt x="97" y="0"/>
                    <a:pt x="87" y="53"/>
                    <a:pt x="96" y="70"/>
                  </a:cubicBezTo>
                  <a:cubicBezTo>
                    <a:pt x="97" y="72"/>
                    <a:pt x="129" y="77"/>
                    <a:pt x="136" y="78"/>
                  </a:cubicBezTo>
                  <a:cubicBezTo>
                    <a:pt x="147" y="95"/>
                    <a:pt x="145" y="103"/>
                    <a:pt x="128" y="114"/>
                  </a:cubicBezTo>
                  <a:cubicBezTo>
                    <a:pt x="103" y="106"/>
                    <a:pt x="113" y="92"/>
                    <a:pt x="132" y="86"/>
                  </a:cubicBezTo>
                  <a:cubicBezTo>
                    <a:pt x="144" y="87"/>
                    <a:pt x="159" y="82"/>
                    <a:pt x="168" y="90"/>
                  </a:cubicBezTo>
                  <a:cubicBezTo>
                    <a:pt x="189" y="108"/>
                    <a:pt x="141" y="130"/>
                    <a:pt x="128" y="134"/>
                  </a:cubicBezTo>
                  <a:cubicBezTo>
                    <a:pt x="105" y="131"/>
                    <a:pt x="94" y="130"/>
                    <a:pt x="76" y="118"/>
                  </a:cubicBezTo>
                  <a:cubicBezTo>
                    <a:pt x="73" y="63"/>
                    <a:pt x="88" y="55"/>
                    <a:pt x="48" y="42"/>
                  </a:cubicBezTo>
                  <a:cubicBezTo>
                    <a:pt x="39" y="43"/>
                    <a:pt x="26" y="39"/>
                    <a:pt x="20" y="46"/>
                  </a:cubicBezTo>
                  <a:cubicBezTo>
                    <a:pt x="0" y="69"/>
                    <a:pt x="33" y="72"/>
                    <a:pt x="40" y="74"/>
                  </a:cubicBezTo>
                  <a:cubicBezTo>
                    <a:pt x="55" y="84"/>
                    <a:pt x="51" y="92"/>
                    <a:pt x="68" y="98"/>
                  </a:cubicBezTo>
                  <a:cubicBezTo>
                    <a:pt x="114" y="83"/>
                    <a:pt x="93" y="121"/>
                    <a:pt x="88" y="162"/>
                  </a:cubicBezTo>
                  <a:cubicBezTo>
                    <a:pt x="75" y="161"/>
                    <a:pt x="60" y="163"/>
                    <a:pt x="48" y="158"/>
                  </a:cubicBezTo>
                  <a:cubicBezTo>
                    <a:pt x="40" y="154"/>
                    <a:pt x="63" y="147"/>
                    <a:pt x="72" y="146"/>
                  </a:cubicBezTo>
                  <a:cubicBezTo>
                    <a:pt x="93" y="144"/>
                    <a:pt x="136" y="142"/>
                    <a:pt x="136" y="142"/>
                  </a:cubicBezTo>
                </a:path>
              </a:pathLst>
            </a:custGeom>
            <a:noFill/>
            <a:ln w="28575">
              <a:solidFill>
                <a:srgbClr val="0000CC"/>
              </a:solidFill>
              <a:round/>
              <a:headEnd/>
              <a:tailEnd/>
            </a:ln>
          </p:spPr>
          <p:txBody>
            <a:bodyPr vert="eaVert"/>
            <a:lstStyle/>
            <a:p>
              <a:endParaRPr lang="en-US"/>
            </a:p>
          </p:txBody>
        </p:sp>
        <p:sp>
          <p:nvSpPr>
            <p:cNvPr id="20505" name="AutoShape 250"/>
            <p:cNvSpPr>
              <a:spLocks noChangeArrowheads="1"/>
            </p:cNvSpPr>
            <p:nvPr/>
          </p:nvSpPr>
          <p:spPr bwMode="auto">
            <a:xfrm>
              <a:off x="1098219" y="571499"/>
              <a:ext cx="361950" cy="336549"/>
            </a:xfrm>
            <a:prstGeom prst="hexagon">
              <a:avLst>
                <a:gd name="adj" fmla="val 26887"/>
                <a:gd name="vf" fmla="val 115470"/>
              </a:avLst>
            </a:prstGeom>
            <a:solidFill>
              <a:srgbClr val="DDDDDD"/>
            </a:solidFill>
            <a:ln w="9525">
              <a:solidFill>
                <a:schemeClr val="tx1"/>
              </a:solidFill>
              <a:miter lim="800000"/>
              <a:headEnd/>
              <a:tailEnd/>
            </a:ln>
          </p:spPr>
          <p:txBody>
            <a:bodyPr wrap="none" anchor="ctr"/>
            <a:lstStyle/>
            <a:p>
              <a:pPr algn="ctr"/>
              <a:r>
                <a:rPr lang="en-US" sz="1600" dirty="0"/>
                <a:t>1</a:t>
              </a:r>
            </a:p>
          </p:txBody>
        </p:sp>
        <p:sp>
          <p:nvSpPr>
            <p:cNvPr id="20506" name="AutoShape 251"/>
            <p:cNvSpPr>
              <a:spLocks noChangeArrowheads="1"/>
            </p:cNvSpPr>
            <p:nvPr/>
          </p:nvSpPr>
          <p:spPr bwMode="auto">
            <a:xfrm>
              <a:off x="825169" y="2508250"/>
              <a:ext cx="361950" cy="336549"/>
            </a:xfrm>
            <a:prstGeom prst="hexagon">
              <a:avLst>
                <a:gd name="adj" fmla="val 26887"/>
                <a:gd name="vf" fmla="val 115470"/>
              </a:avLst>
            </a:prstGeom>
            <a:solidFill>
              <a:srgbClr val="DDDDDD"/>
            </a:solidFill>
            <a:ln w="9525">
              <a:solidFill>
                <a:schemeClr val="tx1"/>
              </a:solidFill>
              <a:miter lim="800000"/>
              <a:headEnd/>
              <a:tailEnd/>
            </a:ln>
          </p:spPr>
          <p:txBody>
            <a:bodyPr wrap="none" anchor="ctr"/>
            <a:lstStyle/>
            <a:p>
              <a:pPr algn="ctr"/>
              <a:r>
                <a:rPr lang="en-US" sz="1600" dirty="0"/>
                <a:t>3</a:t>
              </a:r>
            </a:p>
          </p:txBody>
        </p:sp>
        <p:sp>
          <p:nvSpPr>
            <p:cNvPr id="20507" name="AutoShape 252"/>
            <p:cNvSpPr>
              <a:spLocks noChangeArrowheads="1"/>
            </p:cNvSpPr>
            <p:nvPr/>
          </p:nvSpPr>
          <p:spPr bwMode="auto">
            <a:xfrm>
              <a:off x="3829050" y="5870575"/>
              <a:ext cx="361950" cy="336550"/>
            </a:xfrm>
            <a:prstGeom prst="hexagon">
              <a:avLst>
                <a:gd name="adj" fmla="val 26887"/>
                <a:gd name="vf" fmla="val 115470"/>
              </a:avLst>
            </a:prstGeom>
            <a:solidFill>
              <a:srgbClr val="DDDDDD"/>
            </a:solidFill>
            <a:ln w="9525">
              <a:solidFill>
                <a:schemeClr val="tx1"/>
              </a:solidFill>
              <a:miter lim="800000"/>
              <a:headEnd/>
              <a:tailEnd/>
            </a:ln>
          </p:spPr>
          <p:txBody>
            <a:bodyPr wrap="none" anchor="ctr"/>
            <a:lstStyle/>
            <a:p>
              <a:pPr algn="ctr"/>
              <a:r>
                <a:rPr lang="en-US" sz="1600"/>
                <a:t>6</a:t>
              </a:r>
            </a:p>
          </p:txBody>
        </p:sp>
        <p:sp>
          <p:nvSpPr>
            <p:cNvPr id="20508" name="AutoShape 253"/>
            <p:cNvSpPr>
              <a:spLocks noChangeArrowheads="1"/>
            </p:cNvSpPr>
            <p:nvPr/>
          </p:nvSpPr>
          <p:spPr bwMode="auto">
            <a:xfrm>
              <a:off x="3581069" y="1720849"/>
              <a:ext cx="361950" cy="336549"/>
            </a:xfrm>
            <a:prstGeom prst="hexagon">
              <a:avLst>
                <a:gd name="adj" fmla="val 26887"/>
                <a:gd name="vf" fmla="val 115470"/>
              </a:avLst>
            </a:prstGeom>
            <a:solidFill>
              <a:srgbClr val="DDDDDD"/>
            </a:solidFill>
            <a:ln w="9525">
              <a:solidFill>
                <a:schemeClr val="tx1"/>
              </a:solidFill>
              <a:miter lim="800000"/>
              <a:headEnd/>
              <a:tailEnd/>
            </a:ln>
          </p:spPr>
          <p:txBody>
            <a:bodyPr wrap="none" anchor="ctr"/>
            <a:lstStyle/>
            <a:p>
              <a:pPr algn="ctr"/>
              <a:r>
                <a:rPr lang="en-US" sz="1600" dirty="0"/>
                <a:t>2</a:t>
              </a:r>
            </a:p>
          </p:txBody>
        </p:sp>
        <p:sp>
          <p:nvSpPr>
            <p:cNvPr id="20509" name="AutoShape 254"/>
            <p:cNvSpPr>
              <a:spLocks noChangeArrowheads="1"/>
            </p:cNvSpPr>
            <p:nvPr/>
          </p:nvSpPr>
          <p:spPr bwMode="auto">
            <a:xfrm>
              <a:off x="2536825" y="4918075"/>
              <a:ext cx="361950" cy="336550"/>
            </a:xfrm>
            <a:prstGeom prst="hexagon">
              <a:avLst>
                <a:gd name="adj" fmla="val 26887"/>
                <a:gd name="vf" fmla="val 115470"/>
              </a:avLst>
            </a:prstGeom>
            <a:solidFill>
              <a:srgbClr val="DDDDDD"/>
            </a:solidFill>
            <a:ln w="9525">
              <a:solidFill>
                <a:schemeClr val="tx1"/>
              </a:solidFill>
              <a:miter lim="800000"/>
              <a:headEnd/>
              <a:tailEnd/>
            </a:ln>
          </p:spPr>
          <p:txBody>
            <a:bodyPr wrap="none" anchor="ctr"/>
            <a:lstStyle/>
            <a:p>
              <a:pPr algn="ctr"/>
              <a:r>
                <a:rPr lang="en-US" sz="1600"/>
                <a:t>5</a:t>
              </a:r>
            </a:p>
          </p:txBody>
        </p:sp>
        <p:sp>
          <p:nvSpPr>
            <p:cNvPr id="20510" name="AutoShape 255"/>
            <p:cNvSpPr>
              <a:spLocks noChangeArrowheads="1"/>
            </p:cNvSpPr>
            <p:nvPr/>
          </p:nvSpPr>
          <p:spPr bwMode="auto">
            <a:xfrm>
              <a:off x="1136319" y="3829049"/>
              <a:ext cx="361950" cy="336549"/>
            </a:xfrm>
            <a:prstGeom prst="hexagon">
              <a:avLst>
                <a:gd name="adj" fmla="val 26887"/>
                <a:gd name="vf" fmla="val 115470"/>
              </a:avLst>
            </a:prstGeom>
            <a:solidFill>
              <a:srgbClr val="DDDDDD"/>
            </a:solidFill>
            <a:ln w="9525">
              <a:solidFill>
                <a:schemeClr val="tx1"/>
              </a:solidFill>
              <a:miter lim="800000"/>
              <a:headEnd/>
              <a:tailEnd/>
            </a:ln>
          </p:spPr>
          <p:txBody>
            <a:bodyPr wrap="none" anchor="ctr"/>
            <a:lstStyle/>
            <a:p>
              <a:pPr algn="ctr"/>
              <a:r>
                <a:rPr lang="en-US" sz="1600"/>
                <a:t>4</a:t>
              </a:r>
            </a:p>
          </p:txBody>
        </p:sp>
        <p:sp>
          <p:nvSpPr>
            <p:cNvPr id="20511" name="AutoShape 256"/>
            <p:cNvSpPr>
              <a:spLocks noChangeArrowheads="1"/>
            </p:cNvSpPr>
            <p:nvPr/>
          </p:nvSpPr>
          <p:spPr bwMode="auto">
            <a:xfrm>
              <a:off x="5410200" y="685800"/>
              <a:ext cx="361950" cy="336550"/>
            </a:xfrm>
            <a:prstGeom prst="hexagon">
              <a:avLst>
                <a:gd name="adj" fmla="val 26887"/>
                <a:gd name="vf" fmla="val 115470"/>
              </a:avLst>
            </a:prstGeom>
            <a:solidFill>
              <a:srgbClr val="DDDDDD"/>
            </a:solidFill>
            <a:ln w="9525">
              <a:solidFill>
                <a:schemeClr val="tx1"/>
              </a:solidFill>
              <a:miter lim="800000"/>
              <a:headEnd/>
              <a:tailEnd/>
            </a:ln>
          </p:spPr>
          <p:txBody>
            <a:bodyPr wrap="none" anchor="ctr"/>
            <a:lstStyle/>
            <a:p>
              <a:pPr algn="ctr"/>
              <a:r>
                <a:rPr lang="en-US" sz="1600"/>
                <a:t>7</a:t>
              </a:r>
            </a:p>
          </p:txBody>
        </p:sp>
        <p:sp>
          <p:nvSpPr>
            <p:cNvPr id="20512" name="AutoShape 258"/>
            <p:cNvSpPr>
              <a:spLocks noChangeArrowheads="1"/>
            </p:cNvSpPr>
            <p:nvPr/>
          </p:nvSpPr>
          <p:spPr bwMode="auto">
            <a:xfrm>
              <a:off x="7134225" y="1911350"/>
              <a:ext cx="361950" cy="336550"/>
            </a:xfrm>
            <a:prstGeom prst="hexagon">
              <a:avLst>
                <a:gd name="adj" fmla="val 26887"/>
                <a:gd name="vf" fmla="val 115470"/>
              </a:avLst>
            </a:prstGeom>
            <a:solidFill>
              <a:srgbClr val="DDDDDD"/>
            </a:solidFill>
            <a:ln w="9525">
              <a:solidFill>
                <a:schemeClr val="tx1"/>
              </a:solidFill>
              <a:miter lim="800000"/>
              <a:headEnd/>
              <a:tailEnd/>
            </a:ln>
          </p:spPr>
          <p:txBody>
            <a:bodyPr wrap="none" anchor="ctr"/>
            <a:lstStyle/>
            <a:p>
              <a:pPr algn="ctr"/>
              <a:r>
                <a:rPr lang="en-US" sz="1600"/>
                <a:t>8</a:t>
              </a:r>
            </a:p>
          </p:txBody>
        </p:sp>
        <p:sp>
          <p:nvSpPr>
            <p:cNvPr id="20513" name="AutoShape 259"/>
            <p:cNvSpPr>
              <a:spLocks noChangeArrowheads="1"/>
            </p:cNvSpPr>
            <p:nvPr/>
          </p:nvSpPr>
          <p:spPr bwMode="auto">
            <a:xfrm rot="6858273">
              <a:off x="5533231" y="1629569"/>
              <a:ext cx="430213" cy="219075"/>
            </a:xfrm>
            <a:prstGeom prst="lightningBolt">
              <a:avLst/>
            </a:prstGeom>
            <a:solidFill>
              <a:srgbClr val="FFFF00"/>
            </a:solidFill>
            <a:ln w="9525">
              <a:solidFill>
                <a:schemeClr val="tx1"/>
              </a:solidFill>
              <a:miter lim="800000"/>
              <a:headEnd/>
              <a:tailEnd/>
            </a:ln>
          </p:spPr>
          <p:txBody>
            <a:bodyPr wrap="none" anchor="ctr"/>
            <a:lstStyle/>
            <a:p>
              <a:endParaRPr lang="en-US"/>
            </a:p>
          </p:txBody>
        </p:sp>
        <p:grpSp>
          <p:nvGrpSpPr>
            <p:cNvPr id="20514" name="Group 272"/>
            <p:cNvGrpSpPr>
              <a:grpSpLocks/>
            </p:cNvGrpSpPr>
            <p:nvPr/>
          </p:nvGrpSpPr>
          <p:grpSpPr bwMode="auto">
            <a:xfrm>
              <a:off x="1398588" y="2933700"/>
              <a:ext cx="411162" cy="903288"/>
              <a:chOff x="1398588" y="2933700"/>
              <a:chExt cx="411162" cy="903288"/>
            </a:xfrm>
          </p:grpSpPr>
          <p:sp>
            <p:nvSpPr>
              <p:cNvPr id="20640" name="Oval 75"/>
              <p:cNvSpPr>
                <a:spLocks noChangeArrowheads="1"/>
              </p:cNvSpPr>
              <p:nvPr/>
            </p:nvSpPr>
            <p:spPr bwMode="auto">
              <a:xfrm rot="-5745084">
                <a:off x="1700467" y="3487707"/>
                <a:ext cx="91949" cy="92466"/>
              </a:xfrm>
              <a:prstGeom prst="ellipse">
                <a:avLst/>
              </a:prstGeom>
              <a:gradFill rotWithShape="1">
                <a:gsLst>
                  <a:gs pos="0">
                    <a:srgbClr val="333333"/>
                  </a:gs>
                  <a:gs pos="100000">
                    <a:schemeClr val="bg2"/>
                  </a:gs>
                </a:gsLst>
                <a:lin ang="5400000" scaled="1"/>
              </a:gradFill>
              <a:ln w="9525">
                <a:solidFill>
                  <a:schemeClr val="tx1"/>
                </a:solidFill>
                <a:round/>
                <a:headEnd/>
                <a:tailEnd/>
              </a:ln>
            </p:spPr>
            <p:txBody>
              <a:bodyPr vert="eaVert" wrap="none" anchor="ctr"/>
              <a:lstStyle/>
              <a:p>
                <a:endParaRPr lang="en-US"/>
              </a:p>
            </p:txBody>
          </p:sp>
          <p:sp>
            <p:nvSpPr>
              <p:cNvPr id="20641" name="Oval 76"/>
              <p:cNvSpPr>
                <a:spLocks noChangeArrowheads="1"/>
              </p:cNvSpPr>
              <p:nvPr/>
            </p:nvSpPr>
            <p:spPr bwMode="auto">
              <a:xfrm rot="-5745084">
                <a:off x="1436054" y="3381824"/>
                <a:ext cx="85790" cy="94681"/>
              </a:xfrm>
              <a:prstGeom prst="ellipse">
                <a:avLst/>
              </a:prstGeom>
              <a:gradFill rotWithShape="1">
                <a:gsLst>
                  <a:gs pos="0">
                    <a:srgbClr val="333333"/>
                  </a:gs>
                  <a:gs pos="100000">
                    <a:schemeClr val="bg2"/>
                  </a:gs>
                </a:gsLst>
                <a:lin ang="5400000" scaled="1"/>
              </a:gradFill>
              <a:ln w="9525">
                <a:solidFill>
                  <a:schemeClr val="tx1"/>
                </a:solidFill>
                <a:round/>
                <a:headEnd/>
                <a:tailEnd/>
              </a:ln>
            </p:spPr>
            <p:txBody>
              <a:bodyPr vert="eaVert" wrap="none" anchor="ctr"/>
              <a:lstStyle/>
              <a:p>
                <a:endParaRPr lang="en-US"/>
              </a:p>
            </p:txBody>
          </p:sp>
          <p:sp>
            <p:nvSpPr>
              <p:cNvPr id="20642" name="Freeform 77"/>
              <p:cNvSpPr>
                <a:spLocks/>
              </p:cNvSpPr>
              <p:nvPr/>
            </p:nvSpPr>
            <p:spPr bwMode="auto">
              <a:xfrm rot="-5745084">
                <a:off x="1146175" y="3186113"/>
                <a:ext cx="903288" cy="398462"/>
              </a:xfrm>
              <a:custGeom>
                <a:avLst/>
                <a:gdLst>
                  <a:gd name="T0" fmla="*/ 2147483647 w 1641"/>
                  <a:gd name="T1" fmla="*/ 2147483647 h 1462"/>
                  <a:gd name="T2" fmla="*/ 2147483647 w 1641"/>
                  <a:gd name="T3" fmla="*/ 2147483647 h 1462"/>
                  <a:gd name="T4" fmla="*/ 2147483647 w 1641"/>
                  <a:gd name="T5" fmla="*/ 2147483647 h 1462"/>
                  <a:gd name="T6" fmla="*/ 2147483647 w 1641"/>
                  <a:gd name="T7" fmla="*/ 2147483647 h 1462"/>
                  <a:gd name="T8" fmla="*/ 2147483647 w 1641"/>
                  <a:gd name="T9" fmla="*/ 2147483647 h 1462"/>
                  <a:gd name="T10" fmla="*/ 2147483647 w 1641"/>
                  <a:gd name="T11" fmla="*/ 2147483647 h 1462"/>
                  <a:gd name="T12" fmla="*/ 2147483647 w 1641"/>
                  <a:gd name="T13" fmla="*/ 2147483647 h 1462"/>
                  <a:gd name="T14" fmla="*/ 2147483647 w 1641"/>
                  <a:gd name="T15" fmla="*/ 2147483647 h 1462"/>
                  <a:gd name="T16" fmla="*/ 2147483647 w 1641"/>
                  <a:gd name="T17" fmla="*/ 2147483647 h 1462"/>
                  <a:gd name="T18" fmla="*/ 2147483647 w 1641"/>
                  <a:gd name="T19" fmla="*/ 2147483647 h 1462"/>
                  <a:gd name="T20" fmla="*/ 2147483647 w 1641"/>
                  <a:gd name="T21" fmla="*/ 2147483647 h 1462"/>
                  <a:gd name="T22" fmla="*/ 2147483647 w 1641"/>
                  <a:gd name="T23" fmla="*/ 2147483647 h 1462"/>
                  <a:gd name="T24" fmla="*/ 2147483647 w 1641"/>
                  <a:gd name="T25" fmla="*/ 2147483647 h 1462"/>
                  <a:gd name="T26" fmla="*/ 2147483647 w 1641"/>
                  <a:gd name="T27" fmla="*/ 2147483647 h 1462"/>
                  <a:gd name="T28" fmla="*/ 2147483647 w 1641"/>
                  <a:gd name="T29" fmla="*/ 2147483647 h 1462"/>
                  <a:gd name="T30" fmla="*/ 2147483647 w 1641"/>
                  <a:gd name="T31" fmla="*/ 2147483647 h 1462"/>
                  <a:gd name="T32" fmla="*/ 2147483647 w 1641"/>
                  <a:gd name="T33" fmla="*/ 2147483647 h 1462"/>
                  <a:gd name="T34" fmla="*/ 2147483647 w 1641"/>
                  <a:gd name="T35" fmla="*/ 2147483647 h 1462"/>
                  <a:gd name="T36" fmla="*/ 2147483647 w 1641"/>
                  <a:gd name="T37" fmla="*/ 2147483647 h 1462"/>
                  <a:gd name="T38" fmla="*/ 2147483647 w 1641"/>
                  <a:gd name="T39" fmla="*/ 2147483647 h 1462"/>
                  <a:gd name="T40" fmla="*/ 2147483647 w 1641"/>
                  <a:gd name="T41" fmla="*/ 2147483647 h 1462"/>
                  <a:gd name="T42" fmla="*/ 2147483647 w 1641"/>
                  <a:gd name="T43" fmla="*/ 2147483647 h 1462"/>
                  <a:gd name="T44" fmla="*/ 2147483647 w 1641"/>
                  <a:gd name="T45" fmla="*/ 2147483647 h 1462"/>
                  <a:gd name="T46" fmla="*/ 2147483647 w 1641"/>
                  <a:gd name="T47" fmla="*/ 2147483647 h 1462"/>
                  <a:gd name="T48" fmla="*/ 2147483647 w 1641"/>
                  <a:gd name="T49" fmla="*/ 2147483647 h 1462"/>
                  <a:gd name="T50" fmla="*/ 2147483647 w 1641"/>
                  <a:gd name="T51" fmla="*/ 2147483647 h 1462"/>
                  <a:gd name="T52" fmla="*/ 2147483647 w 1641"/>
                  <a:gd name="T53" fmla="*/ 2147483647 h 1462"/>
                  <a:gd name="T54" fmla="*/ 2147483647 w 1641"/>
                  <a:gd name="T55" fmla="*/ 2147483647 h 1462"/>
                  <a:gd name="T56" fmla="*/ 2147483647 w 1641"/>
                  <a:gd name="T57" fmla="*/ 2147483647 h 1462"/>
                  <a:gd name="T58" fmla="*/ 2147483647 w 1641"/>
                  <a:gd name="T59" fmla="*/ 2147483647 h 1462"/>
                  <a:gd name="T60" fmla="*/ 2147483647 w 1641"/>
                  <a:gd name="T61" fmla="*/ 2147483647 h 1462"/>
                  <a:gd name="T62" fmla="*/ 2147483647 w 1641"/>
                  <a:gd name="T63" fmla="*/ 2147483647 h 1462"/>
                  <a:gd name="T64" fmla="*/ 2147483647 w 1641"/>
                  <a:gd name="T65" fmla="*/ 2147483647 h 1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1"/>
                  <a:gd name="T100" fmla="*/ 0 h 1462"/>
                  <a:gd name="T101" fmla="*/ 1641 w 1641"/>
                  <a:gd name="T102" fmla="*/ 1462 h 1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1" h="1462">
                    <a:moveTo>
                      <a:pt x="663" y="0"/>
                    </a:moveTo>
                    <a:cubicBezTo>
                      <a:pt x="595" y="15"/>
                      <a:pt x="620" y="1"/>
                      <a:pt x="583" y="27"/>
                    </a:cubicBezTo>
                    <a:cubicBezTo>
                      <a:pt x="560" y="93"/>
                      <a:pt x="563" y="161"/>
                      <a:pt x="543" y="228"/>
                    </a:cubicBezTo>
                    <a:cubicBezTo>
                      <a:pt x="531" y="306"/>
                      <a:pt x="567" y="411"/>
                      <a:pt x="509" y="469"/>
                    </a:cubicBezTo>
                    <a:cubicBezTo>
                      <a:pt x="402" y="460"/>
                      <a:pt x="450" y="468"/>
                      <a:pt x="362" y="449"/>
                    </a:cubicBezTo>
                    <a:cubicBezTo>
                      <a:pt x="327" y="441"/>
                      <a:pt x="356" y="443"/>
                      <a:pt x="322" y="429"/>
                    </a:cubicBezTo>
                    <a:cubicBezTo>
                      <a:pt x="302" y="420"/>
                      <a:pt x="276" y="415"/>
                      <a:pt x="255" y="409"/>
                    </a:cubicBezTo>
                    <a:cubicBezTo>
                      <a:pt x="179" y="411"/>
                      <a:pt x="101" y="397"/>
                      <a:pt x="27" y="415"/>
                    </a:cubicBezTo>
                    <a:cubicBezTo>
                      <a:pt x="7" y="420"/>
                      <a:pt x="35" y="463"/>
                      <a:pt x="54" y="469"/>
                    </a:cubicBezTo>
                    <a:cubicBezTo>
                      <a:pt x="109" y="486"/>
                      <a:pt x="171" y="483"/>
                      <a:pt x="228" y="489"/>
                    </a:cubicBezTo>
                    <a:cubicBezTo>
                      <a:pt x="247" y="501"/>
                      <a:pt x="259" y="514"/>
                      <a:pt x="275" y="529"/>
                    </a:cubicBezTo>
                    <a:cubicBezTo>
                      <a:pt x="291" y="581"/>
                      <a:pt x="335" y="590"/>
                      <a:pt x="375" y="616"/>
                    </a:cubicBezTo>
                    <a:cubicBezTo>
                      <a:pt x="377" y="623"/>
                      <a:pt x="378" y="630"/>
                      <a:pt x="382" y="636"/>
                    </a:cubicBezTo>
                    <a:cubicBezTo>
                      <a:pt x="385" y="641"/>
                      <a:pt x="392" y="644"/>
                      <a:pt x="395" y="650"/>
                    </a:cubicBezTo>
                    <a:cubicBezTo>
                      <a:pt x="401" y="663"/>
                      <a:pt x="409" y="690"/>
                      <a:pt x="409" y="690"/>
                    </a:cubicBezTo>
                    <a:cubicBezTo>
                      <a:pt x="402" y="724"/>
                      <a:pt x="402" y="739"/>
                      <a:pt x="368" y="750"/>
                    </a:cubicBezTo>
                    <a:cubicBezTo>
                      <a:pt x="321" y="748"/>
                      <a:pt x="275" y="747"/>
                      <a:pt x="228" y="743"/>
                    </a:cubicBezTo>
                    <a:cubicBezTo>
                      <a:pt x="193" y="740"/>
                      <a:pt x="147" y="684"/>
                      <a:pt x="107" y="670"/>
                    </a:cubicBezTo>
                    <a:cubicBezTo>
                      <a:pt x="0" y="678"/>
                      <a:pt x="22" y="654"/>
                      <a:pt x="0" y="717"/>
                    </a:cubicBezTo>
                    <a:cubicBezTo>
                      <a:pt x="2" y="733"/>
                      <a:pt x="1" y="749"/>
                      <a:pt x="7" y="764"/>
                    </a:cubicBezTo>
                    <a:cubicBezTo>
                      <a:pt x="21" y="799"/>
                      <a:pt x="96" y="801"/>
                      <a:pt x="121" y="804"/>
                    </a:cubicBezTo>
                    <a:cubicBezTo>
                      <a:pt x="146" y="811"/>
                      <a:pt x="165" y="826"/>
                      <a:pt x="188" y="837"/>
                    </a:cubicBezTo>
                    <a:cubicBezTo>
                      <a:pt x="237" y="890"/>
                      <a:pt x="327" y="880"/>
                      <a:pt x="389" y="884"/>
                    </a:cubicBezTo>
                    <a:cubicBezTo>
                      <a:pt x="411" y="892"/>
                      <a:pt x="449" y="918"/>
                      <a:pt x="449" y="918"/>
                    </a:cubicBezTo>
                    <a:cubicBezTo>
                      <a:pt x="460" y="960"/>
                      <a:pt x="451" y="936"/>
                      <a:pt x="482" y="985"/>
                    </a:cubicBezTo>
                    <a:cubicBezTo>
                      <a:pt x="486" y="991"/>
                      <a:pt x="495" y="989"/>
                      <a:pt x="502" y="991"/>
                    </a:cubicBezTo>
                    <a:cubicBezTo>
                      <a:pt x="529" y="1000"/>
                      <a:pt x="556" y="1009"/>
                      <a:pt x="583" y="1018"/>
                    </a:cubicBezTo>
                    <a:cubicBezTo>
                      <a:pt x="618" y="1134"/>
                      <a:pt x="573" y="977"/>
                      <a:pt x="596" y="1326"/>
                    </a:cubicBezTo>
                    <a:cubicBezTo>
                      <a:pt x="597" y="1336"/>
                      <a:pt x="605" y="1344"/>
                      <a:pt x="610" y="1353"/>
                    </a:cubicBezTo>
                    <a:cubicBezTo>
                      <a:pt x="618" y="1367"/>
                      <a:pt x="620" y="1391"/>
                      <a:pt x="636" y="1393"/>
                    </a:cubicBezTo>
                    <a:cubicBezTo>
                      <a:pt x="656" y="1395"/>
                      <a:pt x="677" y="1398"/>
                      <a:pt x="697" y="1400"/>
                    </a:cubicBezTo>
                    <a:cubicBezTo>
                      <a:pt x="745" y="1413"/>
                      <a:pt x="728" y="1430"/>
                      <a:pt x="764" y="1453"/>
                    </a:cubicBezTo>
                    <a:cubicBezTo>
                      <a:pt x="824" y="1360"/>
                      <a:pt x="763" y="1462"/>
                      <a:pt x="784" y="1179"/>
                    </a:cubicBezTo>
                    <a:cubicBezTo>
                      <a:pt x="785" y="1170"/>
                      <a:pt x="814" y="1154"/>
                      <a:pt x="817" y="1152"/>
                    </a:cubicBezTo>
                    <a:cubicBezTo>
                      <a:pt x="885" y="1100"/>
                      <a:pt x="850" y="1100"/>
                      <a:pt x="958" y="1092"/>
                    </a:cubicBezTo>
                    <a:cubicBezTo>
                      <a:pt x="1094" y="1044"/>
                      <a:pt x="894" y="1112"/>
                      <a:pt x="1333" y="1078"/>
                    </a:cubicBezTo>
                    <a:cubicBezTo>
                      <a:pt x="1348" y="1077"/>
                      <a:pt x="1325" y="1047"/>
                      <a:pt x="1313" y="1038"/>
                    </a:cubicBezTo>
                    <a:cubicBezTo>
                      <a:pt x="1293" y="1022"/>
                      <a:pt x="1227" y="1020"/>
                      <a:pt x="1212" y="1018"/>
                    </a:cubicBezTo>
                    <a:cubicBezTo>
                      <a:pt x="1184" y="1008"/>
                      <a:pt x="1160" y="994"/>
                      <a:pt x="1132" y="985"/>
                    </a:cubicBezTo>
                    <a:cubicBezTo>
                      <a:pt x="1119" y="981"/>
                      <a:pt x="1092" y="971"/>
                      <a:pt x="1092" y="971"/>
                    </a:cubicBezTo>
                    <a:cubicBezTo>
                      <a:pt x="1076" y="957"/>
                      <a:pt x="1066" y="940"/>
                      <a:pt x="1052" y="924"/>
                    </a:cubicBezTo>
                    <a:cubicBezTo>
                      <a:pt x="1035" y="874"/>
                      <a:pt x="1037" y="887"/>
                      <a:pt x="1058" y="844"/>
                    </a:cubicBezTo>
                    <a:cubicBezTo>
                      <a:pt x="1063" y="833"/>
                      <a:pt x="1075" y="798"/>
                      <a:pt x="1092" y="797"/>
                    </a:cubicBezTo>
                    <a:cubicBezTo>
                      <a:pt x="1183" y="791"/>
                      <a:pt x="1275" y="792"/>
                      <a:pt x="1366" y="790"/>
                    </a:cubicBezTo>
                    <a:cubicBezTo>
                      <a:pt x="1375" y="788"/>
                      <a:pt x="1384" y="784"/>
                      <a:pt x="1393" y="784"/>
                    </a:cubicBezTo>
                    <a:cubicBezTo>
                      <a:pt x="1473" y="780"/>
                      <a:pt x="1554" y="786"/>
                      <a:pt x="1634" y="777"/>
                    </a:cubicBezTo>
                    <a:cubicBezTo>
                      <a:pt x="1641" y="776"/>
                      <a:pt x="1632" y="763"/>
                      <a:pt x="1628" y="757"/>
                    </a:cubicBezTo>
                    <a:cubicBezTo>
                      <a:pt x="1613" y="737"/>
                      <a:pt x="1577" y="717"/>
                      <a:pt x="1554" y="710"/>
                    </a:cubicBezTo>
                    <a:cubicBezTo>
                      <a:pt x="1487" y="690"/>
                      <a:pt x="1469" y="701"/>
                      <a:pt x="1366" y="697"/>
                    </a:cubicBezTo>
                    <a:cubicBezTo>
                      <a:pt x="1283" y="675"/>
                      <a:pt x="1189" y="675"/>
                      <a:pt x="1105" y="670"/>
                    </a:cubicBezTo>
                    <a:cubicBezTo>
                      <a:pt x="1072" y="648"/>
                      <a:pt x="1039" y="624"/>
                      <a:pt x="1011" y="596"/>
                    </a:cubicBezTo>
                    <a:cubicBezTo>
                      <a:pt x="1023" y="562"/>
                      <a:pt x="1020" y="529"/>
                      <a:pt x="1045" y="502"/>
                    </a:cubicBezTo>
                    <a:cubicBezTo>
                      <a:pt x="1058" y="465"/>
                      <a:pt x="1065" y="429"/>
                      <a:pt x="1105" y="415"/>
                    </a:cubicBezTo>
                    <a:cubicBezTo>
                      <a:pt x="1131" y="390"/>
                      <a:pt x="1150" y="369"/>
                      <a:pt x="1179" y="348"/>
                    </a:cubicBezTo>
                    <a:cubicBezTo>
                      <a:pt x="1211" y="300"/>
                      <a:pt x="1217" y="320"/>
                      <a:pt x="1192" y="295"/>
                    </a:cubicBezTo>
                    <a:cubicBezTo>
                      <a:pt x="1187" y="290"/>
                      <a:pt x="1184" y="284"/>
                      <a:pt x="1179" y="281"/>
                    </a:cubicBezTo>
                    <a:cubicBezTo>
                      <a:pt x="1173" y="277"/>
                      <a:pt x="1166" y="277"/>
                      <a:pt x="1159" y="275"/>
                    </a:cubicBezTo>
                    <a:cubicBezTo>
                      <a:pt x="1147" y="276"/>
                      <a:pt x="1093" y="275"/>
                      <a:pt x="1072" y="288"/>
                    </a:cubicBezTo>
                    <a:cubicBezTo>
                      <a:pt x="1059" y="296"/>
                      <a:pt x="1056" y="306"/>
                      <a:pt x="1045" y="315"/>
                    </a:cubicBezTo>
                    <a:cubicBezTo>
                      <a:pt x="1032" y="325"/>
                      <a:pt x="1018" y="333"/>
                      <a:pt x="1005" y="342"/>
                    </a:cubicBezTo>
                    <a:cubicBezTo>
                      <a:pt x="986" y="355"/>
                      <a:pt x="978" y="375"/>
                      <a:pt x="958" y="389"/>
                    </a:cubicBezTo>
                    <a:cubicBezTo>
                      <a:pt x="932" y="426"/>
                      <a:pt x="888" y="424"/>
                      <a:pt x="844" y="429"/>
                    </a:cubicBezTo>
                    <a:cubicBezTo>
                      <a:pt x="811" y="427"/>
                      <a:pt x="777" y="427"/>
                      <a:pt x="744" y="422"/>
                    </a:cubicBezTo>
                    <a:cubicBezTo>
                      <a:pt x="710" y="416"/>
                      <a:pt x="673" y="353"/>
                      <a:pt x="650" y="328"/>
                    </a:cubicBezTo>
                    <a:cubicBezTo>
                      <a:pt x="652" y="283"/>
                      <a:pt x="651" y="238"/>
                      <a:pt x="656" y="194"/>
                    </a:cubicBezTo>
                    <a:cubicBezTo>
                      <a:pt x="658" y="176"/>
                      <a:pt x="670" y="141"/>
                      <a:pt x="670" y="141"/>
                    </a:cubicBezTo>
                    <a:cubicBezTo>
                      <a:pt x="661" y="42"/>
                      <a:pt x="684" y="27"/>
                      <a:pt x="589" y="27"/>
                    </a:cubicBezTo>
                  </a:path>
                </a:pathLst>
              </a:custGeom>
              <a:solidFill>
                <a:srgbClr val="909846"/>
              </a:solidFill>
              <a:ln w="9525">
                <a:solidFill>
                  <a:schemeClr val="tx1"/>
                </a:solidFill>
                <a:round/>
                <a:headEnd/>
                <a:tailEnd/>
              </a:ln>
            </p:spPr>
            <p:txBody>
              <a:bodyPr vert="eaVert"/>
              <a:lstStyle/>
              <a:p>
                <a:endParaRPr lang="en-US"/>
              </a:p>
            </p:txBody>
          </p:sp>
          <p:sp>
            <p:nvSpPr>
              <p:cNvPr id="20643" name="Freeform 78"/>
              <p:cNvSpPr>
                <a:spLocks/>
              </p:cNvSpPr>
              <p:nvPr/>
            </p:nvSpPr>
            <p:spPr bwMode="auto">
              <a:xfrm rot="-5745084">
                <a:off x="1512888" y="3400425"/>
                <a:ext cx="185738" cy="71437"/>
              </a:xfrm>
              <a:custGeom>
                <a:avLst/>
                <a:gdLst>
                  <a:gd name="T0" fmla="*/ 2147483647 w 338"/>
                  <a:gd name="T1" fmla="*/ 2147483647 h 260"/>
                  <a:gd name="T2" fmla="*/ 2147483647 w 338"/>
                  <a:gd name="T3" fmla="*/ 2147483647 h 260"/>
                  <a:gd name="T4" fmla="*/ 2147483647 w 338"/>
                  <a:gd name="T5" fmla="*/ 2147483647 h 260"/>
                  <a:gd name="T6" fmla="*/ 2147483647 w 338"/>
                  <a:gd name="T7" fmla="*/ 2147483647 h 260"/>
                  <a:gd name="T8" fmla="*/ 2147483647 w 338"/>
                  <a:gd name="T9" fmla="*/ 2147483647 h 260"/>
                  <a:gd name="T10" fmla="*/ 2147483647 w 338"/>
                  <a:gd name="T11" fmla="*/ 2147483647 h 260"/>
                  <a:gd name="T12" fmla="*/ 2147483647 w 338"/>
                  <a:gd name="T13" fmla="*/ 2147483647 h 260"/>
                  <a:gd name="T14" fmla="*/ 2147483647 w 338"/>
                  <a:gd name="T15" fmla="*/ 2147483647 h 260"/>
                  <a:gd name="T16" fmla="*/ 2147483647 w 338"/>
                  <a:gd name="T17" fmla="*/ 2147483647 h 260"/>
                  <a:gd name="T18" fmla="*/ 2147483647 w 338"/>
                  <a:gd name="T19" fmla="*/ 2147483647 h 260"/>
                  <a:gd name="T20" fmla="*/ 2147483647 w 338"/>
                  <a:gd name="T21" fmla="*/ 2147483647 h 260"/>
                  <a:gd name="T22" fmla="*/ 2147483647 w 338"/>
                  <a:gd name="T23" fmla="*/ 2147483647 h 260"/>
                  <a:gd name="T24" fmla="*/ 2147483647 w 338"/>
                  <a:gd name="T25" fmla="*/ 2147483647 h 260"/>
                  <a:gd name="T26" fmla="*/ 2147483647 w 338"/>
                  <a:gd name="T27" fmla="*/ 2147483647 h 260"/>
                  <a:gd name="T28" fmla="*/ 2147483647 w 338"/>
                  <a:gd name="T29" fmla="*/ 2147483647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60"/>
                  <a:gd name="T47" fmla="*/ 338 w 338"/>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60">
                    <a:moveTo>
                      <a:pt x="163" y="3"/>
                    </a:moveTo>
                    <a:cubicBezTo>
                      <a:pt x="121" y="18"/>
                      <a:pt x="91" y="19"/>
                      <a:pt x="43" y="23"/>
                    </a:cubicBezTo>
                    <a:cubicBezTo>
                      <a:pt x="27" y="39"/>
                      <a:pt x="2" y="77"/>
                      <a:pt x="2" y="77"/>
                    </a:cubicBezTo>
                    <a:cubicBezTo>
                      <a:pt x="4" y="94"/>
                      <a:pt x="0" y="173"/>
                      <a:pt x="36" y="184"/>
                    </a:cubicBezTo>
                    <a:cubicBezTo>
                      <a:pt x="57" y="191"/>
                      <a:pt x="81" y="189"/>
                      <a:pt x="103" y="191"/>
                    </a:cubicBezTo>
                    <a:cubicBezTo>
                      <a:pt x="116" y="204"/>
                      <a:pt x="130" y="218"/>
                      <a:pt x="143" y="231"/>
                    </a:cubicBezTo>
                    <a:cubicBezTo>
                      <a:pt x="154" y="242"/>
                      <a:pt x="183" y="258"/>
                      <a:pt x="183" y="258"/>
                    </a:cubicBezTo>
                    <a:cubicBezTo>
                      <a:pt x="232" y="256"/>
                      <a:pt x="282" y="260"/>
                      <a:pt x="331" y="251"/>
                    </a:cubicBezTo>
                    <a:cubicBezTo>
                      <a:pt x="338" y="250"/>
                      <a:pt x="337" y="238"/>
                      <a:pt x="337" y="231"/>
                    </a:cubicBezTo>
                    <a:cubicBezTo>
                      <a:pt x="337" y="206"/>
                      <a:pt x="334" y="182"/>
                      <a:pt x="331" y="157"/>
                    </a:cubicBezTo>
                    <a:cubicBezTo>
                      <a:pt x="327" y="128"/>
                      <a:pt x="297" y="114"/>
                      <a:pt x="277" y="97"/>
                    </a:cubicBezTo>
                    <a:cubicBezTo>
                      <a:pt x="249" y="74"/>
                      <a:pt x="239" y="43"/>
                      <a:pt x="203" y="30"/>
                    </a:cubicBezTo>
                    <a:cubicBezTo>
                      <a:pt x="196" y="23"/>
                      <a:pt x="178" y="0"/>
                      <a:pt x="163" y="3"/>
                    </a:cubicBezTo>
                    <a:cubicBezTo>
                      <a:pt x="157" y="4"/>
                      <a:pt x="150" y="17"/>
                      <a:pt x="150" y="17"/>
                    </a:cubicBezTo>
                    <a:cubicBezTo>
                      <a:pt x="150" y="17"/>
                      <a:pt x="159" y="8"/>
                      <a:pt x="163" y="3"/>
                    </a:cubicBezTo>
                    <a:close/>
                  </a:path>
                </a:pathLst>
              </a:custGeom>
              <a:solidFill>
                <a:schemeClr val="tx2"/>
              </a:solidFill>
              <a:ln w="9525">
                <a:solidFill>
                  <a:schemeClr val="tx1"/>
                </a:solidFill>
                <a:round/>
                <a:headEnd/>
                <a:tailEnd/>
              </a:ln>
            </p:spPr>
            <p:txBody>
              <a:bodyPr vert="eaVert"/>
              <a:lstStyle/>
              <a:p>
                <a:endParaRPr lang="en-US"/>
              </a:p>
            </p:txBody>
          </p:sp>
          <p:sp>
            <p:nvSpPr>
              <p:cNvPr id="20644" name="Freeform 257"/>
              <p:cNvSpPr>
                <a:spLocks/>
              </p:cNvSpPr>
              <p:nvPr/>
            </p:nvSpPr>
            <p:spPr bwMode="auto">
              <a:xfrm>
                <a:off x="1693863" y="3479800"/>
                <a:ext cx="115887" cy="152400"/>
              </a:xfrm>
              <a:custGeom>
                <a:avLst/>
                <a:gdLst>
                  <a:gd name="T0" fmla="*/ 2147483647 w 73"/>
                  <a:gd name="T1" fmla="*/ 0 h 96"/>
                  <a:gd name="T2" fmla="*/ 2147483647 w 73"/>
                  <a:gd name="T3" fmla="*/ 0 h 96"/>
                  <a:gd name="T4" fmla="*/ 2147483647 w 73"/>
                  <a:gd name="T5" fmla="*/ 2147483647 h 96"/>
                  <a:gd name="T6" fmla="*/ 2147483647 w 73"/>
                  <a:gd name="T7" fmla="*/ 2147483647 h 96"/>
                  <a:gd name="T8" fmla="*/ 2147483647 w 73"/>
                  <a:gd name="T9" fmla="*/ 2147483647 h 96"/>
                  <a:gd name="T10" fmla="*/ 2147483647 w 73"/>
                  <a:gd name="T11" fmla="*/ 2147483647 h 96"/>
                  <a:gd name="T12" fmla="*/ 2147483647 w 73"/>
                  <a:gd name="T13" fmla="*/ 2147483647 h 96"/>
                  <a:gd name="T14" fmla="*/ 0 60000 65536"/>
                  <a:gd name="T15" fmla="*/ 0 60000 65536"/>
                  <a:gd name="T16" fmla="*/ 0 60000 65536"/>
                  <a:gd name="T17" fmla="*/ 0 60000 65536"/>
                  <a:gd name="T18" fmla="*/ 0 60000 65536"/>
                  <a:gd name="T19" fmla="*/ 0 60000 65536"/>
                  <a:gd name="T20" fmla="*/ 0 60000 65536"/>
                  <a:gd name="T21" fmla="*/ 0 w 73"/>
                  <a:gd name="T22" fmla="*/ 0 h 96"/>
                  <a:gd name="T23" fmla="*/ 73 w 7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96">
                    <a:moveTo>
                      <a:pt x="73" y="0"/>
                    </a:moveTo>
                    <a:cubicBezTo>
                      <a:pt x="69" y="0"/>
                      <a:pt x="65" y="0"/>
                      <a:pt x="59" y="0"/>
                    </a:cubicBezTo>
                    <a:cubicBezTo>
                      <a:pt x="53" y="0"/>
                      <a:pt x="41" y="0"/>
                      <a:pt x="35" y="2"/>
                    </a:cubicBezTo>
                    <a:cubicBezTo>
                      <a:pt x="29" y="4"/>
                      <a:pt x="30" y="7"/>
                      <a:pt x="25" y="10"/>
                    </a:cubicBezTo>
                    <a:cubicBezTo>
                      <a:pt x="20" y="13"/>
                      <a:pt x="11" y="11"/>
                      <a:pt x="7" y="20"/>
                    </a:cubicBezTo>
                    <a:cubicBezTo>
                      <a:pt x="3" y="29"/>
                      <a:pt x="2" y="51"/>
                      <a:pt x="1" y="64"/>
                    </a:cubicBezTo>
                    <a:cubicBezTo>
                      <a:pt x="0" y="77"/>
                      <a:pt x="1" y="91"/>
                      <a:pt x="1" y="96"/>
                    </a:cubicBezTo>
                  </a:path>
                </a:pathLst>
              </a:custGeom>
              <a:noFill/>
              <a:ln w="28575">
                <a:solidFill>
                  <a:srgbClr val="000090"/>
                </a:solidFill>
                <a:round/>
                <a:headEnd/>
                <a:tailEnd/>
              </a:ln>
            </p:spPr>
            <p:txBody>
              <a:bodyPr/>
              <a:lstStyle/>
              <a:p>
                <a:endParaRPr lang="en-US"/>
              </a:p>
            </p:txBody>
          </p:sp>
          <p:sp>
            <p:nvSpPr>
              <p:cNvPr id="20645" name="Freeform 258"/>
              <p:cNvSpPr>
                <a:spLocks/>
              </p:cNvSpPr>
              <p:nvPr/>
            </p:nvSpPr>
            <p:spPr bwMode="auto">
              <a:xfrm rot="10221192">
                <a:off x="1398588" y="3343275"/>
                <a:ext cx="115887" cy="152400"/>
              </a:xfrm>
              <a:custGeom>
                <a:avLst/>
                <a:gdLst>
                  <a:gd name="T0" fmla="*/ 2147483647 w 73"/>
                  <a:gd name="T1" fmla="*/ 0 h 96"/>
                  <a:gd name="T2" fmla="*/ 2147483647 w 73"/>
                  <a:gd name="T3" fmla="*/ 0 h 96"/>
                  <a:gd name="T4" fmla="*/ 2147483647 w 73"/>
                  <a:gd name="T5" fmla="*/ 2147483647 h 96"/>
                  <a:gd name="T6" fmla="*/ 2147483647 w 73"/>
                  <a:gd name="T7" fmla="*/ 2147483647 h 96"/>
                  <a:gd name="T8" fmla="*/ 2147483647 w 73"/>
                  <a:gd name="T9" fmla="*/ 2147483647 h 96"/>
                  <a:gd name="T10" fmla="*/ 2147483647 w 73"/>
                  <a:gd name="T11" fmla="*/ 2147483647 h 96"/>
                  <a:gd name="T12" fmla="*/ 2147483647 w 73"/>
                  <a:gd name="T13" fmla="*/ 2147483647 h 96"/>
                  <a:gd name="T14" fmla="*/ 0 60000 65536"/>
                  <a:gd name="T15" fmla="*/ 0 60000 65536"/>
                  <a:gd name="T16" fmla="*/ 0 60000 65536"/>
                  <a:gd name="T17" fmla="*/ 0 60000 65536"/>
                  <a:gd name="T18" fmla="*/ 0 60000 65536"/>
                  <a:gd name="T19" fmla="*/ 0 60000 65536"/>
                  <a:gd name="T20" fmla="*/ 0 60000 65536"/>
                  <a:gd name="T21" fmla="*/ 0 w 73"/>
                  <a:gd name="T22" fmla="*/ 0 h 96"/>
                  <a:gd name="T23" fmla="*/ 73 w 7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96">
                    <a:moveTo>
                      <a:pt x="73" y="0"/>
                    </a:moveTo>
                    <a:cubicBezTo>
                      <a:pt x="69" y="0"/>
                      <a:pt x="65" y="0"/>
                      <a:pt x="59" y="0"/>
                    </a:cubicBezTo>
                    <a:cubicBezTo>
                      <a:pt x="53" y="0"/>
                      <a:pt x="41" y="0"/>
                      <a:pt x="35" y="2"/>
                    </a:cubicBezTo>
                    <a:cubicBezTo>
                      <a:pt x="29" y="4"/>
                      <a:pt x="30" y="7"/>
                      <a:pt x="25" y="10"/>
                    </a:cubicBezTo>
                    <a:cubicBezTo>
                      <a:pt x="20" y="13"/>
                      <a:pt x="11" y="11"/>
                      <a:pt x="7" y="20"/>
                    </a:cubicBezTo>
                    <a:cubicBezTo>
                      <a:pt x="3" y="29"/>
                      <a:pt x="2" y="51"/>
                      <a:pt x="1" y="64"/>
                    </a:cubicBezTo>
                    <a:cubicBezTo>
                      <a:pt x="0" y="77"/>
                      <a:pt x="1" y="91"/>
                      <a:pt x="1" y="96"/>
                    </a:cubicBezTo>
                  </a:path>
                </a:pathLst>
              </a:custGeom>
              <a:noFill/>
              <a:ln w="28575">
                <a:solidFill>
                  <a:srgbClr val="000090"/>
                </a:solidFill>
                <a:round/>
                <a:headEnd/>
                <a:tailEnd/>
              </a:ln>
            </p:spPr>
            <p:txBody>
              <a:bodyPr/>
              <a:lstStyle/>
              <a:p>
                <a:endParaRPr lang="en-US"/>
              </a:p>
            </p:txBody>
          </p:sp>
        </p:grpSp>
        <p:pic>
          <p:nvPicPr>
            <p:cNvPr id="20515" name="Picture 205" descr="019.jpg"/>
            <p:cNvPicPr>
              <a:picLocks noChangeAspect="1"/>
            </p:cNvPicPr>
            <p:nvPr/>
          </p:nvPicPr>
          <p:blipFill>
            <a:blip r:embed="rId4" cstate="print"/>
            <a:srcRect/>
            <a:stretch>
              <a:fillRect/>
            </a:stretch>
          </p:blipFill>
          <p:spPr bwMode="auto">
            <a:xfrm>
              <a:off x="4864100" y="3797300"/>
              <a:ext cx="3962400" cy="2584450"/>
            </a:xfrm>
            <a:prstGeom prst="rect">
              <a:avLst/>
            </a:prstGeom>
            <a:noFill/>
            <a:ln w="9525">
              <a:noFill/>
              <a:miter lim="800000"/>
              <a:headEnd/>
              <a:tailEnd/>
            </a:ln>
          </p:spPr>
        </p:pic>
        <p:sp>
          <p:nvSpPr>
            <p:cNvPr id="297" name="Down Arrow 296"/>
            <p:cNvSpPr>
              <a:spLocks noChangeArrowheads="1"/>
            </p:cNvSpPr>
            <p:nvPr/>
          </p:nvSpPr>
          <p:spPr bwMode="auto">
            <a:xfrm>
              <a:off x="1861285" y="2653987"/>
              <a:ext cx="939769" cy="1104361"/>
            </a:xfrm>
            <a:prstGeom prst="downArrow">
              <a:avLst>
                <a:gd name="adj1" fmla="val 50000"/>
                <a:gd name="adj2" fmla="val 49998"/>
              </a:avLst>
            </a:prstGeom>
            <a:gradFill rotWithShape="1">
              <a:gsLst>
                <a:gs pos="0">
                  <a:srgbClr val="5E5E76"/>
                </a:gs>
                <a:gs pos="50000">
                  <a:srgbClr val="CCCCFF"/>
                </a:gs>
                <a:gs pos="100000">
                  <a:srgbClr val="5E5E76"/>
                </a:gs>
              </a:gsLst>
              <a:lin ang="5400000" scaled="1"/>
            </a:gradFill>
            <a:ln w="9525">
              <a:solidFill>
                <a:srgbClr val="000000"/>
              </a:solidFill>
              <a:round/>
              <a:headEnd/>
              <a:tailEnd/>
            </a:ln>
            <a:effectLst>
              <a:outerShdw dist="107763" dir="2700000" algn="ctr" rotWithShape="0">
                <a:srgbClr val="808080"/>
              </a:outerShdw>
            </a:effectLst>
          </p:spPr>
          <p:txBody>
            <a:bodyPr/>
            <a:lstStyle/>
            <a:p>
              <a:pPr>
                <a:defRPr/>
              </a:pPr>
              <a:endParaRPr lang="en-US">
                <a:latin typeface="Arial" charset="0"/>
                <a:ea typeface="+mn-ea"/>
              </a:endParaRPr>
            </a:p>
          </p:txBody>
        </p:sp>
        <p:sp>
          <p:nvSpPr>
            <p:cNvPr id="20517" name="AutoShape 257"/>
            <p:cNvSpPr>
              <a:spLocks noChangeArrowheads="1"/>
            </p:cNvSpPr>
            <p:nvPr/>
          </p:nvSpPr>
          <p:spPr bwMode="auto">
            <a:xfrm>
              <a:off x="7134225" y="3835400"/>
              <a:ext cx="361950" cy="336550"/>
            </a:xfrm>
            <a:prstGeom prst="hexagon">
              <a:avLst>
                <a:gd name="adj" fmla="val 26887"/>
                <a:gd name="vf" fmla="val 115470"/>
              </a:avLst>
            </a:prstGeom>
            <a:solidFill>
              <a:srgbClr val="DDDDDD"/>
            </a:solidFill>
            <a:ln w="9525">
              <a:solidFill>
                <a:schemeClr val="tx1"/>
              </a:solidFill>
              <a:miter lim="800000"/>
              <a:headEnd/>
              <a:tailEnd/>
            </a:ln>
          </p:spPr>
          <p:txBody>
            <a:bodyPr wrap="none" anchor="ctr"/>
            <a:lstStyle/>
            <a:p>
              <a:pPr algn="ctr"/>
              <a:r>
                <a:rPr lang="en-US" sz="1600"/>
                <a:t>9</a:t>
              </a:r>
            </a:p>
          </p:txBody>
        </p:sp>
        <p:sp>
          <p:nvSpPr>
            <p:cNvPr id="20518" name="Oval 50"/>
            <p:cNvSpPr>
              <a:spLocks noChangeArrowheads="1"/>
            </p:cNvSpPr>
            <p:nvPr/>
          </p:nvSpPr>
          <p:spPr bwMode="auto">
            <a:xfrm>
              <a:off x="838200" y="3683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19" name="Oval 50"/>
            <p:cNvSpPr>
              <a:spLocks noChangeArrowheads="1"/>
            </p:cNvSpPr>
            <p:nvPr/>
          </p:nvSpPr>
          <p:spPr bwMode="auto">
            <a:xfrm>
              <a:off x="2940050" y="4064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0" name="Oval 50"/>
            <p:cNvSpPr>
              <a:spLocks noChangeArrowheads="1"/>
            </p:cNvSpPr>
            <p:nvPr/>
          </p:nvSpPr>
          <p:spPr bwMode="auto">
            <a:xfrm>
              <a:off x="1733550" y="5969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1" name="Oval 50"/>
            <p:cNvSpPr>
              <a:spLocks noChangeArrowheads="1"/>
            </p:cNvSpPr>
            <p:nvPr/>
          </p:nvSpPr>
          <p:spPr bwMode="auto">
            <a:xfrm>
              <a:off x="1447800" y="75565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2" name="Oval 50"/>
            <p:cNvSpPr>
              <a:spLocks noChangeArrowheads="1"/>
            </p:cNvSpPr>
            <p:nvPr/>
          </p:nvSpPr>
          <p:spPr bwMode="auto">
            <a:xfrm>
              <a:off x="2819400" y="78105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3" name="Oval 50"/>
            <p:cNvSpPr>
              <a:spLocks noChangeArrowheads="1"/>
            </p:cNvSpPr>
            <p:nvPr/>
          </p:nvSpPr>
          <p:spPr bwMode="auto">
            <a:xfrm>
              <a:off x="2463800" y="6350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4" name="Oval 50"/>
            <p:cNvSpPr>
              <a:spLocks noChangeArrowheads="1"/>
            </p:cNvSpPr>
            <p:nvPr/>
          </p:nvSpPr>
          <p:spPr bwMode="auto">
            <a:xfrm>
              <a:off x="3600450" y="6477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5" name="Oval 50"/>
            <p:cNvSpPr>
              <a:spLocks noChangeArrowheads="1"/>
            </p:cNvSpPr>
            <p:nvPr/>
          </p:nvSpPr>
          <p:spPr bwMode="auto">
            <a:xfrm>
              <a:off x="2813050" y="11176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6" name="Oval 50"/>
            <p:cNvSpPr>
              <a:spLocks noChangeArrowheads="1"/>
            </p:cNvSpPr>
            <p:nvPr/>
          </p:nvSpPr>
          <p:spPr bwMode="auto">
            <a:xfrm>
              <a:off x="1377950" y="11430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7" name="Oval 50"/>
            <p:cNvSpPr>
              <a:spLocks noChangeArrowheads="1"/>
            </p:cNvSpPr>
            <p:nvPr/>
          </p:nvSpPr>
          <p:spPr bwMode="auto">
            <a:xfrm>
              <a:off x="2286000" y="11684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8" name="Oval 50"/>
            <p:cNvSpPr>
              <a:spLocks noChangeArrowheads="1"/>
            </p:cNvSpPr>
            <p:nvPr/>
          </p:nvSpPr>
          <p:spPr bwMode="auto">
            <a:xfrm>
              <a:off x="1854200" y="10795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29" name="Oval 50"/>
            <p:cNvSpPr>
              <a:spLocks noChangeArrowheads="1"/>
            </p:cNvSpPr>
            <p:nvPr/>
          </p:nvSpPr>
          <p:spPr bwMode="auto">
            <a:xfrm>
              <a:off x="3232150" y="95885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30" name="Oval 50"/>
            <p:cNvSpPr>
              <a:spLocks noChangeArrowheads="1"/>
            </p:cNvSpPr>
            <p:nvPr/>
          </p:nvSpPr>
          <p:spPr bwMode="auto">
            <a:xfrm>
              <a:off x="5194300" y="10541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31" name="Oval 50"/>
            <p:cNvSpPr>
              <a:spLocks noChangeArrowheads="1"/>
            </p:cNvSpPr>
            <p:nvPr/>
          </p:nvSpPr>
          <p:spPr bwMode="auto">
            <a:xfrm>
              <a:off x="1276350" y="149225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32" name="Oval 50"/>
            <p:cNvSpPr>
              <a:spLocks noChangeArrowheads="1"/>
            </p:cNvSpPr>
            <p:nvPr/>
          </p:nvSpPr>
          <p:spPr bwMode="auto">
            <a:xfrm>
              <a:off x="762000" y="16764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33" name="Freeform 166"/>
            <p:cNvSpPr>
              <a:spLocks/>
            </p:cNvSpPr>
            <p:nvPr/>
          </p:nvSpPr>
          <p:spPr bwMode="auto">
            <a:xfrm>
              <a:off x="1244600" y="1352550"/>
              <a:ext cx="300038" cy="258763"/>
            </a:xfrm>
            <a:custGeom>
              <a:avLst/>
              <a:gdLst>
                <a:gd name="T0" fmla="*/ 2147483647 w 189"/>
                <a:gd name="T1" fmla="*/ 2147483647 h 163"/>
                <a:gd name="T2" fmla="*/ 2147483647 w 189"/>
                <a:gd name="T3" fmla="*/ 2147483647 h 163"/>
                <a:gd name="T4" fmla="*/ 2147483647 w 189"/>
                <a:gd name="T5" fmla="*/ 2147483647 h 163"/>
                <a:gd name="T6" fmla="*/ 2147483647 w 189"/>
                <a:gd name="T7" fmla="*/ 2147483647 h 163"/>
                <a:gd name="T8" fmla="*/ 2147483647 w 189"/>
                <a:gd name="T9" fmla="*/ 2147483647 h 163"/>
                <a:gd name="T10" fmla="*/ 2147483647 w 189"/>
                <a:gd name="T11" fmla="*/ 2147483647 h 163"/>
                <a:gd name="T12" fmla="*/ 2147483647 w 189"/>
                <a:gd name="T13" fmla="*/ 2147483647 h 163"/>
                <a:gd name="T14" fmla="*/ 2147483647 w 189"/>
                <a:gd name="T15" fmla="*/ 2147483647 h 163"/>
                <a:gd name="T16" fmla="*/ 2147483647 w 189"/>
                <a:gd name="T17" fmla="*/ 2147483647 h 163"/>
                <a:gd name="T18" fmla="*/ 2147483647 w 189"/>
                <a:gd name="T19" fmla="*/ 2147483647 h 163"/>
                <a:gd name="T20" fmla="*/ 2147483647 w 189"/>
                <a:gd name="T21" fmla="*/ 2147483647 h 163"/>
                <a:gd name="T22" fmla="*/ 2147483647 w 189"/>
                <a:gd name="T23" fmla="*/ 2147483647 h 163"/>
                <a:gd name="T24" fmla="*/ 2147483647 w 189"/>
                <a:gd name="T25" fmla="*/ 2147483647 h 163"/>
                <a:gd name="T26" fmla="*/ 2147483647 w 189"/>
                <a:gd name="T27" fmla="*/ 2147483647 h 163"/>
                <a:gd name="T28" fmla="*/ 2147483647 w 189"/>
                <a:gd name="T29" fmla="*/ 2147483647 h 163"/>
                <a:gd name="T30" fmla="*/ 2147483647 w 189"/>
                <a:gd name="T31" fmla="*/ 2147483647 h 163"/>
                <a:gd name="T32" fmla="*/ 2147483647 w 189"/>
                <a:gd name="T33" fmla="*/ 2147483647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63"/>
                <a:gd name="T53" fmla="*/ 189 w 189"/>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63">
                  <a:moveTo>
                    <a:pt x="68" y="50"/>
                  </a:moveTo>
                  <a:cubicBezTo>
                    <a:pt x="97" y="60"/>
                    <a:pt x="84" y="60"/>
                    <a:pt x="108" y="54"/>
                  </a:cubicBezTo>
                  <a:cubicBezTo>
                    <a:pt x="97" y="0"/>
                    <a:pt x="87" y="53"/>
                    <a:pt x="96" y="70"/>
                  </a:cubicBezTo>
                  <a:cubicBezTo>
                    <a:pt x="97" y="72"/>
                    <a:pt x="129" y="77"/>
                    <a:pt x="136" y="78"/>
                  </a:cubicBezTo>
                  <a:cubicBezTo>
                    <a:pt x="147" y="95"/>
                    <a:pt x="145" y="103"/>
                    <a:pt x="128" y="114"/>
                  </a:cubicBezTo>
                  <a:cubicBezTo>
                    <a:pt x="103" y="106"/>
                    <a:pt x="113" y="92"/>
                    <a:pt x="132" y="86"/>
                  </a:cubicBezTo>
                  <a:cubicBezTo>
                    <a:pt x="144" y="87"/>
                    <a:pt x="159" y="82"/>
                    <a:pt x="168" y="90"/>
                  </a:cubicBezTo>
                  <a:cubicBezTo>
                    <a:pt x="189" y="108"/>
                    <a:pt x="141" y="130"/>
                    <a:pt x="128" y="134"/>
                  </a:cubicBezTo>
                  <a:cubicBezTo>
                    <a:pt x="105" y="131"/>
                    <a:pt x="94" y="130"/>
                    <a:pt x="76" y="118"/>
                  </a:cubicBezTo>
                  <a:cubicBezTo>
                    <a:pt x="73" y="63"/>
                    <a:pt x="88" y="55"/>
                    <a:pt x="48" y="42"/>
                  </a:cubicBezTo>
                  <a:cubicBezTo>
                    <a:pt x="39" y="43"/>
                    <a:pt x="26" y="39"/>
                    <a:pt x="20" y="46"/>
                  </a:cubicBezTo>
                  <a:cubicBezTo>
                    <a:pt x="0" y="69"/>
                    <a:pt x="33" y="72"/>
                    <a:pt x="40" y="74"/>
                  </a:cubicBezTo>
                  <a:cubicBezTo>
                    <a:pt x="55" y="84"/>
                    <a:pt x="51" y="92"/>
                    <a:pt x="68" y="98"/>
                  </a:cubicBezTo>
                  <a:cubicBezTo>
                    <a:pt x="114" y="83"/>
                    <a:pt x="93" y="121"/>
                    <a:pt x="88" y="162"/>
                  </a:cubicBezTo>
                  <a:cubicBezTo>
                    <a:pt x="75" y="161"/>
                    <a:pt x="60" y="163"/>
                    <a:pt x="48" y="158"/>
                  </a:cubicBezTo>
                  <a:cubicBezTo>
                    <a:pt x="40" y="154"/>
                    <a:pt x="63" y="147"/>
                    <a:pt x="72" y="146"/>
                  </a:cubicBezTo>
                  <a:cubicBezTo>
                    <a:pt x="93" y="144"/>
                    <a:pt x="136" y="142"/>
                    <a:pt x="136" y="142"/>
                  </a:cubicBezTo>
                </a:path>
              </a:pathLst>
            </a:custGeom>
            <a:noFill/>
            <a:ln w="28575">
              <a:solidFill>
                <a:srgbClr val="0000CC"/>
              </a:solidFill>
              <a:round/>
              <a:headEnd/>
              <a:tailEnd/>
            </a:ln>
          </p:spPr>
          <p:txBody>
            <a:bodyPr/>
            <a:lstStyle/>
            <a:p>
              <a:endParaRPr lang="en-US"/>
            </a:p>
          </p:txBody>
        </p:sp>
        <p:sp>
          <p:nvSpPr>
            <p:cNvPr id="20534" name="Oval 150"/>
            <p:cNvSpPr>
              <a:spLocks noChangeArrowheads="1"/>
            </p:cNvSpPr>
            <p:nvPr/>
          </p:nvSpPr>
          <p:spPr bwMode="auto">
            <a:xfrm>
              <a:off x="1647825" y="2540000"/>
              <a:ext cx="92075" cy="88900"/>
            </a:xfrm>
            <a:prstGeom prst="ellipse">
              <a:avLst/>
            </a:prstGeom>
            <a:gradFill rotWithShape="0">
              <a:gsLst>
                <a:gs pos="0">
                  <a:schemeClr val="bg1"/>
                </a:gs>
                <a:gs pos="100000">
                  <a:schemeClr val="bg2"/>
                </a:gs>
              </a:gsLst>
              <a:path path="shape">
                <a:fillToRect l="50000" t="50000" r="50000" b="50000"/>
              </a:path>
            </a:gradFill>
            <a:ln w="9525">
              <a:solidFill>
                <a:schemeClr val="tx1"/>
              </a:solidFill>
              <a:round/>
              <a:headEnd/>
              <a:tailEnd/>
            </a:ln>
          </p:spPr>
          <p:txBody>
            <a:bodyPr wrap="none" anchor="ctr"/>
            <a:lstStyle/>
            <a:p>
              <a:endParaRPr lang="en-US"/>
            </a:p>
          </p:txBody>
        </p:sp>
        <p:sp>
          <p:nvSpPr>
            <p:cNvPr id="20535" name="Freeform 162"/>
            <p:cNvSpPr>
              <a:spLocks/>
            </p:cNvSpPr>
            <p:nvPr/>
          </p:nvSpPr>
          <p:spPr bwMode="auto">
            <a:xfrm>
              <a:off x="1631950" y="2463800"/>
              <a:ext cx="254000" cy="190500"/>
            </a:xfrm>
            <a:custGeom>
              <a:avLst/>
              <a:gdLst>
                <a:gd name="T0" fmla="*/ 2147483647 w 189"/>
                <a:gd name="T1" fmla="*/ 2147483647 h 163"/>
                <a:gd name="T2" fmla="*/ 2147483647 w 189"/>
                <a:gd name="T3" fmla="*/ 2147483647 h 163"/>
                <a:gd name="T4" fmla="*/ 2147483647 w 189"/>
                <a:gd name="T5" fmla="*/ 2147483647 h 163"/>
                <a:gd name="T6" fmla="*/ 2147483647 w 189"/>
                <a:gd name="T7" fmla="*/ 2147483647 h 163"/>
                <a:gd name="T8" fmla="*/ 2147483647 w 189"/>
                <a:gd name="T9" fmla="*/ 2147483647 h 163"/>
                <a:gd name="T10" fmla="*/ 2147483647 w 189"/>
                <a:gd name="T11" fmla="*/ 2147483647 h 163"/>
                <a:gd name="T12" fmla="*/ 2147483647 w 189"/>
                <a:gd name="T13" fmla="*/ 2147483647 h 163"/>
                <a:gd name="T14" fmla="*/ 2147483647 w 189"/>
                <a:gd name="T15" fmla="*/ 2147483647 h 163"/>
                <a:gd name="T16" fmla="*/ 2147483647 w 189"/>
                <a:gd name="T17" fmla="*/ 2147483647 h 163"/>
                <a:gd name="T18" fmla="*/ 2147483647 w 189"/>
                <a:gd name="T19" fmla="*/ 2147483647 h 163"/>
                <a:gd name="T20" fmla="*/ 2147483647 w 189"/>
                <a:gd name="T21" fmla="*/ 2147483647 h 163"/>
                <a:gd name="T22" fmla="*/ 2147483647 w 189"/>
                <a:gd name="T23" fmla="*/ 2147483647 h 163"/>
                <a:gd name="T24" fmla="*/ 2147483647 w 189"/>
                <a:gd name="T25" fmla="*/ 2147483647 h 163"/>
                <a:gd name="T26" fmla="*/ 2147483647 w 189"/>
                <a:gd name="T27" fmla="*/ 2147483647 h 163"/>
                <a:gd name="T28" fmla="*/ 2147483647 w 189"/>
                <a:gd name="T29" fmla="*/ 2147483647 h 163"/>
                <a:gd name="T30" fmla="*/ 2147483647 w 189"/>
                <a:gd name="T31" fmla="*/ 2147483647 h 163"/>
                <a:gd name="T32" fmla="*/ 2147483647 w 189"/>
                <a:gd name="T33" fmla="*/ 2147483647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63"/>
                <a:gd name="T53" fmla="*/ 189 w 189"/>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63">
                  <a:moveTo>
                    <a:pt x="68" y="50"/>
                  </a:moveTo>
                  <a:cubicBezTo>
                    <a:pt x="97" y="60"/>
                    <a:pt x="84" y="60"/>
                    <a:pt x="108" y="54"/>
                  </a:cubicBezTo>
                  <a:cubicBezTo>
                    <a:pt x="97" y="0"/>
                    <a:pt x="87" y="53"/>
                    <a:pt x="96" y="70"/>
                  </a:cubicBezTo>
                  <a:cubicBezTo>
                    <a:pt x="97" y="72"/>
                    <a:pt x="129" y="77"/>
                    <a:pt x="136" y="78"/>
                  </a:cubicBezTo>
                  <a:cubicBezTo>
                    <a:pt x="147" y="95"/>
                    <a:pt x="145" y="103"/>
                    <a:pt x="128" y="114"/>
                  </a:cubicBezTo>
                  <a:cubicBezTo>
                    <a:pt x="103" y="106"/>
                    <a:pt x="113" y="92"/>
                    <a:pt x="132" y="86"/>
                  </a:cubicBezTo>
                  <a:cubicBezTo>
                    <a:pt x="144" y="87"/>
                    <a:pt x="159" y="82"/>
                    <a:pt x="168" y="90"/>
                  </a:cubicBezTo>
                  <a:cubicBezTo>
                    <a:pt x="189" y="108"/>
                    <a:pt x="141" y="130"/>
                    <a:pt x="128" y="134"/>
                  </a:cubicBezTo>
                  <a:cubicBezTo>
                    <a:pt x="105" y="131"/>
                    <a:pt x="94" y="130"/>
                    <a:pt x="76" y="118"/>
                  </a:cubicBezTo>
                  <a:cubicBezTo>
                    <a:pt x="73" y="63"/>
                    <a:pt x="88" y="55"/>
                    <a:pt x="48" y="42"/>
                  </a:cubicBezTo>
                  <a:cubicBezTo>
                    <a:pt x="39" y="43"/>
                    <a:pt x="26" y="39"/>
                    <a:pt x="20" y="46"/>
                  </a:cubicBezTo>
                  <a:cubicBezTo>
                    <a:pt x="0" y="69"/>
                    <a:pt x="33" y="72"/>
                    <a:pt x="40" y="74"/>
                  </a:cubicBezTo>
                  <a:cubicBezTo>
                    <a:pt x="55" y="84"/>
                    <a:pt x="51" y="92"/>
                    <a:pt x="68" y="98"/>
                  </a:cubicBezTo>
                  <a:cubicBezTo>
                    <a:pt x="114" y="83"/>
                    <a:pt x="93" y="121"/>
                    <a:pt x="88" y="162"/>
                  </a:cubicBezTo>
                  <a:cubicBezTo>
                    <a:pt x="75" y="161"/>
                    <a:pt x="60" y="163"/>
                    <a:pt x="48" y="158"/>
                  </a:cubicBezTo>
                  <a:cubicBezTo>
                    <a:pt x="40" y="154"/>
                    <a:pt x="63" y="147"/>
                    <a:pt x="72" y="146"/>
                  </a:cubicBezTo>
                  <a:cubicBezTo>
                    <a:pt x="93" y="144"/>
                    <a:pt x="136" y="142"/>
                    <a:pt x="136" y="142"/>
                  </a:cubicBezTo>
                </a:path>
              </a:pathLst>
            </a:custGeom>
            <a:noFill/>
            <a:ln w="28575">
              <a:solidFill>
                <a:srgbClr val="000090"/>
              </a:solidFill>
              <a:round/>
              <a:headEnd/>
              <a:tailEnd/>
            </a:ln>
          </p:spPr>
          <p:txBody>
            <a:bodyPr/>
            <a:lstStyle/>
            <a:p>
              <a:endParaRPr lang="en-US"/>
            </a:p>
          </p:txBody>
        </p:sp>
        <p:sp>
          <p:nvSpPr>
            <p:cNvPr id="20536" name="Oval 76"/>
            <p:cNvSpPr>
              <a:spLocks noChangeArrowheads="1"/>
            </p:cNvSpPr>
            <p:nvPr/>
          </p:nvSpPr>
          <p:spPr bwMode="auto">
            <a:xfrm rot="-5745084">
              <a:off x="1823244" y="4264819"/>
              <a:ext cx="85725" cy="93663"/>
            </a:xfrm>
            <a:prstGeom prst="ellipse">
              <a:avLst/>
            </a:prstGeom>
            <a:gradFill rotWithShape="1">
              <a:gsLst>
                <a:gs pos="0">
                  <a:srgbClr val="333333"/>
                </a:gs>
                <a:gs pos="100000">
                  <a:schemeClr val="bg2"/>
                </a:gs>
              </a:gsLst>
              <a:lin ang="5400000" scaled="1"/>
            </a:gradFill>
            <a:ln w="9525">
              <a:solidFill>
                <a:schemeClr val="tx1"/>
              </a:solidFill>
              <a:round/>
              <a:headEnd/>
              <a:tailEnd/>
            </a:ln>
          </p:spPr>
          <p:txBody>
            <a:bodyPr vert="eaVert" wrap="none" anchor="ctr"/>
            <a:lstStyle/>
            <a:p>
              <a:endParaRPr lang="en-US"/>
            </a:p>
          </p:txBody>
        </p:sp>
        <p:sp>
          <p:nvSpPr>
            <p:cNvPr id="20537" name="Freeform 77"/>
            <p:cNvSpPr>
              <a:spLocks/>
            </p:cNvSpPr>
            <p:nvPr/>
          </p:nvSpPr>
          <p:spPr bwMode="auto">
            <a:xfrm rot="-5745084">
              <a:off x="1539875" y="4081463"/>
              <a:ext cx="903288" cy="398462"/>
            </a:xfrm>
            <a:custGeom>
              <a:avLst/>
              <a:gdLst>
                <a:gd name="T0" fmla="*/ 2147483647 w 1641"/>
                <a:gd name="T1" fmla="*/ 2147483647 h 1462"/>
                <a:gd name="T2" fmla="*/ 2147483647 w 1641"/>
                <a:gd name="T3" fmla="*/ 2147483647 h 1462"/>
                <a:gd name="T4" fmla="*/ 2147483647 w 1641"/>
                <a:gd name="T5" fmla="*/ 2147483647 h 1462"/>
                <a:gd name="T6" fmla="*/ 2147483647 w 1641"/>
                <a:gd name="T7" fmla="*/ 2147483647 h 1462"/>
                <a:gd name="T8" fmla="*/ 2147483647 w 1641"/>
                <a:gd name="T9" fmla="*/ 2147483647 h 1462"/>
                <a:gd name="T10" fmla="*/ 2147483647 w 1641"/>
                <a:gd name="T11" fmla="*/ 2147483647 h 1462"/>
                <a:gd name="T12" fmla="*/ 2147483647 w 1641"/>
                <a:gd name="T13" fmla="*/ 2147483647 h 1462"/>
                <a:gd name="T14" fmla="*/ 2147483647 w 1641"/>
                <a:gd name="T15" fmla="*/ 2147483647 h 1462"/>
                <a:gd name="T16" fmla="*/ 2147483647 w 1641"/>
                <a:gd name="T17" fmla="*/ 2147483647 h 1462"/>
                <a:gd name="T18" fmla="*/ 2147483647 w 1641"/>
                <a:gd name="T19" fmla="*/ 2147483647 h 1462"/>
                <a:gd name="T20" fmla="*/ 2147483647 w 1641"/>
                <a:gd name="T21" fmla="*/ 2147483647 h 1462"/>
                <a:gd name="T22" fmla="*/ 2147483647 w 1641"/>
                <a:gd name="T23" fmla="*/ 2147483647 h 1462"/>
                <a:gd name="T24" fmla="*/ 2147483647 w 1641"/>
                <a:gd name="T25" fmla="*/ 2147483647 h 1462"/>
                <a:gd name="T26" fmla="*/ 2147483647 w 1641"/>
                <a:gd name="T27" fmla="*/ 2147483647 h 1462"/>
                <a:gd name="T28" fmla="*/ 2147483647 w 1641"/>
                <a:gd name="T29" fmla="*/ 2147483647 h 1462"/>
                <a:gd name="T30" fmla="*/ 2147483647 w 1641"/>
                <a:gd name="T31" fmla="*/ 2147483647 h 1462"/>
                <a:gd name="T32" fmla="*/ 2147483647 w 1641"/>
                <a:gd name="T33" fmla="*/ 2147483647 h 1462"/>
                <a:gd name="T34" fmla="*/ 2147483647 w 1641"/>
                <a:gd name="T35" fmla="*/ 2147483647 h 1462"/>
                <a:gd name="T36" fmla="*/ 2147483647 w 1641"/>
                <a:gd name="T37" fmla="*/ 2147483647 h 1462"/>
                <a:gd name="T38" fmla="*/ 2147483647 w 1641"/>
                <a:gd name="T39" fmla="*/ 2147483647 h 1462"/>
                <a:gd name="T40" fmla="*/ 2147483647 w 1641"/>
                <a:gd name="T41" fmla="*/ 2147483647 h 1462"/>
                <a:gd name="T42" fmla="*/ 2147483647 w 1641"/>
                <a:gd name="T43" fmla="*/ 2147483647 h 1462"/>
                <a:gd name="T44" fmla="*/ 2147483647 w 1641"/>
                <a:gd name="T45" fmla="*/ 2147483647 h 1462"/>
                <a:gd name="T46" fmla="*/ 2147483647 w 1641"/>
                <a:gd name="T47" fmla="*/ 2147483647 h 1462"/>
                <a:gd name="T48" fmla="*/ 2147483647 w 1641"/>
                <a:gd name="T49" fmla="*/ 2147483647 h 1462"/>
                <a:gd name="T50" fmla="*/ 2147483647 w 1641"/>
                <a:gd name="T51" fmla="*/ 2147483647 h 1462"/>
                <a:gd name="T52" fmla="*/ 2147483647 w 1641"/>
                <a:gd name="T53" fmla="*/ 2147483647 h 1462"/>
                <a:gd name="T54" fmla="*/ 2147483647 w 1641"/>
                <a:gd name="T55" fmla="*/ 2147483647 h 1462"/>
                <a:gd name="T56" fmla="*/ 2147483647 w 1641"/>
                <a:gd name="T57" fmla="*/ 2147483647 h 1462"/>
                <a:gd name="T58" fmla="*/ 2147483647 w 1641"/>
                <a:gd name="T59" fmla="*/ 2147483647 h 1462"/>
                <a:gd name="T60" fmla="*/ 2147483647 w 1641"/>
                <a:gd name="T61" fmla="*/ 2147483647 h 1462"/>
                <a:gd name="T62" fmla="*/ 2147483647 w 1641"/>
                <a:gd name="T63" fmla="*/ 2147483647 h 1462"/>
                <a:gd name="T64" fmla="*/ 2147483647 w 1641"/>
                <a:gd name="T65" fmla="*/ 2147483647 h 1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1"/>
                <a:gd name="T100" fmla="*/ 0 h 1462"/>
                <a:gd name="T101" fmla="*/ 1641 w 1641"/>
                <a:gd name="T102" fmla="*/ 1462 h 1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1" h="1462">
                  <a:moveTo>
                    <a:pt x="663" y="0"/>
                  </a:moveTo>
                  <a:cubicBezTo>
                    <a:pt x="595" y="15"/>
                    <a:pt x="620" y="1"/>
                    <a:pt x="583" y="27"/>
                  </a:cubicBezTo>
                  <a:cubicBezTo>
                    <a:pt x="560" y="93"/>
                    <a:pt x="563" y="161"/>
                    <a:pt x="543" y="228"/>
                  </a:cubicBezTo>
                  <a:cubicBezTo>
                    <a:pt x="531" y="306"/>
                    <a:pt x="567" y="411"/>
                    <a:pt x="509" y="469"/>
                  </a:cubicBezTo>
                  <a:cubicBezTo>
                    <a:pt x="402" y="460"/>
                    <a:pt x="450" y="468"/>
                    <a:pt x="362" y="449"/>
                  </a:cubicBezTo>
                  <a:cubicBezTo>
                    <a:pt x="327" y="441"/>
                    <a:pt x="356" y="443"/>
                    <a:pt x="322" y="429"/>
                  </a:cubicBezTo>
                  <a:cubicBezTo>
                    <a:pt x="302" y="420"/>
                    <a:pt x="276" y="415"/>
                    <a:pt x="255" y="409"/>
                  </a:cubicBezTo>
                  <a:cubicBezTo>
                    <a:pt x="179" y="411"/>
                    <a:pt x="101" y="397"/>
                    <a:pt x="27" y="415"/>
                  </a:cubicBezTo>
                  <a:cubicBezTo>
                    <a:pt x="7" y="420"/>
                    <a:pt x="35" y="463"/>
                    <a:pt x="54" y="469"/>
                  </a:cubicBezTo>
                  <a:cubicBezTo>
                    <a:pt x="109" y="486"/>
                    <a:pt x="171" y="483"/>
                    <a:pt x="228" y="489"/>
                  </a:cubicBezTo>
                  <a:cubicBezTo>
                    <a:pt x="247" y="501"/>
                    <a:pt x="259" y="514"/>
                    <a:pt x="275" y="529"/>
                  </a:cubicBezTo>
                  <a:cubicBezTo>
                    <a:pt x="291" y="581"/>
                    <a:pt x="335" y="590"/>
                    <a:pt x="375" y="616"/>
                  </a:cubicBezTo>
                  <a:cubicBezTo>
                    <a:pt x="377" y="623"/>
                    <a:pt x="378" y="630"/>
                    <a:pt x="382" y="636"/>
                  </a:cubicBezTo>
                  <a:cubicBezTo>
                    <a:pt x="385" y="641"/>
                    <a:pt x="392" y="644"/>
                    <a:pt x="395" y="650"/>
                  </a:cubicBezTo>
                  <a:cubicBezTo>
                    <a:pt x="401" y="663"/>
                    <a:pt x="409" y="690"/>
                    <a:pt x="409" y="690"/>
                  </a:cubicBezTo>
                  <a:cubicBezTo>
                    <a:pt x="402" y="724"/>
                    <a:pt x="402" y="739"/>
                    <a:pt x="368" y="750"/>
                  </a:cubicBezTo>
                  <a:cubicBezTo>
                    <a:pt x="321" y="748"/>
                    <a:pt x="275" y="747"/>
                    <a:pt x="228" y="743"/>
                  </a:cubicBezTo>
                  <a:cubicBezTo>
                    <a:pt x="193" y="740"/>
                    <a:pt x="147" y="684"/>
                    <a:pt x="107" y="670"/>
                  </a:cubicBezTo>
                  <a:cubicBezTo>
                    <a:pt x="0" y="678"/>
                    <a:pt x="22" y="654"/>
                    <a:pt x="0" y="717"/>
                  </a:cubicBezTo>
                  <a:cubicBezTo>
                    <a:pt x="2" y="733"/>
                    <a:pt x="1" y="749"/>
                    <a:pt x="7" y="764"/>
                  </a:cubicBezTo>
                  <a:cubicBezTo>
                    <a:pt x="21" y="799"/>
                    <a:pt x="96" y="801"/>
                    <a:pt x="121" y="804"/>
                  </a:cubicBezTo>
                  <a:cubicBezTo>
                    <a:pt x="146" y="811"/>
                    <a:pt x="165" y="826"/>
                    <a:pt x="188" y="837"/>
                  </a:cubicBezTo>
                  <a:cubicBezTo>
                    <a:pt x="237" y="890"/>
                    <a:pt x="327" y="880"/>
                    <a:pt x="389" y="884"/>
                  </a:cubicBezTo>
                  <a:cubicBezTo>
                    <a:pt x="411" y="892"/>
                    <a:pt x="449" y="918"/>
                    <a:pt x="449" y="918"/>
                  </a:cubicBezTo>
                  <a:cubicBezTo>
                    <a:pt x="460" y="960"/>
                    <a:pt x="451" y="936"/>
                    <a:pt x="482" y="985"/>
                  </a:cubicBezTo>
                  <a:cubicBezTo>
                    <a:pt x="486" y="991"/>
                    <a:pt x="495" y="989"/>
                    <a:pt x="502" y="991"/>
                  </a:cubicBezTo>
                  <a:cubicBezTo>
                    <a:pt x="529" y="1000"/>
                    <a:pt x="556" y="1009"/>
                    <a:pt x="583" y="1018"/>
                  </a:cubicBezTo>
                  <a:cubicBezTo>
                    <a:pt x="618" y="1134"/>
                    <a:pt x="573" y="977"/>
                    <a:pt x="596" y="1326"/>
                  </a:cubicBezTo>
                  <a:cubicBezTo>
                    <a:pt x="597" y="1336"/>
                    <a:pt x="605" y="1344"/>
                    <a:pt x="610" y="1353"/>
                  </a:cubicBezTo>
                  <a:cubicBezTo>
                    <a:pt x="618" y="1367"/>
                    <a:pt x="620" y="1391"/>
                    <a:pt x="636" y="1393"/>
                  </a:cubicBezTo>
                  <a:cubicBezTo>
                    <a:pt x="656" y="1395"/>
                    <a:pt x="677" y="1398"/>
                    <a:pt x="697" y="1400"/>
                  </a:cubicBezTo>
                  <a:cubicBezTo>
                    <a:pt x="745" y="1413"/>
                    <a:pt x="728" y="1430"/>
                    <a:pt x="764" y="1453"/>
                  </a:cubicBezTo>
                  <a:cubicBezTo>
                    <a:pt x="824" y="1360"/>
                    <a:pt x="763" y="1462"/>
                    <a:pt x="784" y="1179"/>
                  </a:cubicBezTo>
                  <a:cubicBezTo>
                    <a:pt x="785" y="1170"/>
                    <a:pt x="814" y="1154"/>
                    <a:pt x="817" y="1152"/>
                  </a:cubicBezTo>
                  <a:cubicBezTo>
                    <a:pt x="885" y="1100"/>
                    <a:pt x="850" y="1100"/>
                    <a:pt x="958" y="1092"/>
                  </a:cubicBezTo>
                  <a:cubicBezTo>
                    <a:pt x="1094" y="1044"/>
                    <a:pt x="894" y="1112"/>
                    <a:pt x="1333" y="1078"/>
                  </a:cubicBezTo>
                  <a:cubicBezTo>
                    <a:pt x="1348" y="1077"/>
                    <a:pt x="1325" y="1047"/>
                    <a:pt x="1313" y="1038"/>
                  </a:cubicBezTo>
                  <a:cubicBezTo>
                    <a:pt x="1293" y="1022"/>
                    <a:pt x="1227" y="1020"/>
                    <a:pt x="1212" y="1018"/>
                  </a:cubicBezTo>
                  <a:cubicBezTo>
                    <a:pt x="1184" y="1008"/>
                    <a:pt x="1160" y="994"/>
                    <a:pt x="1132" y="985"/>
                  </a:cubicBezTo>
                  <a:cubicBezTo>
                    <a:pt x="1119" y="981"/>
                    <a:pt x="1092" y="971"/>
                    <a:pt x="1092" y="971"/>
                  </a:cubicBezTo>
                  <a:cubicBezTo>
                    <a:pt x="1076" y="957"/>
                    <a:pt x="1066" y="940"/>
                    <a:pt x="1052" y="924"/>
                  </a:cubicBezTo>
                  <a:cubicBezTo>
                    <a:pt x="1035" y="874"/>
                    <a:pt x="1037" y="887"/>
                    <a:pt x="1058" y="844"/>
                  </a:cubicBezTo>
                  <a:cubicBezTo>
                    <a:pt x="1063" y="833"/>
                    <a:pt x="1075" y="798"/>
                    <a:pt x="1092" y="797"/>
                  </a:cubicBezTo>
                  <a:cubicBezTo>
                    <a:pt x="1183" y="791"/>
                    <a:pt x="1275" y="792"/>
                    <a:pt x="1366" y="790"/>
                  </a:cubicBezTo>
                  <a:cubicBezTo>
                    <a:pt x="1375" y="788"/>
                    <a:pt x="1384" y="784"/>
                    <a:pt x="1393" y="784"/>
                  </a:cubicBezTo>
                  <a:cubicBezTo>
                    <a:pt x="1473" y="780"/>
                    <a:pt x="1554" y="786"/>
                    <a:pt x="1634" y="777"/>
                  </a:cubicBezTo>
                  <a:cubicBezTo>
                    <a:pt x="1641" y="776"/>
                    <a:pt x="1632" y="763"/>
                    <a:pt x="1628" y="757"/>
                  </a:cubicBezTo>
                  <a:cubicBezTo>
                    <a:pt x="1613" y="737"/>
                    <a:pt x="1577" y="717"/>
                    <a:pt x="1554" y="710"/>
                  </a:cubicBezTo>
                  <a:cubicBezTo>
                    <a:pt x="1487" y="690"/>
                    <a:pt x="1469" y="701"/>
                    <a:pt x="1366" y="697"/>
                  </a:cubicBezTo>
                  <a:cubicBezTo>
                    <a:pt x="1283" y="675"/>
                    <a:pt x="1189" y="675"/>
                    <a:pt x="1105" y="670"/>
                  </a:cubicBezTo>
                  <a:cubicBezTo>
                    <a:pt x="1072" y="648"/>
                    <a:pt x="1039" y="624"/>
                    <a:pt x="1011" y="596"/>
                  </a:cubicBezTo>
                  <a:cubicBezTo>
                    <a:pt x="1023" y="562"/>
                    <a:pt x="1020" y="529"/>
                    <a:pt x="1045" y="502"/>
                  </a:cubicBezTo>
                  <a:cubicBezTo>
                    <a:pt x="1058" y="465"/>
                    <a:pt x="1065" y="429"/>
                    <a:pt x="1105" y="415"/>
                  </a:cubicBezTo>
                  <a:cubicBezTo>
                    <a:pt x="1131" y="390"/>
                    <a:pt x="1150" y="369"/>
                    <a:pt x="1179" y="348"/>
                  </a:cubicBezTo>
                  <a:cubicBezTo>
                    <a:pt x="1211" y="300"/>
                    <a:pt x="1217" y="320"/>
                    <a:pt x="1192" y="295"/>
                  </a:cubicBezTo>
                  <a:cubicBezTo>
                    <a:pt x="1187" y="290"/>
                    <a:pt x="1184" y="284"/>
                    <a:pt x="1179" y="281"/>
                  </a:cubicBezTo>
                  <a:cubicBezTo>
                    <a:pt x="1173" y="277"/>
                    <a:pt x="1166" y="277"/>
                    <a:pt x="1159" y="275"/>
                  </a:cubicBezTo>
                  <a:cubicBezTo>
                    <a:pt x="1147" y="276"/>
                    <a:pt x="1093" y="275"/>
                    <a:pt x="1072" y="288"/>
                  </a:cubicBezTo>
                  <a:cubicBezTo>
                    <a:pt x="1059" y="296"/>
                    <a:pt x="1056" y="306"/>
                    <a:pt x="1045" y="315"/>
                  </a:cubicBezTo>
                  <a:cubicBezTo>
                    <a:pt x="1032" y="325"/>
                    <a:pt x="1018" y="333"/>
                    <a:pt x="1005" y="342"/>
                  </a:cubicBezTo>
                  <a:cubicBezTo>
                    <a:pt x="986" y="355"/>
                    <a:pt x="978" y="375"/>
                    <a:pt x="958" y="389"/>
                  </a:cubicBezTo>
                  <a:cubicBezTo>
                    <a:pt x="932" y="426"/>
                    <a:pt x="888" y="424"/>
                    <a:pt x="844" y="429"/>
                  </a:cubicBezTo>
                  <a:cubicBezTo>
                    <a:pt x="811" y="427"/>
                    <a:pt x="777" y="427"/>
                    <a:pt x="744" y="422"/>
                  </a:cubicBezTo>
                  <a:cubicBezTo>
                    <a:pt x="710" y="416"/>
                    <a:pt x="673" y="353"/>
                    <a:pt x="650" y="328"/>
                  </a:cubicBezTo>
                  <a:cubicBezTo>
                    <a:pt x="652" y="283"/>
                    <a:pt x="651" y="238"/>
                    <a:pt x="656" y="194"/>
                  </a:cubicBezTo>
                  <a:cubicBezTo>
                    <a:pt x="658" y="176"/>
                    <a:pt x="670" y="141"/>
                    <a:pt x="670" y="141"/>
                  </a:cubicBezTo>
                  <a:cubicBezTo>
                    <a:pt x="661" y="42"/>
                    <a:pt x="684" y="27"/>
                    <a:pt x="589" y="27"/>
                  </a:cubicBezTo>
                </a:path>
              </a:pathLst>
            </a:custGeom>
            <a:solidFill>
              <a:srgbClr val="909846"/>
            </a:solidFill>
            <a:ln w="9525">
              <a:solidFill>
                <a:schemeClr val="tx1"/>
              </a:solidFill>
              <a:round/>
              <a:headEnd/>
              <a:tailEnd/>
            </a:ln>
          </p:spPr>
          <p:txBody>
            <a:bodyPr vert="eaVert"/>
            <a:lstStyle/>
            <a:p>
              <a:endParaRPr lang="en-US"/>
            </a:p>
          </p:txBody>
        </p:sp>
        <p:sp>
          <p:nvSpPr>
            <p:cNvPr id="20538" name="Freeform 78"/>
            <p:cNvSpPr>
              <a:spLocks/>
            </p:cNvSpPr>
            <p:nvPr/>
          </p:nvSpPr>
          <p:spPr bwMode="auto">
            <a:xfrm rot="-5745084">
              <a:off x="1912938" y="4257675"/>
              <a:ext cx="185738" cy="71437"/>
            </a:xfrm>
            <a:custGeom>
              <a:avLst/>
              <a:gdLst>
                <a:gd name="T0" fmla="*/ 2147483647 w 338"/>
                <a:gd name="T1" fmla="*/ 2147483647 h 260"/>
                <a:gd name="T2" fmla="*/ 2147483647 w 338"/>
                <a:gd name="T3" fmla="*/ 2147483647 h 260"/>
                <a:gd name="T4" fmla="*/ 2147483647 w 338"/>
                <a:gd name="T5" fmla="*/ 2147483647 h 260"/>
                <a:gd name="T6" fmla="*/ 2147483647 w 338"/>
                <a:gd name="T7" fmla="*/ 2147483647 h 260"/>
                <a:gd name="T8" fmla="*/ 2147483647 w 338"/>
                <a:gd name="T9" fmla="*/ 2147483647 h 260"/>
                <a:gd name="T10" fmla="*/ 2147483647 w 338"/>
                <a:gd name="T11" fmla="*/ 2147483647 h 260"/>
                <a:gd name="T12" fmla="*/ 2147483647 w 338"/>
                <a:gd name="T13" fmla="*/ 2147483647 h 260"/>
                <a:gd name="T14" fmla="*/ 2147483647 w 338"/>
                <a:gd name="T15" fmla="*/ 2147483647 h 260"/>
                <a:gd name="T16" fmla="*/ 2147483647 w 338"/>
                <a:gd name="T17" fmla="*/ 2147483647 h 260"/>
                <a:gd name="T18" fmla="*/ 2147483647 w 338"/>
                <a:gd name="T19" fmla="*/ 2147483647 h 260"/>
                <a:gd name="T20" fmla="*/ 2147483647 w 338"/>
                <a:gd name="T21" fmla="*/ 2147483647 h 260"/>
                <a:gd name="T22" fmla="*/ 2147483647 w 338"/>
                <a:gd name="T23" fmla="*/ 2147483647 h 260"/>
                <a:gd name="T24" fmla="*/ 2147483647 w 338"/>
                <a:gd name="T25" fmla="*/ 2147483647 h 260"/>
                <a:gd name="T26" fmla="*/ 2147483647 w 338"/>
                <a:gd name="T27" fmla="*/ 2147483647 h 260"/>
                <a:gd name="T28" fmla="*/ 2147483647 w 338"/>
                <a:gd name="T29" fmla="*/ 2147483647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60"/>
                <a:gd name="T47" fmla="*/ 338 w 338"/>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60">
                  <a:moveTo>
                    <a:pt x="163" y="3"/>
                  </a:moveTo>
                  <a:cubicBezTo>
                    <a:pt x="121" y="18"/>
                    <a:pt x="91" y="19"/>
                    <a:pt x="43" y="23"/>
                  </a:cubicBezTo>
                  <a:cubicBezTo>
                    <a:pt x="27" y="39"/>
                    <a:pt x="2" y="77"/>
                    <a:pt x="2" y="77"/>
                  </a:cubicBezTo>
                  <a:cubicBezTo>
                    <a:pt x="4" y="94"/>
                    <a:pt x="0" y="173"/>
                    <a:pt x="36" y="184"/>
                  </a:cubicBezTo>
                  <a:cubicBezTo>
                    <a:pt x="57" y="191"/>
                    <a:pt x="81" y="189"/>
                    <a:pt x="103" y="191"/>
                  </a:cubicBezTo>
                  <a:cubicBezTo>
                    <a:pt x="116" y="204"/>
                    <a:pt x="130" y="218"/>
                    <a:pt x="143" y="231"/>
                  </a:cubicBezTo>
                  <a:cubicBezTo>
                    <a:pt x="154" y="242"/>
                    <a:pt x="183" y="258"/>
                    <a:pt x="183" y="258"/>
                  </a:cubicBezTo>
                  <a:cubicBezTo>
                    <a:pt x="232" y="256"/>
                    <a:pt x="282" y="260"/>
                    <a:pt x="331" y="251"/>
                  </a:cubicBezTo>
                  <a:cubicBezTo>
                    <a:pt x="338" y="250"/>
                    <a:pt x="337" y="238"/>
                    <a:pt x="337" y="231"/>
                  </a:cubicBezTo>
                  <a:cubicBezTo>
                    <a:pt x="337" y="206"/>
                    <a:pt x="334" y="182"/>
                    <a:pt x="331" y="157"/>
                  </a:cubicBezTo>
                  <a:cubicBezTo>
                    <a:pt x="327" y="128"/>
                    <a:pt x="297" y="114"/>
                    <a:pt x="277" y="97"/>
                  </a:cubicBezTo>
                  <a:cubicBezTo>
                    <a:pt x="249" y="74"/>
                    <a:pt x="239" y="43"/>
                    <a:pt x="203" y="30"/>
                  </a:cubicBezTo>
                  <a:cubicBezTo>
                    <a:pt x="196" y="23"/>
                    <a:pt x="178" y="0"/>
                    <a:pt x="163" y="3"/>
                  </a:cubicBezTo>
                  <a:cubicBezTo>
                    <a:pt x="157" y="4"/>
                    <a:pt x="150" y="17"/>
                    <a:pt x="150" y="17"/>
                  </a:cubicBezTo>
                  <a:cubicBezTo>
                    <a:pt x="150" y="17"/>
                    <a:pt x="159" y="8"/>
                    <a:pt x="163" y="3"/>
                  </a:cubicBezTo>
                  <a:close/>
                </a:path>
              </a:pathLst>
            </a:custGeom>
            <a:solidFill>
              <a:schemeClr val="tx2"/>
            </a:solidFill>
            <a:ln w="9525">
              <a:solidFill>
                <a:schemeClr val="tx1"/>
              </a:solidFill>
              <a:round/>
              <a:headEnd/>
              <a:tailEnd/>
            </a:ln>
          </p:spPr>
          <p:txBody>
            <a:bodyPr vert="eaVert"/>
            <a:lstStyle/>
            <a:p>
              <a:endParaRPr lang="en-US"/>
            </a:p>
          </p:txBody>
        </p:sp>
        <p:sp>
          <p:nvSpPr>
            <p:cNvPr id="20539" name="Freeform 258"/>
            <p:cNvSpPr>
              <a:spLocks/>
            </p:cNvSpPr>
            <p:nvPr/>
          </p:nvSpPr>
          <p:spPr bwMode="auto">
            <a:xfrm rot="10221192">
              <a:off x="1817688" y="4219575"/>
              <a:ext cx="115887" cy="152400"/>
            </a:xfrm>
            <a:custGeom>
              <a:avLst/>
              <a:gdLst>
                <a:gd name="T0" fmla="*/ 2147483647 w 73"/>
                <a:gd name="T1" fmla="*/ 0 h 96"/>
                <a:gd name="T2" fmla="*/ 2147483647 w 73"/>
                <a:gd name="T3" fmla="*/ 0 h 96"/>
                <a:gd name="T4" fmla="*/ 2147483647 w 73"/>
                <a:gd name="T5" fmla="*/ 2147483647 h 96"/>
                <a:gd name="T6" fmla="*/ 2147483647 w 73"/>
                <a:gd name="T7" fmla="*/ 2147483647 h 96"/>
                <a:gd name="T8" fmla="*/ 2147483647 w 73"/>
                <a:gd name="T9" fmla="*/ 2147483647 h 96"/>
                <a:gd name="T10" fmla="*/ 2147483647 w 73"/>
                <a:gd name="T11" fmla="*/ 2147483647 h 96"/>
                <a:gd name="T12" fmla="*/ 2147483647 w 73"/>
                <a:gd name="T13" fmla="*/ 2147483647 h 96"/>
                <a:gd name="T14" fmla="*/ 0 60000 65536"/>
                <a:gd name="T15" fmla="*/ 0 60000 65536"/>
                <a:gd name="T16" fmla="*/ 0 60000 65536"/>
                <a:gd name="T17" fmla="*/ 0 60000 65536"/>
                <a:gd name="T18" fmla="*/ 0 60000 65536"/>
                <a:gd name="T19" fmla="*/ 0 60000 65536"/>
                <a:gd name="T20" fmla="*/ 0 60000 65536"/>
                <a:gd name="T21" fmla="*/ 0 w 73"/>
                <a:gd name="T22" fmla="*/ 0 h 96"/>
                <a:gd name="T23" fmla="*/ 73 w 7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96">
                  <a:moveTo>
                    <a:pt x="73" y="0"/>
                  </a:moveTo>
                  <a:cubicBezTo>
                    <a:pt x="69" y="0"/>
                    <a:pt x="65" y="0"/>
                    <a:pt x="59" y="0"/>
                  </a:cubicBezTo>
                  <a:cubicBezTo>
                    <a:pt x="53" y="0"/>
                    <a:pt x="41" y="0"/>
                    <a:pt x="35" y="2"/>
                  </a:cubicBezTo>
                  <a:cubicBezTo>
                    <a:pt x="29" y="4"/>
                    <a:pt x="30" y="7"/>
                    <a:pt x="25" y="10"/>
                  </a:cubicBezTo>
                  <a:cubicBezTo>
                    <a:pt x="20" y="13"/>
                    <a:pt x="11" y="11"/>
                    <a:pt x="7" y="20"/>
                  </a:cubicBezTo>
                  <a:cubicBezTo>
                    <a:pt x="3" y="29"/>
                    <a:pt x="2" y="51"/>
                    <a:pt x="1" y="64"/>
                  </a:cubicBezTo>
                  <a:cubicBezTo>
                    <a:pt x="0" y="77"/>
                    <a:pt x="1" y="91"/>
                    <a:pt x="1" y="96"/>
                  </a:cubicBezTo>
                </a:path>
              </a:pathLst>
            </a:custGeom>
            <a:noFill/>
            <a:ln w="28575">
              <a:solidFill>
                <a:srgbClr val="000090"/>
              </a:solidFill>
              <a:round/>
              <a:headEnd/>
              <a:tailEnd/>
            </a:ln>
          </p:spPr>
          <p:txBody>
            <a:bodyPr/>
            <a:lstStyle/>
            <a:p>
              <a:endParaRPr lang="en-US"/>
            </a:p>
          </p:txBody>
        </p:sp>
        <p:grpSp>
          <p:nvGrpSpPr>
            <p:cNvPr id="20540" name="Group 196"/>
            <p:cNvGrpSpPr>
              <a:grpSpLocks/>
            </p:cNvGrpSpPr>
            <p:nvPr/>
          </p:nvGrpSpPr>
          <p:grpSpPr bwMode="auto">
            <a:xfrm>
              <a:off x="1573213" y="4092575"/>
              <a:ext cx="287337" cy="320675"/>
              <a:chOff x="2938463" y="5730875"/>
              <a:chExt cx="300037" cy="320675"/>
            </a:xfrm>
          </p:grpSpPr>
          <p:sp>
            <p:nvSpPr>
              <p:cNvPr id="20638" name="Oval 124"/>
              <p:cNvSpPr>
                <a:spLocks noChangeArrowheads="1"/>
              </p:cNvSpPr>
              <p:nvPr/>
            </p:nvSpPr>
            <p:spPr bwMode="auto">
              <a:xfrm rot="-430762">
                <a:off x="2938463" y="5730875"/>
                <a:ext cx="300037" cy="320675"/>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20" name="Oval 419"/>
              <p:cNvSpPr/>
              <p:nvPr/>
            </p:nvSpPr>
            <p:spPr bwMode="auto">
              <a:xfrm>
                <a:off x="2996277" y="5848432"/>
                <a:ext cx="186915" cy="176785"/>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sp>
          <p:nvSpPr>
            <p:cNvPr id="20541" name="Oval 75"/>
            <p:cNvSpPr>
              <a:spLocks noChangeArrowheads="1"/>
            </p:cNvSpPr>
            <p:nvPr/>
          </p:nvSpPr>
          <p:spPr bwMode="auto">
            <a:xfrm rot="-5745084">
              <a:off x="881063" y="4268788"/>
              <a:ext cx="92075" cy="92075"/>
            </a:xfrm>
            <a:prstGeom prst="ellipse">
              <a:avLst/>
            </a:prstGeom>
            <a:gradFill rotWithShape="1">
              <a:gsLst>
                <a:gs pos="0">
                  <a:srgbClr val="333333"/>
                </a:gs>
                <a:gs pos="100000">
                  <a:schemeClr val="bg2"/>
                </a:gs>
              </a:gsLst>
              <a:lin ang="5400000" scaled="1"/>
            </a:gradFill>
            <a:ln w="9525">
              <a:solidFill>
                <a:schemeClr val="tx1"/>
              </a:solidFill>
              <a:round/>
              <a:headEnd/>
              <a:tailEnd/>
            </a:ln>
          </p:spPr>
          <p:txBody>
            <a:bodyPr vert="eaVert" wrap="none" anchor="ctr"/>
            <a:lstStyle/>
            <a:p>
              <a:endParaRPr lang="en-US"/>
            </a:p>
          </p:txBody>
        </p:sp>
        <p:sp>
          <p:nvSpPr>
            <p:cNvPr id="20542" name="Freeform 257"/>
            <p:cNvSpPr>
              <a:spLocks/>
            </p:cNvSpPr>
            <p:nvPr/>
          </p:nvSpPr>
          <p:spPr bwMode="auto">
            <a:xfrm>
              <a:off x="882650" y="4241800"/>
              <a:ext cx="88900" cy="165100"/>
            </a:xfrm>
            <a:custGeom>
              <a:avLst/>
              <a:gdLst>
                <a:gd name="T0" fmla="*/ 2147483647 w 73"/>
                <a:gd name="T1" fmla="*/ 0 h 96"/>
                <a:gd name="T2" fmla="*/ 2147483647 w 73"/>
                <a:gd name="T3" fmla="*/ 0 h 96"/>
                <a:gd name="T4" fmla="*/ 2147483647 w 73"/>
                <a:gd name="T5" fmla="*/ 2147483647 h 96"/>
                <a:gd name="T6" fmla="*/ 2147483647 w 73"/>
                <a:gd name="T7" fmla="*/ 2147483647 h 96"/>
                <a:gd name="T8" fmla="*/ 2147483647 w 73"/>
                <a:gd name="T9" fmla="*/ 2147483647 h 96"/>
                <a:gd name="T10" fmla="*/ 2147483647 w 73"/>
                <a:gd name="T11" fmla="*/ 2147483647 h 96"/>
                <a:gd name="T12" fmla="*/ 2147483647 w 73"/>
                <a:gd name="T13" fmla="*/ 2147483647 h 96"/>
                <a:gd name="T14" fmla="*/ 0 60000 65536"/>
                <a:gd name="T15" fmla="*/ 0 60000 65536"/>
                <a:gd name="T16" fmla="*/ 0 60000 65536"/>
                <a:gd name="T17" fmla="*/ 0 60000 65536"/>
                <a:gd name="T18" fmla="*/ 0 60000 65536"/>
                <a:gd name="T19" fmla="*/ 0 60000 65536"/>
                <a:gd name="T20" fmla="*/ 0 60000 65536"/>
                <a:gd name="T21" fmla="*/ 0 w 73"/>
                <a:gd name="T22" fmla="*/ 0 h 96"/>
                <a:gd name="T23" fmla="*/ 73 w 7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96">
                  <a:moveTo>
                    <a:pt x="73" y="0"/>
                  </a:moveTo>
                  <a:cubicBezTo>
                    <a:pt x="69" y="0"/>
                    <a:pt x="65" y="0"/>
                    <a:pt x="59" y="0"/>
                  </a:cubicBezTo>
                  <a:cubicBezTo>
                    <a:pt x="53" y="0"/>
                    <a:pt x="41" y="0"/>
                    <a:pt x="35" y="2"/>
                  </a:cubicBezTo>
                  <a:cubicBezTo>
                    <a:pt x="29" y="4"/>
                    <a:pt x="30" y="7"/>
                    <a:pt x="25" y="10"/>
                  </a:cubicBezTo>
                  <a:cubicBezTo>
                    <a:pt x="20" y="13"/>
                    <a:pt x="11" y="11"/>
                    <a:pt x="7" y="20"/>
                  </a:cubicBezTo>
                  <a:cubicBezTo>
                    <a:pt x="3" y="29"/>
                    <a:pt x="2" y="51"/>
                    <a:pt x="1" y="64"/>
                  </a:cubicBezTo>
                  <a:cubicBezTo>
                    <a:pt x="0" y="77"/>
                    <a:pt x="1" y="91"/>
                    <a:pt x="1" y="96"/>
                  </a:cubicBezTo>
                </a:path>
              </a:pathLst>
            </a:custGeom>
            <a:noFill/>
            <a:ln w="28575">
              <a:solidFill>
                <a:srgbClr val="000090"/>
              </a:solidFill>
              <a:round/>
              <a:headEnd/>
              <a:tailEnd/>
            </a:ln>
          </p:spPr>
          <p:txBody>
            <a:bodyPr/>
            <a:lstStyle/>
            <a:p>
              <a:endParaRPr lang="en-US"/>
            </a:p>
          </p:txBody>
        </p:sp>
        <p:grpSp>
          <p:nvGrpSpPr>
            <p:cNvPr id="20543" name="Group 201"/>
            <p:cNvGrpSpPr>
              <a:grpSpLocks/>
            </p:cNvGrpSpPr>
            <p:nvPr/>
          </p:nvGrpSpPr>
          <p:grpSpPr bwMode="auto">
            <a:xfrm>
              <a:off x="939800" y="4233863"/>
              <a:ext cx="349250" cy="290512"/>
              <a:chOff x="666750" y="4875273"/>
              <a:chExt cx="349456" cy="290452"/>
            </a:xfrm>
          </p:grpSpPr>
          <p:sp>
            <p:nvSpPr>
              <p:cNvPr id="20636" name="Oval 81"/>
              <p:cNvSpPr>
                <a:spLocks noChangeArrowheads="1"/>
              </p:cNvSpPr>
              <p:nvPr/>
            </p:nvSpPr>
            <p:spPr bwMode="auto">
              <a:xfrm rot="2109987">
                <a:off x="666750" y="4875273"/>
                <a:ext cx="349456" cy="29045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20637" name="Oval 200"/>
              <p:cNvSpPr>
                <a:spLocks noChangeArrowheads="1"/>
              </p:cNvSpPr>
              <p:nvPr/>
            </p:nvSpPr>
            <p:spPr bwMode="auto">
              <a:xfrm>
                <a:off x="831850" y="4972050"/>
                <a:ext cx="152400" cy="184150"/>
              </a:xfrm>
              <a:prstGeom prst="ellipse">
                <a:avLst/>
              </a:prstGeom>
              <a:solidFill>
                <a:schemeClr val="tx1"/>
              </a:solidFill>
              <a:ln w="9525">
                <a:solidFill>
                  <a:schemeClr val="tx1"/>
                </a:solidFill>
                <a:round/>
                <a:headEnd/>
                <a:tailEnd/>
              </a:ln>
            </p:spPr>
            <p:txBody>
              <a:bodyPr/>
              <a:lstStyle/>
              <a:p>
                <a:endParaRPr lang="en-US"/>
              </a:p>
            </p:txBody>
          </p:sp>
        </p:grpSp>
        <p:grpSp>
          <p:nvGrpSpPr>
            <p:cNvPr id="20544" name="Group 202"/>
            <p:cNvGrpSpPr>
              <a:grpSpLocks/>
            </p:cNvGrpSpPr>
            <p:nvPr/>
          </p:nvGrpSpPr>
          <p:grpSpPr bwMode="auto">
            <a:xfrm>
              <a:off x="830263" y="4797425"/>
              <a:ext cx="287337" cy="320675"/>
              <a:chOff x="2938463" y="5730875"/>
              <a:chExt cx="300037" cy="320675"/>
            </a:xfrm>
          </p:grpSpPr>
          <p:sp>
            <p:nvSpPr>
              <p:cNvPr id="20634"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416" name="Oval 415"/>
              <p:cNvSpPr/>
              <p:nvPr/>
            </p:nvSpPr>
            <p:spPr bwMode="auto">
              <a:xfrm>
                <a:off x="2996364" y="5835444"/>
                <a:ext cx="186915"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45" name="Group 205"/>
            <p:cNvGrpSpPr>
              <a:grpSpLocks/>
            </p:cNvGrpSpPr>
            <p:nvPr/>
          </p:nvGrpSpPr>
          <p:grpSpPr bwMode="auto">
            <a:xfrm>
              <a:off x="2354263" y="4511675"/>
              <a:ext cx="287337" cy="320675"/>
              <a:chOff x="2938463" y="5730875"/>
              <a:chExt cx="300037" cy="320675"/>
            </a:xfrm>
          </p:grpSpPr>
          <p:sp>
            <p:nvSpPr>
              <p:cNvPr id="20632"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414" name="Oval 413"/>
              <p:cNvSpPr/>
              <p:nvPr/>
            </p:nvSpPr>
            <p:spPr bwMode="auto">
              <a:xfrm>
                <a:off x="2995657" y="5835283"/>
                <a:ext cx="186915"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46" name="Group 208"/>
            <p:cNvGrpSpPr>
              <a:grpSpLocks/>
            </p:cNvGrpSpPr>
            <p:nvPr/>
          </p:nvGrpSpPr>
          <p:grpSpPr bwMode="auto">
            <a:xfrm>
              <a:off x="1941513" y="4784725"/>
              <a:ext cx="287337" cy="320675"/>
              <a:chOff x="2938463" y="5730875"/>
              <a:chExt cx="300037" cy="320675"/>
            </a:xfrm>
          </p:grpSpPr>
          <p:sp>
            <p:nvSpPr>
              <p:cNvPr id="20630"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412" name="Oval 411"/>
              <p:cNvSpPr/>
              <p:nvPr/>
            </p:nvSpPr>
            <p:spPr bwMode="auto">
              <a:xfrm>
                <a:off x="2996744" y="5835050"/>
                <a:ext cx="185046"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47" name="Group 213"/>
            <p:cNvGrpSpPr>
              <a:grpSpLocks/>
            </p:cNvGrpSpPr>
            <p:nvPr/>
          </p:nvGrpSpPr>
          <p:grpSpPr bwMode="auto">
            <a:xfrm>
              <a:off x="1370013" y="4695825"/>
              <a:ext cx="287337" cy="320675"/>
              <a:chOff x="2938463" y="5730875"/>
              <a:chExt cx="300037" cy="320675"/>
            </a:xfrm>
          </p:grpSpPr>
          <p:sp>
            <p:nvSpPr>
              <p:cNvPr id="20628"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410" name="Oval 409"/>
              <p:cNvSpPr/>
              <p:nvPr/>
            </p:nvSpPr>
            <p:spPr bwMode="auto">
              <a:xfrm>
                <a:off x="2997243" y="5836648"/>
                <a:ext cx="185047" cy="176786"/>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48" name="Group 216"/>
            <p:cNvGrpSpPr>
              <a:grpSpLocks/>
            </p:cNvGrpSpPr>
            <p:nvPr/>
          </p:nvGrpSpPr>
          <p:grpSpPr bwMode="auto">
            <a:xfrm>
              <a:off x="3560763" y="5464175"/>
              <a:ext cx="287337" cy="320675"/>
              <a:chOff x="2938463" y="5730875"/>
              <a:chExt cx="300037" cy="320675"/>
            </a:xfrm>
          </p:grpSpPr>
          <p:sp>
            <p:nvSpPr>
              <p:cNvPr id="20626"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408" name="Oval 407"/>
              <p:cNvSpPr/>
              <p:nvPr/>
            </p:nvSpPr>
            <p:spPr bwMode="auto">
              <a:xfrm>
                <a:off x="2995642" y="5836548"/>
                <a:ext cx="186915"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49" name="Group 219"/>
            <p:cNvGrpSpPr>
              <a:grpSpLocks/>
            </p:cNvGrpSpPr>
            <p:nvPr/>
          </p:nvGrpSpPr>
          <p:grpSpPr bwMode="auto">
            <a:xfrm>
              <a:off x="1338263" y="5286375"/>
              <a:ext cx="287337" cy="320675"/>
              <a:chOff x="2938463" y="5730875"/>
              <a:chExt cx="300037" cy="320675"/>
            </a:xfrm>
          </p:grpSpPr>
          <p:sp>
            <p:nvSpPr>
              <p:cNvPr id="20624"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406" name="Oval 405"/>
              <p:cNvSpPr/>
              <p:nvPr/>
            </p:nvSpPr>
            <p:spPr bwMode="auto">
              <a:xfrm>
                <a:off x="2996751" y="5835381"/>
                <a:ext cx="185047"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0" name="Group 222"/>
            <p:cNvGrpSpPr>
              <a:grpSpLocks/>
            </p:cNvGrpSpPr>
            <p:nvPr/>
          </p:nvGrpSpPr>
          <p:grpSpPr bwMode="auto">
            <a:xfrm>
              <a:off x="1763713" y="5616575"/>
              <a:ext cx="287337" cy="320675"/>
              <a:chOff x="2938463" y="5730875"/>
              <a:chExt cx="300037" cy="320675"/>
            </a:xfrm>
          </p:grpSpPr>
          <p:sp>
            <p:nvSpPr>
              <p:cNvPr id="20622"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404" name="Oval 403"/>
              <p:cNvSpPr/>
              <p:nvPr/>
            </p:nvSpPr>
            <p:spPr bwMode="auto">
              <a:xfrm>
                <a:off x="2995488" y="5834744"/>
                <a:ext cx="186915"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1" name="Group 225"/>
            <p:cNvGrpSpPr>
              <a:grpSpLocks/>
            </p:cNvGrpSpPr>
            <p:nvPr/>
          </p:nvGrpSpPr>
          <p:grpSpPr bwMode="auto">
            <a:xfrm>
              <a:off x="2087563" y="5203825"/>
              <a:ext cx="287337" cy="320675"/>
              <a:chOff x="2938463" y="5730875"/>
              <a:chExt cx="300037" cy="320675"/>
            </a:xfrm>
          </p:grpSpPr>
          <p:sp>
            <p:nvSpPr>
              <p:cNvPr id="20620"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402" name="Oval 401"/>
              <p:cNvSpPr/>
              <p:nvPr/>
            </p:nvSpPr>
            <p:spPr bwMode="auto">
              <a:xfrm>
                <a:off x="2995640" y="5834995"/>
                <a:ext cx="186915"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2" name="Group 228"/>
            <p:cNvGrpSpPr>
              <a:grpSpLocks/>
            </p:cNvGrpSpPr>
            <p:nvPr/>
          </p:nvGrpSpPr>
          <p:grpSpPr bwMode="auto">
            <a:xfrm>
              <a:off x="3046413" y="5648325"/>
              <a:ext cx="287337" cy="320675"/>
              <a:chOff x="2938463" y="5730875"/>
              <a:chExt cx="300037" cy="320675"/>
            </a:xfrm>
          </p:grpSpPr>
          <p:sp>
            <p:nvSpPr>
              <p:cNvPr id="20618"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400" name="Oval 399"/>
              <p:cNvSpPr/>
              <p:nvPr/>
            </p:nvSpPr>
            <p:spPr bwMode="auto">
              <a:xfrm>
                <a:off x="2996277" y="5835731"/>
                <a:ext cx="186915"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3" name="Group 231"/>
            <p:cNvGrpSpPr>
              <a:grpSpLocks/>
            </p:cNvGrpSpPr>
            <p:nvPr/>
          </p:nvGrpSpPr>
          <p:grpSpPr bwMode="auto">
            <a:xfrm>
              <a:off x="3097213" y="5254625"/>
              <a:ext cx="287337" cy="320675"/>
              <a:chOff x="2938463" y="5730875"/>
              <a:chExt cx="300037" cy="320675"/>
            </a:xfrm>
          </p:grpSpPr>
          <p:sp>
            <p:nvSpPr>
              <p:cNvPr id="20616"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398" name="Oval 397"/>
              <p:cNvSpPr/>
              <p:nvPr/>
            </p:nvSpPr>
            <p:spPr bwMode="auto">
              <a:xfrm>
                <a:off x="2995568" y="5836576"/>
                <a:ext cx="186915" cy="176786"/>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4" name="Group 234"/>
            <p:cNvGrpSpPr>
              <a:grpSpLocks/>
            </p:cNvGrpSpPr>
            <p:nvPr/>
          </p:nvGrpSpPr>
          <p:grpSpPr bwMode="auto">
            <a:xfrm>
              <a:off x="2379663" y="5794375"/>
              <a:ext cx="287337" cy="320675"/>
              <a:chOff x="2938463" y="5730875"/>
              <a:chExt cx="300037" cy="320675"/>
            </a:xfrm>
          </p:grpSpPr>
          <p:sp>
            <p:nvSpPr>
              <p:cNvPr id="20614"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396" name="Oval 395"/>
              <p:cNvSpPr/>
              <p:nvPr/>
            </p:nvSpPr>
            <p:spPr bwMode="auto">
              <a:xfrm>
                <a:off x="2997171" y="5835912"/>
                <a:ext cx="185047"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5" name="Group 237"/>
            <p:cNvGrpSpPr>
              <a:grpSpLocks/>
            </p:cNvGrpSpPr>
            <p:nvPr/>
          </p:nvGrpSpPr>
          <p:grpSpPr bwMode="auto">
            <a:xfrm>
              <a:off x="2627313" y="5343525"/>
              <a:ext cx="287337" cy="320675"/>
              <a:chOff x="2938463" y="5730875"/>
              <a:chExt cx="300037" cy="320675"/>
            </a:xfrm>
          </p:grpSpPr>
          <p:sp>
            <p:nvSpPr>
              <p:cNvPr id="20612"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394" name="Oval 393"/>
              <p:cNvSpPr/>
              <p:nvPr/>
            </p:nvSpPr>
            <p:spPr bwMode="auto">
              <a:xfrm>
                <a:off x="2996519" y="5834977"/>
                <a:ext cx="185047"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6" name="Group 243"/>
            <p:cNvGrpSpPr>
              <a:grpSpLocks/>
            </p:cNvGrpSpPr>
            <p:nvPr/>
          </p:nvGrpSpPr>
          <p:grpSpPr bwMode="auto">
            <a:xfrm>
              <a:off x="5192713" y="1603375"/>
              <a:ext cx="287337" cy="320675"/>
              <a:chOff x="3662363" y="4473575"/>
              <a:chExt cx="287337" cy="320675"/>
            </a:xfrm>
          </p:grpSpPr>
          <p:sp>
            <p:nvSpPr>
              <p:cNvPr id="20610" name="Oval 124"/>
              <p:cNvSpPr>
                <a:spLocks noChangeArrowheads="1"/>
              </p:cNvSpPr>
              <p:nvPr/>
            </p:nvSpPr>
            <p:spPr bwMode="auto">
              <a:xfrm rot="-430762">
                <a:off x="3662363" y="4473575"/>
                <a:ext cx="287337" cy="320675"/>
              </a:xfrm>
              <a:prstGeom prst="ellipse">
                <a:avLst/>
              </a:prstGeom>
              <a:solidFill>
                <a:srgbClr val="FF6600"/>
              </a:solidFill>
              <a:ln w="9525">
                <a:solidFill>
                  <a:schemeClr val="tx1"/>
                </a:solidFill>
                <a:round/>
                <a:headEnd/>
                <a:tailEnd/>
              </a:ln>
            </p:spPr>
            <p:txBody>
              <a:bodyPr wrap="none" anchor="ctr"/>
              <a:lstStyle/>
              <a:p>
                <a:endParaRPr lang="en-US"/>
              </a:p>
            </p:txBody>
          </p:sp>
          <p:sp>
            <p:nvSpPr>
              <p:cNvPr id="392" name="Oval 391"/>
              <p:cNvSpPr/>
              <p:nvPr/>
            </p:nvSpPr>
            <p:spPr bwMode="auto">
              <a:xfrm>
                <a:off x="3717686" y="4579152"/>
                <a:ext cx="179004"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7" name="Group 244"/>
            <p:cNvGrpSpPr>
              <a:grpSpLocks/>
            </p:cNvGrpSpPr>
            <p:nvPr/>
          </p:nvGrpSpPr>
          <p:grpSpPr bwMode="auto">
            <a:xfrm>
              <a:off x="7364413" y="1533525"/>
              <a:ext cx="287337" cy="320675"/>
              <a:chOff x="3662363" y="4473575"/>
              <a:chExt cx="287337" cy="320675"/>
            </a:xfrm>
          </p:grpSpPr>
          <p:sp>
            <p:nvSpPr>
              <p:cNvPr id="20608" name="Oval 124"/>
              <p:cNvSpPr>
                <a:spLocks noChangeArrowheads="1"/>
              </p:cNvSpPr>
              <p:nvPr/>
            </p:nvSpPr>
            <p:spPr bwMode="auto">
              <a:xfrm rot="-430762">
                <a:off x="3662363" y="4473575"/>
                <a:ext cx="287337" cy="320675"/>
              </a:xfrm>
              <a:prstGeom prst="ellipse">
                <a:avLst/>
              </a:prstGeom>
              <a:solidFill>
                <a:srgbClr val="FF6600"/>
              </a:solidFill>
              <a:ln w="9525">
                <a:solidFill>
                  <a:schemeClr val="tx1"/>
                </a:solidFill>
                <a:round/>
                <a:headEnd/>
                <a:tailEnd/>
              </a:ln>
            </p:spPr>
            <p:txBody>
              <a:bodyPr wrap="none" anchor="ctr"/>
              <a:lstStyle/>
              <a:p>
                <a:endParaRPr lang="en-US"/>
              </a:p>
            </p:txBody>
          </p:sp>
          <p:sp>
            <p:nvSpPr>
              <p:cNvPr id="390" name="Oval 389"/>
              <p:cNvSpPr/>
              <p:nvPr/>
            </p:nvSpPr>
            <p:spPr bwMode="auto">
              <a:xfrm>
                <a:off x="3717301" y="4579162"/>
                <a:ext cx="179004"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8" name="Group 247"/>
            <p:cNvGrpSpPr>
              <a:grpSpLocks/>
            </p:cNvGrpSpPr>
            <p:nvPr/>
          </p:nvGrpSpPr>
          <p:grpSpPr bwMode="auto">
            <a:xfrm>
              <a:off x="5472113" y="1069975"/>
              <a:ext cx="287337" cy="320675"/>
              <a:chOff x="3662363" y="4473575"/>
              <a:chExt cx="287337" cy="320675"/>
            </a:xfrm>
          </p:grpSpPr>
          <p:sp>
            <p:nvSpPr>
              <p:cNvPr id="20606" name="Oval 124"/>
              <p:cNvSpPr>
                <a:spLocks noChangeArrowheads="1"/>
              </p:cNvSpPr>
              <p:nvPr/>
            </p:nvSpPr>
            <p:spPr bwMode="auto">
              <a:xfrm rot="-430762">
                <a:off x="3662363" y="4473575"/>
                <a:ext cx="287337" cy="320675"/>
              </a:xfrm>
              <a:prstGeom prst="ellipse">
                <a:avLst/>
              </a:prstGeom>
              <a:solidFill>
                <a:srgbClr val="FF6600"/>
              </a:solidFill>
              <a:ln w="9525">
                <a:solidFill>
                  <a:schemeClr val="tx1"/>
                </a:solidFill>
                <a:round/>
                <a:headEnd/>
                <a:tailEnd/>
              </a:ln>
            </p:spPr>
            <p:txBody>
              <a:bodyPr wrap="none" anchor="ctr"/>
              <a:lstStyle/>
              <a:p>
                <a:endParaRPr lang="en-US"/>
              </a:p>
            </p:txBody>
          </p:sp>
          <p:sp>
            <p:nvSpPr>
              <p:cNvPr id="388" name="Oval 387"/>
              <p:cNvSpPr/>
              <p:nvPr/>
            </p:nvSpPr>
            <p:spPr bwMode="auto">
              <a:xfrm>
                <a:off x="3717531" y="4577832"/>
                <a:ext cx="179004"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59" name="Group 250"/>
            <p:cNvGrpSpPr>
              <a:grpSpLocks/>
            </p:cNvGrpSpPr>
            <p:nvPr/>
          </p:nvGrpSpPr>
          <p:grpSpPr bwMode="auto">
            <a:xfrm>
              <a:off x="6202363" y="1666875"/>
              <a:ext cx="287337" cy="320675"/>
              <a:chOff x="3662363" y="4473575"/>
              <a:chExt cx="287337" cy="320675"/>
            </a:xfrm>
          </p:grpSpPr>
          <p:sp>
            <p:nvSpPr>
              <p:cNvPr id="20604" name="Oval 124"/>
              <p:cNvSpPr>
                <a:spLocks noChangeArrowheads="1"/>
              </p:cNvSpPr>
              <p:nvPr/>
            </p:nvSpPr>
            <p:spPr bwMode="auto">
              <a:xfrm rot="-430762">
                <a:off x="3662363" y="4473575"/>
                <a:ext cx="287337" cy="320675"/>
              </a:xfrm>
              <a:prstGeom prst="ellipse">
                <a:avLst/>
              </a:prstGeom>
              <a:solidFill>
                <a:srgbClr val="FF6600"/>
              </a:solidFill>
              <a:ln w="9525">
                <a:solidFill>
                  <a:schemeClr val="tx1"/>
                </a:solidFill>
                <a:round/>
                <a:headEnd/>
                <a:tailEnd/>
              </a:ln>
            </p:spPr>
            <p:txBody>
              <a:bodyPr wrap="none" anchor="ctr"/>
              <a:lstStyle/>
              <a:p>
                <a:endParaRPr lang="en-US"/>
              </a:p>
            </p:txBody>
          </p:sp>
          <p:sp>
            <p:nvSpPr>
              <p:cNvPr id="386" name="Oval 385"/>
              <p:cNvSpPr/>
              <p:nvPr/>
            </p:nvSpPr>
            <p:spPr bwMode="auto">
              <a:xfrm>
                <a:off x="3717617" y="4578946"/>
                <a:ext cx="179004"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60" name="Group 253"/>
            <p:cNvGrpSpPr>
              <a:grpSpLocks/>
            </p:cNvGrpSpPr>
            <p:nvPr/>
          </p:nvGrpSpPr>
          <p:grpSpPr bwMode="auto">
            <a:xfrm>
              <a:off x="5865813" y="2511425"/>
              <a:ext cx="287337" cy="320675"/>
              <a:chOff x="3662363" y="4473575"/>
              <a:chExt cx="287337" cy="320675"/>
            </a:xfrm>
          </p:grpSpPr>
          <p:sp>
            <p:nvSpPr>
              <p:cNvPr id="20602" name="Oval 124"/>
              <p:cNvSpPr>
                <a:spLocks noChangeArrowheads="1"/>
              </p:cNvSpPr>
              <p:nvPr/>
            </p:nvSpPr>
            <p:spPr bwMode="auto">
              <a:xfrm rot="-430762">
                <a:off x="3662363" y="4473575"/>
                <a:ext cx="287337" cy="320675"/>
              </a:xfrm>
              <a:prstGeom prst="ellipse">
                <a:avLst/>
              </a:prstGeom>
              <a:solidFill>
                <a:srgbClr val="FF6600"/>
              </a:solidFill>
              <a:ln w="9525">
                <a:solidFill>
                  <a:schemeClr val="tx1"/>
                </a:solidFill>
                <a:round/>
                <a:headEnd/>
                <a:tailEnd/>
              </a:ln>
            </p:spPr>
            <p:txBody>
              <a:bodyPr wrap="none" anchor="ctr"/>
              <a:lstStyle/>
              <a:p>
                <a:endParaRPr lang="en-US"/>
              </a:p>
            </p:txBody>
          </p:sp>
          <p:sp>
            <p:nvSpPr>
              <p:cNvPr id="384" name="Oval 383"/>
              <p:cNvSpPr/>
              <p:nvPr/>
            </p:nvSpPr>
            <p:spPr bwMode="auto">
              <a:xfrm>
                <a:off x="3717639" y="4579035"/>
                <a:ext cx="179004"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61" name="Group 256"/>
            <p:cNvGrpSpPr>
              <a:grpSpLocks/>
            </p:cNvGrpSpPr>
            <p:nvPr/>
          </p:nvGrpSpPr>
          <p:grpSpPr bwMode="auto">
            <a:xfrm>
              <a:off x="6659563" y="1971675"/>
              <a:ext cx="287337" cy="320675"/>
              <a:chOff x="3662363" y="4473575"/>
              <a:chExt cx="287337" cy="320675"/>
            </a:xfrm>
          </p:grpSpPr>
          <p:sp>
            <p:nvSpPr>
              <p:cNvPr id="20600" name="Oval 124"/>
              <p:cNvSpPr>
                <a:spLocks noChangeArrowheads="1"/>
              </p:cNvSpPr>
              <p:nvPr/>
            </p:nvSpPr>
            <p:spPr bwMode="auto">
              <a:xfrm rot="-430762">
                <a:off x="3662363" y="4473575"/>
                <a:ext cx="287337" cy="320675"/>
              </a:xfrm>
              <a:prstGeom prst="ellipse">
                <a:avLst/>
              </a:prstGeom>
              <a:solidFill>
                <a:srgbClr val="FF6600"/>
              </a:solidFill>
              <a:ln w="9525">
                <a:solidFill>
                  <a:schemeClr val="tx1"/>
                </a:solidFill>
                <a:round/>
                <a:headEnd/>
                <a:tailEnd/>
              </a:ln>
            </p:spPr>
            <p:txBody>
              <a:bodyPr wrap="none" anchor="ctr"/>
              <a:lstStyle/>
              <a:p>
                <a:endParaRPr lang="en-US"/>
              </a:p>
            </p:txBody>
          </p:sp>
          <p:sp>
            <p:nvSpPr>
              <p:cNvPr id="382" name="Oval 381"/>
              <p:cNvSpPr/>
              <p:nvPr/>
            </p:nvSpPr>
            <p:spPr bwMode="auto">
              <a:xfrm>
                <a:off x="3718667" y="4577517"/>
                <a:ext cx="177213"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62" name="Group 259"/>
            <p:cNvGrpSpPr>
              <a:grpSpLocks/>
            </p:cNvGrpSpPr>
            <p:nvPr/>
          </p:nvGrpSpPr>
          <p:grpSpPr bwMode="auto">
            <a:xfrm>
              <a:off x="7923213" y="1323975"/>
              <a:ext cx="287337" cy="320675"/>
              <a:chOff x="3662363" y="4473575"/>
              <a:chExt cx="287337" cy="320675"/>
            </a:xfrm>
          </p:grpSpPr>
          <p:sp>
            <p:nvSpPr>
              <p:cNvPr id="20598" name="Oval 124"/>
              <p:cNvSpPr>
                <a:spLocks noChangeArrowheads="1"/>
              </p:cNvSpPr>
              <p:nvPr/>
            </p:nvSpPr>
            <p:spPr bwMode="auto">
              <a:xfrm rot="-430762">
                <a:off x="3662363" y="4473575"/>
                <a:ext cx="287337" cy="320675"/>
              </a:xfrm>
              <a:prstGeom prst="ellipse">
                <a:avLst/>
              </a:prstGeom>
              <a:solidFill>
                <a:srgbClr val="FF6600"/>
              </a:solidFill>
              <a:ln w="9525">
                <a:solidFill>
                  <a:schemeClr val="tx1"/>
                </a:solidFill>
                <a:round/>
                <a:headEnd/>
                <a:tailEnd/>
              </a:ln>
            </p:spPr>
            <p:txBody>
              <a:bodyPr wrap="none" anchor="ctr"/>
              <a:lstStyle/>
              <a:p>
                <a:endParaRPr lang="en-US"/>
              </a:p>
            </p:txBody>
          </p:sp>
          <p:sp>
            <p:nvSpPr>
              <p:cNvPr id="380" name="Oval 379"/>
              <p:cNvSpPr/>
              <p:nvPr/>
            </p:nvSpPr>
            <p:spPr bwMode="auto">
              <a:xfrm>
                <a:off x="3716992" y="4579189"/>
                <a:ext cx="179004"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sp>
          <p:nvSpPr>
            <p:cNvPr id="20563" name="Oval 50"/>
            <p:cNvSpPr>
              <a:spLocks noChangeArrowheads="1"/>
            </p:cNvSpPr>
            <p:nvPr/>
          </p:nvSpPr>
          <p:spPr bwMode="auto">
            <a:xfrm>
              <a:off x="5899150" y="12827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64" name="Oval 50"/>
            <p:cNvSpPr>
              <a:spLocks noChangeArrowheads="1"/>
            </p:cNvSpPr>
            <p:nvPr/>
          </p:nvSpPr>
          <p:spPr bwMode="auto">
            <a:xfrm>
              <a:off x="2590800" y="14732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65" name="Oval 50"/>
            <p:cNvSpPr>
              <a:spLocks noChangeArrowheads="1"/>
            </p:cNvSpPr>
            <p:nvPr/>
          </p:nvSpPr>
          <p:spPr bwMode="auto">
            <a:xfrm>
              <a:off x="6083300" y="5334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66" name="Oval 50"/>
            <p:cNvSpPr>
              <a:spLocks noChangeArrowheads="1"/>
            </p:cNvSpPr>
            <p:nvPr/>
          </p:nvSpPr>
          <p:spPr bwMode="auto">
            <a:xfrm>
              <a:off x="7086600" y="7493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67" name="Oval 50"/>
            <p:cNvSpPr>
              <a:spLocks noChangeArrowheads="1"/>
            </p:cNvSpPr>
            <p:nvPr/>
          </p:nvSpPr>
          <p:spPr bwMode="auto">
            <a:xfrm>
              <a:off x="8032750" y="59055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68" name="Oval 50"/>
            <p:cNvSpPr>
              <a:spLocks noChangeArrowheads="1"/>
            </p:cNvSpPr>
            <p:nvPr/>
          </p:nvSpPr>
          <p:spPr bwMode="auto">
            <a:xfrm>
              <a:off x="6191250" y="97155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69" name="Oval 50"/>
            <p:cNvSpPr>
              <a:spLocks noChangeArrowheads="1"/>
            </p:cNvSpPr>
            <p:nvPr/>
          </p:nvSpPr>
          <p:spPr bwMode="auto">
            <a:xfrm>
              <a:off x="5956300" y="18161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70" name="Oval 50"/>
            <p:cNvSpPr>
              <a:spLocks noChangeArrowheads="1"/>
            </p:cNvSpPr>
            <p:nvPr/>
          </p:nvSpPr>
          <p:spPr bwMode="auto">
            <a:xfrm>
              <a:off x="7264400" y="106045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71" name="Oval 50"/>
            <p:cNvSpPr>
              <a:spLocks noChangeArrowheads="1"/>
            </p:cNvSpPr>
            <p:nvPr/>
          </p:nvSpPr>
          <p:spPr bwMode="auto">
            <a:xfrm>
              <a:off x="7943850" y="9525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sp>
          <p:nvSpPr>
            <p:cNvPr id="20572" name="Oval 50"/>
            <p:cNvSpPr>
              <a:spLocks noChangeArrowheads="1"/>
            </p:cNvSpPr>
            <p:nvPr/>
          </p:nvSpPr>
          <p:spPr bwMode="auto">
            <a:xfrm>
              <a:off x="8489950" y="1257300"/>
              <a:ext cx="82550" cy="82550"/>
            </a:xfrm>
            <a:prstGeom prst="ellipse">
              <a:avLst/>
            </a:prstGeom>
            <a:solidFill>
              <a:srgbClr val="FF0000"/>
            </a:solidFill>
            <a:ln w="9525">
              <a:solidFill>
                <a:schemeClr val="tx1"/>
              </a:solidFill>
              <a:round/>
              <a:headEnd/>
              <a:tailEnd/>
            </a:ln>
          </p:spPr>
          <p:txBody>
            <a:bodyPr wrap="none" anchor="ctr"/>
            <a:lstStyle/>
            <a:p>
              <a:endParaRPr lang="en-US"/>
            </a:p>
          </p:txBody>
        </p:sp>
        <p:grpSp>
          <p:nvGrpSpPr>
            <p:cNvPr id="20573" name="Group 273"/>
            <p:cNvGrpSpPr>
              <a:grpSpLocks/>
            </p:cNvGrpSpPr>
            <p:nvPr/>
          </p:nvGrpSpPr>
          <p:grpSpPr bwMode="auto">
            <a:xfrm>
              <a:off x="6904038" y="996950"/>
              <a:ext cx="512762" cy="903288"/>
              <a:chOff x="1398588" y="2933700"/>
              <a:chExt cx="411162" cy="903288"/>
            </a:xfrm>
          </p:grpSpPr>
          <p:sp>
            <p:nvSpPr>
              <p:cNvPr id="20592" name="Oval 75"/>
              <p:cNvSpPr>
                <a:spLocks noChangeArrowheads="1"/>
              </p:cNvSpPr>
              <p:nvPr/>
            </p:nvSpPr>
            <p:spPr bwMode="auto">
              <a:xfrm rot="-5745084">
                <a:off x="1700467" y="3487707"/>
                <a:ext cx="91949" cy="92466"/>
              </a:xfrm>
              <a:prstGeom prst="ellipse">
                <a:avLst/>
              </a:prstGeom>
              <a:gradFill rotWithShape="1">
                <a:gsLst>
                  <a:gs pos="0">
                    <a:srgbClr val="333333"/>
                  </a:gs>
                  <a:gs pos="100000">
                    <a:schemeClr val="bg2"/>
                  </a:gs>
                </a:gsLst>
                <a:lin ang="5400000" scaled="1"/>
              </a:gradFill>
              <a:ln w="9525">
                <a:solidFill>
                  <a:schemeClr val="tx1"/>
                </a:solidFill>
                <a:round/>
                <a:headEnd/>
                <a:tailEnd/>
              </a:ln>
            </p:spPr>
            <p:txBody>
              <a:bodyPr vert="eaVert" wrap="none" anchor="ctr"/>
              <a:lstStyle/>
              <a:p>
                <a:endParaRPr lang="en-US"/>
              </a:p>
            </p:txBody>
          </p:sp>
          <p:sp>
            <p:nvSpPr>
              <p:cNvPr id="20593" name="Oval 76"/>
              <p:cNvSpPr>
                <a:spLocks noChangeArrowheads="1"/>
              </p:cNvSpPr>
              <p:nvPr/>
            </p:nvSpPr>
            <p:spPr bwMode="auto">
              <a:xfrm rot="-5745084">
                <a:off x="1436054" y="3381824"/>
                <a:ext cx="85790" cy="94681"/>
              </a:xfrm>
              <a:prstGeom prst="ellipse">
                <a:avLst/>
              </a:prstGeom>
              <a:gradFill rotWithShape="1">
                <a:gsLst>
                  <a:gs pos="0">
                    <a:srgbClr val="333333"/>
                  </a:gs>
                  <a:gs pos="100000">
                    <a:schemeClr val="bg2"/>
                  </a:gs>
                </a:gsLst>
                <a:lin ang="5400000" scaled="1"/>
              </a:gradFill>
              <a:ln w="9525">
                <a:solidFill>
                  <a:schemeClr val="tx1"/>
                </a:solidFill>
                <a:round/>
                <a:headEnd/>
                <a:tailEnd/>
              </a:ln>
            </p:spPr>
            <p:txBody>
              <a:bodyPr vert="eaVert" wrap="none" anchor="ctr"/>
              <a:lstStyle/>
              <a:p>
                <a:endParaRPr lang="en-US"/>
              </a:p>
            </p:txBody>
          </p:sp>
          <p:sp>
            <p:nvSpPr>
              <p:cNvPr id="20594" name="Freeform 77"/>
              <p:cNvSpPr>
                <a:spLocks/>
              </p:cNvSpPr>
              <p:nvPr/>
            </p:nvSpPr>
            <p:spPr bwMode="auto">
              <a:xfrm rot="-5745084">
                <a:off x="1146175" y="3186113"/>
                <a:ext cx="903288" cy="398462"/>
              </a:xfrm>
              <a:custGeom>
                <a:avLst/>
                <a:gdLst>
                  <a:gd name="T0" fmla="*/ 2147483647 w 1641"/>
                  <a:gd name="T1" fmla="*/ 2147483647 h 1462"/>
                  <a:gd name="T2" fmla="*/ 2147483647 w 1641"/>
                  <a:gd name="T3" fmla="*/ 2147483647 h 1462"/>
                  <a:gd name="T4" fmla="*/ 2147483647 w 1641"/>
                  <a:gd name="T5" fmla="*/ 2147483647 h 1462"/>
                  <a:gd name="T6" fmla="*/ 2147483647 w 1641"/>
                  <a:gd name="T7" fmla="*/ 2147483647 h 1462"/>
                  <a:gd name="T8" fmla="*/ 2147483647 w 1641"/>
                  <a:gd name="T9" fmla="*/ 2147483647 h 1462"/>
                  <a:gd name="T10" fmla="*/ 2147483647 w 1641"/>
                  <a:gd name="T11" fmla="*/ 2147483647 h 1462"/>
                  <a:gd name="T12" fmla="*/ 2147483647 w 1641"/>
                  <a:gd name="T13" fmla="*/ 2147483647 h 1462"/>
                  <a:gd name="T14" fmla="*/ 2147483647 w 1641"/>
                  <a:gd name="T15" fmla="*/ 2147483647 h 1462"/>
                  <a:gd name="T16" fmla="*/ 2147483647 w 1641"/>
                  <a:gd name="T17" fmla="*/ 2147483647 h 1462"/>
                  <a:gd name="T18" fmla="*/ 2147483647 w 1641"/>
                  <a:gd name="T19" fmla="*/ 2147483647 h 1462"/>
                  <a:gd name="T20" fmla="*/ 2147483647 w 1641"/>
                  <a:gd name="T21" fmla="*/ 2147483647 h 1462"/>
                  <a:gd name="T22" fmla="*/ 2147483647 w 1641"/>
                  <a:gd name="T23" fmla="*/ 2147483647 h 1462"/>
                  <a:gd name="T24" fmla="*/ 2147483647 w 1641"/>
                  <a:gd name="T25" fmla="*/ 2147483647 h 1462"/>
                  <a:gd name="T26" fmla="*/ 2147483647 w 1641"/>
                  <a:gd name="T27" fmla="*/ 2147483647 h 1462"/>
                  <a:gd name="T28" fmla="*/ 2147483647 w 1641"/>
                  <a:gd name="T29" fmla="*/ 2147483647 h 1462"/>
                  <a:gd name="T30" fmla="*/ 2147483647 w 1641"/>
                  <a:gd name="T31" fmla="*/ 2147483647 h 1462"/>
                  <a:gd name="T32" fmla="*/ 2147483647 w 1641"/>
                  <a:gd name="T33" fmla="*/ 2147483647 h 1462"/>
                  <a:gd name="T34" fmla="*/ 2147483647 w 1641"/>
                  <a:gd name="T35" fmla="*/ 2147483647 h 1462"/>
                  <a:gd name="T36" fmla="*/ 2147483647 w 1641"/>
                  <a:gd name="T37" fmla="*/ 2147483647 h 1462"/>
                  <a:gd name="T38" fmla="*/ 2147483647 w 1641"/>
                  <a:gd name="T39" fmla="*/ 2147483647 h 1462"/>
                  <a:gd name="T40" fmla="*/ 2147483647 w 1641"/>
                  <a:gd name="T41" fmla="*/ 2147483647 h 1462"/>
                  <a:gd name="T42" fmla="*/ 2147483647 w 1641"/>
                  <a:gd name="T43" fmla="*/ 2147483647 h 1462"/>
                  <a:gd name="T44" fmla="*/ 2147483647 w 1641"/>
                  <a:gd name="T45" fmla="*/ 2147483647 h 1462"/>
                  <a:gd name="T46" fmla="*/ 2147483647 w 1641"/>
                  <a:gd name="T47" fmla="*/ 2147483647 h 1462"/>
                  <a:gd name="T48" fmla="*/ 2147483647 w 1641"/>
                  <a:gd name="T49" fmla="*/ 2147483647 h 1462"/>
                  <a:gd name="T50" fmla="*/ 2147483647 w 1641"/>
                  <a:gd name="T51" fmla="*/ 2147483647 h 1462"/>
                  <a:gd name="T52" fmla="*/ 2147483647 w 1641"/>
                  <a:gd name="T53" fmla="*/ 2147483647 h 1462"/>
                  <a:gd name="T54" fmla="*/ 2147483647 w 1641"/>
                  <a:gd name="T55" fmla="*/ 2147483647 h 1462"/>
                  <a:gd name="T56" fmla="*/ 2147483647 w 1641"/>
                  <a:gd name="T57" fmla="*/ 2147483647 h 1462"/>
                  <a:gd name="T58" fmla="*/ 2147483647 w 1641"/>
                  <a:gd name="T59" fmla="*/ 2147483647 h 1462"/>
                  <a:gd name="T60" fmla="*/ 2147483647 w 1641"/>
                  <a:gd name="T61" fmla="*/ 2147483647 h 1462"/>
                  <a:gd name="T62" fmla="*/ 2147483647 w 1641"/>
                  <a:gd name="T63" fmla="*/ 2147483647 h 1462"/>
                  <a:gd name="T64" fmla="*/ 2147483647 w 1641"/>
                  <a:gd name="T65" fmla="*/ 2147483647 h 1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1"/>
                  <a:gd name="T100" fmla="*/ 0 h 1462"/>
                  <a:gd name="T101" fmla="*/ 1641 w 1641"/>
                  <a:gd name="T102" fmla="*/ 1462 h 1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1" h="1462">
                    <a:moveTo>
                      <a:pt x="663" y="0"/>
                    </a:moveTo>
                    <a:cubicBezTo>
                      <a:pt x="595" y="15"/>
                      <a:pt x="620" y="1"/>
                      <a:pt x="583" y="27"/>
                    </a:cubicBezTo>
                    <a:cubicBezTo>
                      <a:pt x="560" y="93"/>
                      <a:pt x="563" y="161"/>
                      <a:pt x="543" y="228"/>
                    </a:cubicBezTo>
                    <a:cubicBezTo>
                      <a:pt x="531" y="306"/>
                      <a:pt x="567" y="411"/>
                      <a:pt x="509" y="469"/>
                    </a:cubicBezTo>
                    <a:cubicBezTo>
                      <a:pt x="402" y="460"/>
                      <a:pt x="450" y="468"/>
                      <a:pt x="362" y="449"/>
                    </a:cubicBezTo>
                    <a:cubicBezTo>
                      <a:pt x="327" y="441"/>
                      <a:pt x="356" y="443"/>
                      <a:pt x="322" y="429"/>
                    </a:cubicBezTo>
                    <a:cubicBezTo>
                      <a:pt x="302" y="420"/>
                      <a:pt x="276" y="415"/>
                      <a:pt x="255" y="409"/>
                    </a:cubicBezTo>
                    <a:cubicBezTo>
                      <a:pt x="179" y="411"/>
                      <a:pt x="101" y="397"/>
                      <a:pt x="27" y="415"/>
                    </a:cubicBezTo>
                    <a:cubicBezTo>
                      <a:pt x="7" y="420"/>
                      <a:pt x="35" y="463"/>
                      <a:pt x="54" y="469"/>
                    </a:cubicBezTo>
                    <a:cubicBezTo>
                      <a:pt x="109" y="486"/>
                      <a:pt x="171" y="483"/>
                      <a:pt x="228" y="489"/>
                    </a:cubicBezTo>
                    <a:cubicBezTo>
                      <a:pt x="247" y="501"/>
                      <a:pt x="259" y="514"/>
                      <a:pt x="275" y="529"/>
                    </a:cubicBezTo>
                    <a:cubicBezTo>
                      <a:pt x="291" y="581"/>
                      <a:pt x="335" y="590"/>
                      <a:pt x="375" y="616"/>
                    </a:cubicBezTo>
                    <a:cubicBezTo>
                      <a:pt x="377" y="623"/>
                      <a:pt x="378" y="630"/>
                      <a:pt x="382" y="636"/>
                    </a:cubicBezTo>
                    <a:cubicBezTo>
                      <a:pt x="385" y="641"/>
                      <a:pt x="392" y="644"/>
                      <a:pt x="395" y="650"/>
                    </a:cubicBezTo>
                    <a:cubicBezTo>
                      <a:pt x="401" y="663"/>
                      <a:pt x="409" y="690"/>
                      <a:pt x="409" y="690"/>
                    </a:cubicBezTo>
                    <a:cubicBezTo>
                      <a:pt x="402" y="724"/>
                      <a:pt x="402" y="739"/>
                      <a:pt x="368" y="750"/>
                    </a:cubicBezTo>
                    <a:cubicBezTo>
                      <a:pt x="321" y="748"/>
                      <a:pt x="275" y="747"/>
                      <a:pt x="228" y="743"/>
                    </a:cubicBezTo>
                    <a:cubicBezTo>
                      <a:pt x="193" y="740"/>
                      <a:pt x="147" y="684"/>
                      <a:pt x="107" y="670"/>
                    </a:cubicBezTo>
                    <a:cubicBezTo>
                      <a:pt x="0" y="678"/>
                      <a:pt x="22" y="654"/>
                      <a:pt x="0" y="717"/>
                    </a:cubicBezTo>
                    <a:cubicBezTo>
                      <a:pt x="2" y="733"/>
                      <a:pt x="1" y="749"/>
                      <a:pt x="7" y="764"/>
                    </a:cubicBezTo>
                    <a:cubicBezTo>
                      <a:pt x="21" y="799"/>
                      <a:pt x="96" y="801"/>
                      <a:pt x="121" y="804"/>
                    </a:cubicBezTo>
                    <a:cubicBezTo>
                      <a:pt x="146" y="811"/>
                      <a:pt x="165" y="826"/>
                      <a:pt x="188" y="837"/>
                    </a:cubicBezTo>
                    <a:cubicBezTo>
                      <a:pt x="237" y="890"/>
                      <a:pt x="327" y="880"/>
                      <a:pt x="389" y="884"/>
                    </a:cubicBezTo>
                    <a:cubicBezTo>
                      <a:pt x="411" y="892"/>
                      <a:pt x="449" y="918"/>
                      <a:pt x="449" y="918"/>
                    </a:cubicBezTo>
                    <a:cubicBezTo>
                      <a:pt x="460" y="960"/>
                      <a:pt x="451" y="936"/>
                      <a:pt x="482" y="985"/>
                    </a:cubicBezTo>
                    <a:cubicBezTo>
                      <a:pt x="486" y="991"/>
                      <a:pt x="495" y="989"/>
                      <a:pt x="502" y="991"/>
                    </a:cubicBezTo>
                    <a:cubicBezTo>
                      <a:pt x="529" y="1000"/>
                      <a:pt x="556" y="1009"/>
                      <a:pt x="583" y="1018"/>
                    </a:cubicBezTo>
                    <a:cubicBezTo>
                      <a:pt x="618" y="1134"/>
                      <a:pt x="573" y="977"/>
                      <a:pt x="596" y="1326"/>
                    </a:cubicBezTo>
                    <a:cubicBezTo>
                      <a:pt x="597" y="1336"/>
                      <a:pt x="605" y="1344"/>
                      <a:pt x="610" y="1353"/>
                    </a:cubicBezTo>
                    <a:cubicBezTo>
                      <a:pt x="618" y="1367"/>
                      <a:pt x="620" y="1391"/>
                      <a:pt x="636" y="1393"/>
                    </a:cubicBezTo>
                    <a:cubicBezTo>
                      <a:pt x="656" y="1395"/>
                      <a:pt x="677" y="1398"/>
                      <a:pt x="697" y="1400"/>
                    </a:cubicBezTo>
                    <a:cubicBezTo>
                      <a:pt x="745" y="1413"/>
                      <a:pt x="728" y="1430"/>
                      <a:pt x="764" y="1453"/>
                    </a:cubicBezTo>
                    <a:cubicBezTo>
                      <a:pt x="824" y="1360"/>
                      <a:pt x="763" y="1462"/>
                      <a:pt x="784" y="1179"/>
                    </a:cubicBezTo>
                    <a:cubicBezTo>
                      <a:pt x="785" y="1170"/>
                      <a:pt x="814" y="1154"/>
                      <a:pt x="817" y="1152"/>
                    </a:cubicBezTo>
                    <a:cubicBezTo>
                      <a:pt x="885" y="1100"/>
                      <a:pt x="850" y="1100"/>
                      <a:pt x="958" y="1092"/>
                    </a:cubicBezTo>
                    <a:cubicBezTo>
                      <a:pt x="1094" y="1044"/>
                      <a:pt x="894" y="1112"/>
                      <a:pt x="1333" y="1078"/>
                    </a:cubicBezTo>
                    <a:cubicBezTo>
                      <a:pt x="1348" y="1077"/>
                      <a:pt x="1325" y="1047"/>
                      <a:pt x="1313" y="1038"/>
                    </a:cubicBezTo>
                    <a:cubicBezTo>
                      <a:pt x="1293" y="1022"/>
                      <a:pt x="1227" y="1020"/>
                      <a:pt x="1212" y="1018"/>
                    </a:cubicBezTo>
                    <a:cubicBezTo>
                      <a:pt x="1184" y="1008"/>
                      <a:pt x="1160" y="994"/>
                      <a:pt x="1132" y="985"/>
                    </a:cubicBezTo>
                    <a:cubicBezTo>
                      <a:pt x="1119" y="981"/>
                      <a:pt x="1092" y="971"/>
                      <a:pt x="1092" y="971"/>
                    </a:cubicBezTo>
                    <a:cubicBezTo>
                      <a:pt x="1076" y="957"/>
                      <a:pt x="1066" y="940"/>
                      <a:pt x="1052" y="924"/>
                    </a:cubicBezTo>
                    <a:cubicBezTo>
                      <a:pt x="1035" y="874"/>
                      <a:pt x="1037" y="887"/>
                      <a:pt x="1058" y="844"/>
                    </a:cubicBezTo>
                    <a:cubicBezTo>
                      <a:pt x="1063" y="833"/>
                      <a:pt x="1075" y="798"/>
                      <a:pt x="1092" y="797"/>
                    </a:cubicBezTo>
                    <a:cubicBezTo>
                      <a:pt x="1183" y="791"/>
                      <a:pt x="1275" y="792"/>
                      <a:pt x="1366" y="790"/>
                    </a:cubicBezTo>
                    <a:cubicBezTo>
                      <a:pt x="1375" y="788"/>
                      <a:pt x="1384" y="784"/>
                      <a:pt x="1393" y="784"/>
                    </a:cubicBezTo>
                    <a:cubicBezTo>
                      <a:pt x="1473" y="780"/>
                      <a:pt x="1554" y="786"/>
                      <a:pt x="1634" y="777"/>
                    </a:cubicBezTo>
                    <a:cubicBezTo>
                      <a:pt x="1641" y="776"/>
                      <a:pt x="1632" y="763"/>
                      <a:pt x="1628" y="757"/>
                    </a:cubicBezTo>
                    <a:cubicBezTo>
                      <a:pt x="1613" y="737"/>
                      <a:pt x="1577" y="717"/>
                      <a:pt x="1554" y="710"/>
                    </a:cubicBezTo>
                    <a:cubicBezTo>
                      <a:pt x="1487" y="690"/>
                      <a:pt x="1469" y="701"/>
                      <a:pt x="1366" y="697"/>
                    </a:cubicBezTo>
                    <a:cubicBezTo>
                      <a:pt x="1283" y="675"/>
                      <a:pt x="1189" y="675"/>
                      <a:pt x="1105" y="670"/>
                    </a:cubicBezTo>
                    <a:cubicBezTo>
                      <a:pt x="1072" y="648"/>
                      <a:pt x="1039" y="624"/>
                      <a:pt x="1011" y="596"/>
                    </a:cubicBezTo>
                    <a:cubicBezTo>
                      <a:pt x="1023" y="562"/>
                      <a:pt x="1020" y="529"/>
                      <a:pt x="1045" y="502"/>
                    </a:cubicBezTo>
                    <a:cubicBezTo>
                      <a:pt x="1058" y="465"/>
                      <a:pt x="1065" y="429"/>
                      <a:pt x="1105" y="415"/>
                    </a:cubicBezTo>
                    <a:cubicBezTo>
                      <a:pt x="1131" y="390"/>
                      <a:pt x="1150" y="369"/>
                      <a:pt x="1179" y="348"/>
                    </a:cubicBezTo>
                    <a:cubicBezTo>
                      <a:pt x="1211" y="300"/>
                      <a:pt x="1217" y="320"/>
                      <a:pt x="1192" y="295"/>
                    </a:cubicBezTo>
                    <a:cubicBezTo>
                      <a:pt x="1187" y="290"/>
                      <a:pt x="1184" y="284"/>
                      <a:pt x="1179" y="281"/>
                    </a:cubicBezTo>
                    <a:cubicBezTo>
                      <a:pt x="1173" y="277"/>
                      <a:pt x="1166" y="277"/>
                      <a:pt x="1159" y="275"/>
                    </a:cubicBezTo>
                    <a:cubicBezTo>
                      <a:pt x="1147" y="276"/>
                      <a:pt x="1093" y="275"/>
                      <a:pt x="1072" y="288"/>
                    </a:cubicBezTo>
                    <a:cubicBezTo>
                      <a:pt x="1059" y="296"/>
                      <a:pt x="1056" y="306"/>
                      <a:pt x="1045" y="315"/>
                    </a:cubicBezTo>
                    <a:cubicBezTo>
                      <a:pt x="1032" y="325"/>
                      <a:pt x="1018" y="333"/>
                      <a:pt x="1005" y="342"/>
                    </a:cubicBezTo>
                    <a:cubicBezTo>
                      <a:pt x="986" y="355"/>
                      <a:pt x="978" y="375"/>
                      <a:pt x="958" y="389"/>
                    </a:cubicBezTo>
                    <a:cubicBezTo>
                      <a:pt x="932" y="426"/>
                      <a:pt x="888" y="424"/>
                      <a:pt x="844" y="429"/>
                    </a:cubicBezTo>
                    <a:cubicBezTo>
                      <a:pt x="811" y="427"/>
                      <a:pt x="777" y="427"/>
                      <a:pt x="744" y="422"/>
                    </a:cubicBezTo>
                    <a:cubicBezTo>
                      <a:pt x="710" y="416"/>
                      <a:pt x="673" y="353"/>
                      <a:pt x="650" y="328"/>
                    </a:cubicBezTo>
                    <a:cubicBezTo>
                      <a:pt x="652" y="283"/>
                      <a:pt x="651" y="238"/>
                      <a:pt x="656" y="194"/>
                    </a:cubicBezTo>
                    <a:cubicBezTo>
                      <a:pt x="658" y="176"/>
                      <a:pt x="670" y="141"/>
                      <a:pt x="670" y="141"/>
                    </a:cubicBezTo>
                    <a:cubicBezTo>
                      <a:pt x="661" y="42"/>
                      <a:pt x="684" y="27"/>
                      <a:pt x="589" y="27"/>
                    </a:cubicBezTo>
                  </a:path>
                </a:pathLst>
              </a:custGeom>
              <a:solidFill>
                <a:srgbClr val="909846"/>
              </a:solidFill>
              <a:ln w="9525">
                <a:solidFill>
                  <a:schemeClr val="tx1"/>
                </a:solidFill>
                <a:round/>
                <a:headEnd/>
                <a:tailEnd/>
              </a:ln>
            </p:spPr>
            <p:txBody>
              <a:bodyPr vert="eaVert"/>
              <a:lstStyle/>
              <a:p>
                <a:endParaRPr lang="en-US"/>
              </a:p>
            </p:txBody>
          </p:sp>
          <p:sp>
            <p:nvSpPr>
              <p:cNvPr id="20595" name="Freeform 78"/>
              <p:cNvSpPr>
                <a:spLocks/>
              </p:cNvSpPr>
              <p:nvPr/>
            </p:nvSpPr>
            <p:spPr bwMode="auto">
              <a:xfrm rot="-5745084">
                <a:off x="1512888" y="3400425"/>
                <a:ext cx="185738" cy="71437"/>
              </a:xfrm>
              <a:custGeom>
                <a:avLst/>
                <a:gdLst>
                  <a:gd name="T0" fmla="*/ 2147483647 w 338"/>
                  <a:gd name="T1" fmla="*/ 2147483647 h 260"/>
                  <a:gd name="T2" fmla="*/ 2147483647 w 338"/>
                  <a:gd name="T3" fmla="*/ 2147483647 h 260"/>
                  <a:gd name="T4" fmla="*/ 2147483647 w 338"/>
                  <a:gd name="T5" fmla="*/ 2147483647 h 260"/>
                  <a:gd name="T6" fmla="*/ 2147483647 w 338"/>
                  <a:gd name="T7" fmla="*/ 2147483647 h 260"/>
                  <a:gd name="T8" fmla="*/ 2147483647 w 338"/>
                  <a:gd name="T9" fmla="*/ 2147483647 h 260"/>
                  <a:gd name="T10" fmla="*/ 2147483647 w 338"/>
                  <a:gd name="T11" fmla="*/ 2147483647 h 260"/>
                  <a:gd name="T12" fmla="*/ 2147483647 w 338"/>
                  <a:gd name="T13" fmla="*/ 2147483647 h 260"/>
                  <a:gd name="T14" fmla="*/ 2147483647 w 338"/>
                  <a:gd name="T15" fmla="*/ 2147483647 h 260"/>
                  <a:gd name="T16" fmla="*/ 2147483647 w 338"/>
                  <a:gd name="T17" fmla="*/ 2147483647 h 260"/>
                  <a:gd name="T18" fmla="*/ 2147483647 w 338"/>
                  <a:gd name="T19" fmla="*/ 2147483647 h 260"/>
                  <a:gd name="T20" fmla="*/ 2147483647 w 338"/>
                  <a:gd name="T21" fmla="*/ 2147483647 h 260"/>
                  <a:gd name="T22" fmla="*/ 2147483647 w 338"/>
                  <a:gd name="T23" fmla="*/ 2147483647 h 260"/>
                  <a:gd name="T24" fmla="*/ 2147483647 w 338"/>
                  <a:gd name="T25" fmla="*/ 2147483647 h 260"/>
                  <a:gd name="T26" fmla="*/ 2147483647 w 338"/>
                  <a:gd name="T27" fmla="*/ 2147483647 h 260"/>
                  <a:gd name="T28" fmla="*/ 2147483647 w 338"/>
                  <a:gd name="T29" fmla="*/ 2147483647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60"/>
                  <a:gd name="T47" fmla="*/ 338 w 338"/>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60">
                    <a:moveTo>
                      <a:pt x="163" y="3"/>
                    </a:moveTo>
                    <a:cubicBezTo>
                      <a:pt x="121" y="18"/>
                      <a:pt x="91" y="19"/>
                      <a:pt x="43" y="23"/>
                    </a:cubicBezTo>
                    <a:cubicBezTo>
                      <a:pt x="27" y="39"/>
                      <a:pt x="2" y="77"/>
                      <a:pt x="2" y="77"/>
                    </a:cubicBezTo>
                    <a:cubicBezTo>
                      <a:pt x="4" y="94"/>
                      <a:pt x="0" y="173"/>
                      <a:pt x="36" y="184"/>
                    </a:cubicBezTo>
                    <a:cubicBezTo>
                      <a:pt x="57" y="191"/>
                      <a:pt x="81" y="189"/>
                      <a:pt x="103" y="191"/>
                    </a:cubicBezTo>
                    <a:cubicBezTo>
                      <a:pt x="116" y="204"/>
                      <a:pt x="130" y="218"/>
                      <a:pt x="143" y="231"/>
                    </a:cubicBezTo>
                    <a:cubicBezTo>
                      <a:pt x="154" y="242"/>
                      <a:pt x="183" y="258"/>
                      <a:pt x="183" y="258"/>
                    </a:cubicBezTo>
                    <a:cubicBezTo>
                      <a:pt x="232" y="256"/>
                      <a:pt x="282" y="260"/>
                      <a:pt x="331" y="251"/>
                    </a:cubicBezTo>
                    <a:cubicBezTo>
                      <a:pt x="338" y="250"/>
                      <a:pt x="337" y="238"/>
                      <a:pt x="337" y="231"/>
                    </a:cubicBezTo>
                    <a:cubicBezTo>
                      <a:pt x="337" y="206"/>
                      <a:pt x="334" y="182"/>
                      <a:pt x="331" y="157"/>
                    </a:cubicBezTo>
                    <a:cubicBezTo>
                      <a:pt x="327" y="128"/>
                      <a:pt x="297" y="114"/>
                      <a:pt x="277" y="97"/>
                    </a:cubicBezTo>
                    <a:cubicBezTo>
                      <a:pt x="249" y="74"/>
                      <a:pt x="239" y="43"/>
                      <a:pt x="203" y="30"/>
                    </a:cubicBezTo>
                    <a:cubicBezTo>
                      <a:pt x="196" y="23"/>
                      <a:pt x="178" y="0"/>
                      <a:pt x="163" y="3"/>
                    </a:cubicBezTo>
                    <a:cubicBezTo>
                      <a:pt x="157" y="4"/>
                      <a:pt x="150" y="17"/>
                      <a:pt x="150" y="17"/>
                    </a:cubicBezTo>
                    <a:cubicBezTo>
                      <a:pt x="150" y="17"/>
                      <a:pt x="159" y="8"/>
                      <a:pt x="163" y="3"/>
                    </a:cubicBezTo>
                    <a:close/>
                  </a:path>
                </a:pathLst>
              </a:custGeom>
              <a:solidFill>
                <a:schemeClr val="tx2"/>
              </a:solidFill>
              <a:ln w="9525">
                <a:solidFill>
                  <a:schemeClr val="tx1"/>
                </a:solidFill>
                <a:round/>
                <a:headEnd/>
                <a:tailEnd/>
              </a:ln>
            </p:spPr>
            <p:txBody>
              <a:bodyPr vert="eaVert"/>
              <a:lstStyle/>
              <a:p>
                <a:endParaRPr lang="en-US"/>
              </a:p>
            </p:txBody>
          </p:sp>
          <p:sp>
            <p:nvSpPr>
              <p:cNvPr id="20596" name="Freeform 257"/>
              <p:cNvSpPr>
                <a:spLocks/>
              </p:cNvSpPr>
              <p:nvPr/>
            </p:nvSpPr>
            <p:spPr bwMode="auto">
              <a:xfrm>
                <a:off x="1693863" y="3479800"/>
                <a:ext cx="115887" cy="152400"/>
              </a:xfrm>
              <a:custGeom>
                <a:avLst/>
                <a:gdLst>
                  <a:gd name="T0" fmla="*/ 2147483647 w 73"/>
                  <a:gd name="T1" fmla="*/ 0 h 96"/>
                  <a:gd name="T2" fmla="*/ 2147483647 w 73"/>
                  <a:gd name="T3" fmla="*/ 0 h 96"/>
                  <a:gd name="T4" fmla="*/ 2147483647 w 73"/>
                  <a:gd name="T5" fmla="*/ 2147483647 h 96"/>
                  <a:gd name="T6" fmla="*/ 2147483647 w 73"/>
                  <a:gd name="T7" fmla="*/ 2147483647 h 96"/>
                  <a:gd name="T8" fmla="*/ 2147483647 w 73"/>
                  <a:gd name="T9" fmla="*/ 2147483647 h 96"/>
                  <a:gd name="T10" fmla="*/ 2147483647 w 73"/>
                  <a:gd name="T11" fmla="*/ 2147483647 h 96"/>
                  <a:gd name="T12" fmla="*/ 2147483647 w 73"/>
                  <a:gd name="T13" fmla="*/ 2147483647 h 96"/>
                  <a:gd name="T14" fmla="*/ 0 60000 65536"/>
                  <a:gd name="T15" fmla="*/ 0 60000 65536"/>
                  <a:gd name="T16" fmla="*/ 0 60000 65536"/>
                  <a:gd name="T17" fmla="*/ 0 60000 65536"/>
                  <a:gd name="T18" fmla="*/ 0 60000 65536"/>
                  <a:gd name="T19" fmla="*/ 0 60000 65536"/>
                  <a:gd name="T20" fmla="*/ 0 60000 65536"/>
                  <a:gd name="T21" fmla="*/ 0 w 73"/>
                  <a:gd name="T22" fmla="*/ 0 h 96"/>
                  <a:gd name="T23" fmla="*/ 73 w 7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96">
                    <a:moveTo>
                      <a:pt x="73" y="0"/>
                    </a:moveTo>
                    <a:cubicBezTo>
                      <a:pt x="69" y="0"/>
                      <a:pt x="65" y="0"/>
                      <a:pt x="59" y="0"/>
                    </a:cubicBezTo>
                    <a:cubicBezTo>
                      <a:pt x="53" y="0"/>
                      <a:pt x="41" y="0"/>
                      <a:pt x="35" y="2"/>
                    </a:cubicBezTo>
                    <a:cubicBezTo>
                      <a:pt x="29" y="4"/>
                      <a:pt x="30" y="7"/>
                      <a:pt x="25" y="10"/>
                    </a:cubicBezTo>
                    <a:cubicBezTo>
                      <a:pt x="20" y="13"/>
                      <a:pt x="11" y="11"/>
                      <a:pt x="7" y="20"/>
                    </a:cubicBezTo>
                    <a:cubicBezTo>
                      <a:pt x="3" y="29"/>
                      <a:pt x="2" y="51"/>
                      <a:pt x="1" y="64"/>
                    </a:cubicBezTo>
                    <a:cubicBezTo>
                      <a:pt x="0" y="77"/>
                      <a:pt x="1" y="91"/>
                      <a:pt x="1" y="96"/>
                    </a:cubicBezTo>
                  </a:path>
                </a:pathLst>
              </a:custGeom>
              <a:noFill/>
              <a:ln w="28575">
                <a:solidFill>
                  <a:srgbClr val="000090"/>
                </a:solidFill>
                <a:round/>
                <a:headEnd/>
                <a:tailEnd/>
              </a:ln>
            </p:spPr>
            <p:txBody>
              <a:bodyPr/>
              <a:lstStyle/>
              <a:p>
                <a:endParaRPr lang="en-US"/>
              </a:p>
            </p:txBody>
          </p:sp>
          <p:sp>
            <p:nvSpPr>
              <p:cNvPr id="20597" name="Freeform 258"/>
              <p:cNvSpPr>
                <a:spLocks/>
              </p:cNvSpPr>
              <p:nvPr/>
            </p:nvSpPr>
            <p:spPr bwMode="auto">
              <a:xfrm rot="10221192">
                <a:off x="1398588" y="3343275"/>
                <a:ext cx="115887" cy="152400"/>
              </a:xfrm>
              <a:custGeom>
                <a:avLst/>
                <a:gdLst>
                  <a:gd name="T0" fmla="*/ 2147483647 w 73"/>
                  <a:gd name="T1" fmla="*/ 0 h 96"/>
                  <a:gd name="T2" fmla="*/ 2147483647 w 73"/>
                  <a:gd name="T3" fmla="*/ 0 h 96"/>
                  <a:gd name="T4" fmla="*/ 2147483647 w 73"/>
                  <a:gd name="T5" fmla="*/ 2147483647 h 96"/>
                  <a:gd name="T6" fmla="*/ 2147483647 w 73"/>
                  <a:gd name="T7" fmla="*/ 2147483647 h 96"/>
                  <a:gd name="T8" fmla="*/ 2147483647 w 73"/>
                  <a:gd name="T9" fmla="*/ 2147483647 h 96"/>
                  <a:gd name="T10" fmla="*/ 2147483647 w 73"/>
                  <a:gd name="T11" fmla="*/ 2147483647 h 96"/>
                  <a:gd name="T12" fmla="*/ 2147483647 w 73"/>
                  <a:gd name="T13" fmla="*/ 2147483647 h 96"/>
                  <a:gd name="T14" fmla="*/ 0 60000 65536"/>
                  <a:gd name="T15" fmla="*/ 0 60000 65536"/>
                  <a:gd name="T16" fmla="*/ 0 60000 65536"/>
                  <a:gd name="T17" fmla="*/ 0 60000 65536"/>
                  <a:gd name="T18" fmla="*/ 0 60000 65536"/>
                  <a:gd name="T19" fmla="*/ 0 60000 65536"/>
                  <a:gd name="T20" fmla="*/ 0 60000 65536"/>
                  <a:gd name="T21" fmla="*/ 0 w 73"/>
                  <a:gd name="T22" fmla="*/ 0 h 96"/>
                  <a:gd name="T23" fmla="*/ 73 w 7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96">
                    <a:moveTo>
                      <a:pt x="73" y="0"/>
                    </a:moveTo>
                    <a:cubicBezTo>
                      <a:pt x="69" y="0"/>
                      <a:pt x="65" y="0"/>
                      <a:pt x="59" y="0"/>
                    </a:cubicBezTo>
                    <a:cubicBezTo>
                      <a:pt x="53" y="0"/>
                      <a:pt x="41" y="0"/>
                      <a:pt x="35" y="2"/>
                    </a:cubicBezTo>
                    <a:cubicBezTo>
                      <a:pt x="29" y="4"/>
                      <a:pt x="30" y="7"/>
                      <a:pt x="25" y="10"/>
                    </a:cubicBezTo>
                    <a:cubicBezTo>
                      <a:pt x="20" y="13"/>
                      <a:pt x="11" y="11"/>
                      <a:pt x="7" y="20"/>
                    </a:cubicBezTo>
                    <a:cubicBezTo>
                      <a:pt x="3" y="29"/>
                      <a:pt x="2" y="51"/>
                      <a:pt x="1" y="64"/>
                    </a:cubicBezTo>
                    <a:cubicBezTo>
                      <a:pt x="0" y="77"/>
                      <a:pt x="1" y="91"/>
                      <a:pt x="1" y="96"/>
                    </a:cubicBezTo>
                  </a:path>
                </a:pathLst>
              </a:custGeom>
              <a:noFill/>
              <a:ln w="28575">
                <a:solidFill>
                  <a:srgbClr val="000090"/>
                </a:solidFill>
                <a:round/>
                <a:headEnd/>
                <a:tailEnd/>
              </a:ln>
            </p:spPr>
            <p:txBody>
              <a:bodyPr/>
              <a:lstStyle/>
              <a:p>
                <a:endParaRPr lang="en-US"/>
              </a:p>
            </p:txBody>
          </p:sp>
        </p:grpSp>
        <p:grpSp>
          <p:nvGrpSpPr>
            <p:cNvPr id="20574" name="Group 280"/>
            <p:cNvGrpSpPr>
              <a:grpSpLocks/>
            </p:cNvGrpSpPr>
            <p:nvPr/>
          </p:nvGrpSpPr>
          <p:grpSpPr bwMode="auto">
            <a:xfrm>
              <a:off x="7142163" y="2371725"/>
              <a:ext cx="287337" cy="320675"/>
              <a:chOff x="2938463" y="5730875"/>
              <a:chExt cx="300037" cy="320675"/>
            </a:xfrm>
          </p:grpSpPr>
          <p:sp>
            <p:nvSpPr>
              <p:cNvPr id="20590"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372" name="Oval 371"/>
              <p:cNvSpPr/>
              <p:nvPr/>
            </p:nvSpPr>
            <p:spPr bwMode="auto">
              <a:xfrm>
                <a:off x="2996127" y="5836353"/>
                <a:ext cx="186915"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75" name="Group 283"/>
            <p:cNvGrpSpPr>
              <a:grpSpLocks/>
            </p:cNvGrpSpPr>
            <p:nvPr/>
          </p:nvGrpSpPr>
          <p:grpSpPr bwMode="auto">
            <a:xfrm>
              <a:off x="5541963" y="1958975"/>
              <a:ext cx="287337" cy="320675"/>
              <a:chOff x="2938463" y="5730875"/>
              <a:chExt cx="300037" cy="320675"/>
            </a:xfrm>
          </p:grpSpPr>
          <p:sp>
            <p:nvSpPr>
              <p:cNvPr id="20588"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370" name="Oval 369"/>
              <p:cNvSpPr/>
              <p:nvPr/>
            </p:nvSpPr>
            <p:spPr bwMode="auto">
              <a:xfrm>
                <a:off x="2996029" y="5836604"/>
                <a:ext cx="186915" cy="176786"/>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76" name="Group 286"/>
            <p:cNvGrpSpPr>
              <a:grpSpLocks/>
            </p:cNvGrpSpPr>
            <p:nvPr/>
          </p:nvGrpSpPr>
          <p:grpSpPr bwMode="auto">
            <a:xfrm>
              <a:off x="7624763" y="1984375"/>
              <a:ext cx="287337" cy="320675"/>
              <a:chOff x="2938463" y="5730875"/>
              <a:chExt cx="300037" cy="320675"/>
            </a:xfrm>
          </p:grpSpPr>
          <p:sp>
            <p:nvSpPr>
              <p:cNvPr id="20586"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368" name="Oval 367"/>
              <p:cNvSpPr/>
              <p:nvPr/>
            </p:nvSpPr>
            <p:spPr bwMode="auto">
              <a:xfrm>
                <a:off x="2996869" y="5835213"/>
                <a:ext cx="185047"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77" name="Group 289"/>
            <p:cNvGrpSpPr>
              <a:grpSpLocks/>
            </p:cNvGrpSpPr>
            <p:nvPr/>
          </p:nvGrpSpPr>
          <p:grpSpPr bwMode="auto">
            <a:xfrm>
              <a:off x="6329363" y="2308225"/>
              <a:ext cx="287337" cy="320675"/>
              <a:chOff x="2938463" y="5730875"/>
              <a:chExt cx="300037" cy="320675"/>
            </a:xfrm>
          </p:grpSpPr>
          <p:sp>
            <p:nvSpPr>
              <p:cNvPr id="20584" name="Oval 124"/>
              <p:cNvSpPr>
                <a:spLocks noChangeArrowheads="1"/>
              </p:cNvSpPr>
              <p:nvPr/>
            </p:nvSpPr>
            <p:spPr bwMode="auto">
              <a:xfrm rot="-430762">
                <a:off x="2938463" y="5730875"/>
                <a:ext cx="300037" cy="320675"/>
              </a:xfrm>
              <a:prstGeom prst="ellipse">
                <a:avLst/>
              </a:prstGeom>
              <a:solidFill>
                <a:srgbClr val="FFCC00"/>
              </a:solidFill>
              <a:ln w="9525">
                <a:solidFill>
                  <a:schemeClr val="tx1"/>
                </a:solidFill>
                <a:round/>
                <a:headEnd/>
                <a:tailEnd/>
              </a:ln>
            </p:spPr>
            <p:txBody>
              <a:bodyPr wrap="none" anchor="ctr"/>
              <a:lstStyle/>
              <a:p>
                <a:endParaRPr lang="en-US"/>
              </a:p>
            </p:txBody>
          </p:sp>
          <p:sp>
            <p:nvSpPr>
              <p:cNvPr id="366" name="Oval 365"/>
              <p:cNvSpPr/>
              <p:nvPr/>
            </p:nvSpPr>
            <p:spPr bwMode="auto">
              <a:xfrm>
                <a:off x="2996255" y="5836559"/>
                <a:ext cx="186915" cy="178968"/>
              </a:xfrm>
              <a:prstGeom prst="ellipse">
                <a:avLst/>
              </a:prstGeom>
              <a:solidFill>
                <a:schemeClr val="tx1"/>
              </a:solidFill>
              <a:ln w="9525" cap="flat" cmpd="sng" algn="ctr">
                <a:solidFill>
                  <a:schemeClr val="tx1">
                    <a:lumMod val="95000"/>
                    <a:lumOff val="5000"/>
                  </a:schemeClr>
                </a:solidFill>
                <a:prstDash val="solid"/>
                <a:round/>
                <a:headEnd type="none" w="med" len="med"/>
                <a:tailEnd type="none" w="med" len="med"/>
              </a:ln>
              <a:effectLst/>
            </p:spPr>
            <p:txBody>
              <a:bodyPr/>
              <a:lstStyle/>
              <a:p>
                <a:pPr>
                  <a:defRPr/>
                </a:pPr>
                <a:endParaRPr lang="en-US">
                  <a:latin typeface="Arial" charset="0"/>
                  <a:ea typeface="+mn-ea"/>
                </a:endParaRPr>
              </a:p>
            </p:txBody>
          </p:sp>
        </p:grpSp>
        <p:grpSp>
          <p:nvGrpSpPr>
            <p:cNvPr id="20578" name="Group 293"/>
            <p:cNvGrpSpPr>
              <a:grpSpLocks/>
            </p:cNvGrpSpPr>
            <p:nvPr/>
          </p:nvGrpSpPr>
          <p:grpSpPr bwMode="auto">
            <a:xfrm>
              <a:off x="2533650" y="1384300"/>
              <a:ext cx="958850" cy="546100"/>
              <a:chOff x="1638300" y="1695450"/>
              <a:chExt cx="958850" cy="546100"/>
            </a:xfrm>
          </p:grpSpPr>
          <p:sp>
            <p:nvSpPr>
              <p:cNvPr id="20579" name="Oval 59"/>
              <p:cNvSpPr>
                <a:spLocks noChangeArrowheads="1"/>
              </p:cNvSpPr>
              <p:nvPr/>
            </p:nvSpPr>
            <p:spPr bwMode="auto">
              <a:xfrm>
                <a:off x="2019300" y="1828801"/>
                <a:ext cx="82550" cy="82549"/>
              </a:xfrm>
              <a:prstGeom prst="ellipse">
                <a:avLst/>
              </a:prstGeom>
              <a:solidFill>
                <a:srgbClr val="FF0000"/>
              </a:solidFill>
              <a:ln w="9525">
                <a:solidFill>
                  <a:srgbClr val="FF0000"/>
                </a:solidFill>
                <a:round/>
                <a:headEnd/>
                <a:tailEnd/>
              </a:ln>
            </p:spPr>
            <p:txBody>
              <a:bodyPr wrap="none" anchor="ctr"/>
              <a:lstStyle/>
              <a:p>
                <a:endParaRPr lang="en-US"/>
              </a:p>
            </p:txBody>
          </p:sp>
          <p:grpSp>
            <p:nvGrpSpPr>
              <p:cNvPr id="20580" name="Group 60"/>
              <p:cNvGrpSpPr>
                <a:grpSpLocks/>
              </p:cNvGrpSpPr>
              <p:nvPr/>
            </p:nvGrpSpPr>
            <p:grpSpPr bwMode="auto">
              <a:xfrm>
                <a:off x="1638300" y="1809750"/>
                <a:ext cx="958850" cy="431800"/>
                <a:chOff x="1460" y="1594"/>
                <a:chExt cx="1641" cy="1462"/>
              </a:xfrm>
            </p:grpSpPr>
            <p:sp>
              <p:nvSpPr>
                <p:cNvPr id="20582" name="Freeform 61"/>
                <p:cNvSpPr>
                  <a:spLocks/>
                </p:cNvSpPr>
                <p:nvPr/>
              </p:nvSpPr>
              <p:spPr bwMode="auto">
                <a:xfrm>
                  <a:off x="1460" y="1594"/>
                  <a:ext cx="1641" cy="1462"/>
                </a:xfrm>
                <a:custGeom>
                  <a:avLst/>
                  <a:gdLst>
                    <a:gd name="T0" fmla="*/ 583 w 1641"/>
                    <a:gd name="T1" fmla="*/ 27 h 1462"/>
                    <a:gd name="T2" fmla="*/ 509 w 1641"/>
                    <a:gd name="T3" fmla="*/ 469 h 1462"/>
                    <a:gd name="T4" fmla="*/ 322 w 1641"/>
                    <a:gd name="T5" fmla="*/ 429 h 1462"/>
                    <a:gd name="T6" fmla="*/ 27 w 1641"/>
                    <a:gd name="T7" fmla="*/ 415 h 1462"/>
                    <a:gd name="T8" fmla="*/ 228 w 1641"/>
                    <a:gd name="T9" fmla="*/ 489 h 1462"/>
                    <a:gd name="T10" fmla="*/ 375 w 1641"/>
                    <a:gd name="T11" fmla="*/ 616 h 1462"/>
                    <a:gd name="T12" fmla="*/ 395 w 1641"/>
                    <a:gd name="T13" fmla="*/ 650 h 1462"/>
                    <a:gd name="T14" fmla="*/ 368 w 1641"/>
                    <a:gd name="T15" fmla="*/ 750 h 1462"/>
                    <a:gd name="T16" fmla="*/ 107 w 1641"/>
                    <a:gd name="T17" fmla="*/ 670 h 1462"/>
                    <a:gd name="T18" fmla="*/ 7 w 1641"/>
                    <a:gd name="T19" fmla="*/ 764 h 1462"/>
                    <a:gd name="T20" fmla="*/ 188 w 1641"/>
                    <a:gd name="T21" fmla="*/ 837 h 1462"/>
                    <a:gd name="T22" fmla="*/ 449 w 1641"/>
                    <a:gd name="T23" fmla="*/ 918 h 1462"/>
                    <a:gd name="T24" fmla="*/ 502 w 1641"/>
                    <a:gd name="T25" fmla="*/ 991 h 1462"/>
                    <a:gd name="T26" fmla="*/ 596 w 1641"/>
                    <a:gd name="T27" fmla="*/ 1326 h 1462"/>
                    <a:gd name="T28" fmla="*/ 636 w 1641"/>
                    <a:gd name="T29" fmla="*/ 1393 h 1462"/>
                    <a:gd name="T30" fmla="*/ 764 w 1641"/>
                    <a:gd name="T31" fmla="*/ 1453 h 1462"/>
                    <a:gd name="T32" fmla="*/ 817 w 1641"/>
                    <a:gd name="T33" fmla="*/ 1152 h 1462"/>
                    <a:gd name="T34" fmla="*/ 1333 w 1641"/>
                    <a:gd name="T35" fmla="*/ 1078 h 1462"/>
                    <a:gd name="T36" fmla="*/ 1212 w 1641"/>
                    <a:gd name="T37" fmla="*/ 1018 h 1462"/>
                    <a:gd name="T38" fmla="*/ 1092 w 1641"/>
                    <a:gd name="T39" fmla="*/ 971 h 1462"/>
                    <a:gd name="T40" fmla="*/ 1058 w 1641"/>
                    <a:gd name="T41" fmla="*/ 844 h 1462"/>
                    <a:gd name="T42" fmla="*/ 1366 w 1641"/>
                    <a:gd name="T43" fmla="*/ 790 h 1462"/>
                    <a:gd name="T44" fmla="*/ 1634 w 1641"/>
                    <a:gd name="T45" fmla="*/ 777 h 1462"/>
                    <a:gd name="T46" fmla="*/ 1554 w 1641"/>
                    <a:gd name="T47" fmla="*/ 710 h 1462"/>
                    <a:gd name="T48" fmla="*/ 1105 w 1641"/>
                    <a:gd name="T49" fmla="*/ 670 h 1462"/>
                    <a:gd name="T50" fmla="*/ 1045 w 1641"/>
                    <a:gd name="T51" fmla="*/ 502 h 1462"/>
                    <a:gd name="T52" fmla="*/ 1179 w 1641"/>
                    <a:gd name="T53" fmla="*/ 348 h 1462"/>
                    <a:gd name="T54" fmla="*/ 1179 w 1641"/>
                    <a:gd name="T55" fmla="*/ 281 h 1462"/>
                    <a:gd name="T56" fmla="*/ 1072 w 1641"/>
                    <a:gd name="T57" fmla="*/ 288 h 1462"/>
                    <a:gd name="T58" fmla="*/ 1005 w 1641"/>
                    <a:gd name="T59" fmla="*/ 342 h 1462"/>
                    <a:gd name="T60" fmla="*/ 844 w 1641"/>
                    <a:gd name="T61" fmla="*/ 429 h 1462"/>
                    <a:gd name="T62" fmla="*/ 650 w 1641"/>
                    <a:gd name="T63" fmla="*/ 328 h 1462"/>
                    <a:gd name="T64" fmla="*/ 670 w 1641"/>
                    <a:gd name="T65" fmla="*/ 141 h 1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1"/>
                    <a:gd name="T100" fmla="*/ 0 h 1462"/>
                    <a:gd name="T101" fmla="*/ 1641 w 1641"/>
                    <a:gd name="T102" fmla="*/ 1462 h 14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1" h="1462">
                      <a:moveTo>
                        <a:pt x="663" y="0"/>
                      </a:moveTo>
                      <a:cubicBezTo>
                        <a:pt x="595" y="15"/>
                        <a:pt x="620" y="1"/>
                        <a:pt x="583" y="27"/>
                      </a:cubicBezTo>
                      <a:cubicBezTo>
                        <a:pt x="560" y="93"/>
                        <a:pt x="563" y="161"/>
                        <a:pt x="543" y="228"/>
                      </a:cubicBezTo>
                      <a:cubicBezTo>
                        <a:pt x="531" y="306"/>
                        <a:pt x="567" y="411"/>
                        <a:pt x="509" y="469"/>
                      </a:cubicBezTo>
                      <a:cubicBezTo>
                        <a:pt x="402" y="460"/>
                        <a:pt x="450" y="468"/>
                        <a:pt x="362" y="449"/>
                      </a:cubicBezTo>
                      <a:cubicBezTo>
                        <a:pt x="327" y="441"/>
                        <a:pt x="356" y="443"/>
                        <a:pt x="322" y="429"/>
                      </a:cubicBezTo>
                      <a:cubicBezTo>
                        <a:pt x="302" y="420"/>
                        <a:pt x="276" y="415"/>
                        <a:pt x="255" y="409"/>
                      </a:cubicBezTo>
                      <a:cubicBezTo>
                        <a:pt x="179" y="411"/>
                        <a:pt x="101" y="397"/>
                        <a:pt x="27" y="415"/>
                      </a:cubicBezTo>
                      <a:cubicBezTo>
                        <a:pt x="7" y="420"/>
                        <a:pt x="35" y="463"/>
                        <a:pt x="54" y="469"/>
                      </a:cubicBezTo>
                      <a:cubicBezTo>
                        <a:pt x="109" y="486"/>
                        <a:pt x="171" y="483"/>
                        <a:pt x="228" y="489"/>
                      </a:cubicBezTo>
                      <a:cubicBezTo>
                        <a:pt x="247" y="501"/>
                        <a:pt x="259" y="514"/>
                        <a:pt x="275" y="529"/>
                      </a:cubicBezTo>
                      <a:cubicBezTo>
                        <a:pt x="291" y="581"/>
                        <a:pt x="335" y="590"/>
                        <a:pt x="375" y="616"/>
                      </a:cubicBezTo>
                      <a:cubicBezTo>
                        <a:pt x="377" y="623"/>
                        <a:pt x="378" y="630"/>
                        <a:pt x="382" y="636"/>
                      </a:cubicBezTo>
                      <a:cubicBezTo>
                        <a:pt x="385" y="641"/>
                        <a:pt x="392" y="644"/>
                        <a:pt x="395" y="650"/>
                      </a:cubicBezTo>
                      <a:cubicBezTo>
                        <a:pt x="401" y="663"/>
                        <a:pt x="409" y="690"/>
                        <a:pt x="409" y="690"/>
                      </a:cubicBezTo>
                      <a:cubicBezTo>
                        <a:pt x="402" y="724"/>
                        <a:pt x="402" y="739"/>
                        <a:pt x="368" y="750"/>
                      </a:cubicBezTo>
                      <a:cubicBezTo>
                        <a:pt x="321" y="748"/>
                        <a:pt x="275" y="747"/>
                        <a:pt x="228" y="743"/>
                      </a:cubicBezTo>
                      <a:cubicBezTo>
                        <a:pt x="193" y="740"/>
                        <a:pt x="147" y="684"/>
                        <a:pt x="107" y="670"/>
                      </a:cubicBezTo>
                      <a:cubicBezTo>
                        <a:pt x="0" y="678"/>
                        <a:pt x="22" y="654"/>
                        <a:pt x="0" y="717"/>
                      </a:cubicBezTo>
                      <a:cubicBezTo>
                        <a:pt x="2" y="733"/>
                        <a:pt x="1" y="749"/>
                        <a:pt x="7" y="764"/>
                      </a:cubicBezTo>
                      <a:cubicBezTo>
                        <a:pt x="21" y="799"/>
                        <a:pt x="96" y="801"/>
                        <a:pt x="121" y="804"/>
                      </a:cubicBezTo>
                      <a:cubicBezTo>
                        <a:pt x="146" y="811"/>
                        <a:pt x="165" y="826"/>
                        <a:pt x="188" y="837"/>
                      </a:cubicBezTo>
                      <a:cubicBezTo>
                        <a:pt x="237" y="890"/>
                        <a:pt x="327" y="880"/>
                        <a:pt x="389" y="884"/>
                      </a:cubicBezTo>
                      <a:cubicBezTo>
                        <a:pt x="411" y="892"/>
                        <a:pt x="449" y="918"/>
                        <a:pt x="449" y="918"/>
                      </a:cubicBezTo>
                      <a:cubicBezTo>
                        <a:pt x="460" y="960"/>
                        <a:pt x="451" y="936"/>
                        <a:pt x="482" y="985"/>
                      </a:cubicBezTo>
                      <a:cubicBezTo>
                        <a:pt x="486" y="991"/>
                        <a:pt x="495" y="989"/>
                        <a:pt x="502" y="991"/>
                      </a:cubicBezTo>
                      <a:cubicBezTo>
                        <a:pt x="529" y="1000"/>
                        <a:pt x="556" y="1009"/>
                        <a:pt x="583" y="1018"/>
                      </a:cubicBezTo>
                      <a:cubicBezTo>
                        <a:pt x="618" y="1134"/>
                        <a:pt x="573" y="977"/>
                        <a:pt x="596" y="1326"/>
                      </a:cubicBezTo>
                      <a:cubicBezTo>
                        <a:pt x="597" y="1336"/>
                        <a:pt x="605" y="1344"/>
                        <a:pt x="610" y="1353"/>
                      </a:cubicBezTo>
                      <a:cubicBezTo>
                        <a:pt x="618" y="1367"/>
                        <a:pt x="620" y="1391"/>
                        <a:pt x="636" y="1393"/>
                      </a:cubicBezTo>
                      <a:cubicBezTo>
                        <a:pt x="656" y="1395"/>
                        <a:pt x="677" y="1398"/>
                        <a:pt x="697" y="1400"/>
                      </a:cubicBezTo>
                      <a:cubicBezTo>
                        <a:pt x="745" y="1413"/>
                        <a:pt x="728" y="1430"/>
                        <a:pt x="764" y="1453"/>
                      </a:cubicBezTo>
                      <a:cubicBezTo>
                        <a:pt x="824" y="1360"/>
                        <a:pt x="763" y="1462"/>
                        <a:pt x="784" y="1179"/>
                      </a:cubicBezTo>
                      <a:cubicBezTo>
                        <a:pt x="785" y="1170"/>
                        <a:pt x="814" y="1154"/>
                        <a:pt x="817" y="1152"/>
                      </a:cubicBezTo>
                      <a:cubicBezTo>
                        <a:pt x="885" y="1100"/>
                        <a:pt x="850" y="1100"/>
                        <a:pt x="958" y="1092"/>
                      </a:cubicBezTo>
                      <a:cubicBezTo>
                        <a:pt x="1094" y="1044"/>
                        <a:pt x="894" y="1112"/>
                        <a:pt x="1333" y="1078"/>
                      </a:cubicBezTo>
                      <a:cubicBezTo>
                        <a:pt x="1348" y="1077"/>
                        <a:pt x="1325" y="1047"/>
                        <a:pt x="1313" y="1038"/>
                      </a:cubicBezTo>
                      <a:cubicBezTo>
                        <a:pt x="1293" y="1022"/>
                        <a:pt x="1227" y="1020"/>
                        <a:pt x="1212" y="1018"/>
                      </a:cubicBezTo>
                      <a:cubicBezTo>
                        <a:pt x="1184" y="1008"/>
                        <a:pt x="1160" y="994"/>
                        <a:pt x="1132" y="985"/>
                      </a:cubicBezTo>
                      <a:cubicBezTo>
                        <a:pt x="1119" y="981"/>
                        <a:pt x="1092" y="971"/>
                        <a:pt x="1092" y="971"/>
                      </a:cubicBezTo>
                      <a:cubicBezTo>
                        <a:pt x="1076" y="957"/>
                        <a:pt x="1066" y="940"/>
                        <a:pt x="1052" y="924"/>
                      </a:cubicBezTo>
                      <a:cubicBezTo>
                        <a:pt x="1035" y="874"/>
                        <a:pt x="1037" y="887"/>
                        <a:pt x="1058" y="844"/>
                      </a:cubicBezTo>
                      <a:cubicBezTo>
                        <a:pt x="1063" y="833"/>
                        <a:pt x="1075" y="798"/>
                        <a:pt x="1092" y="797"/>
                      </a:cubicBezTo>
                      <a:cubicBezTo>
                        <a:pt x="1183" y="791"/>
                        <a:pt x="1275" y="792"/>
                        <a:pt x="1366" y="790"/>
                      </a:cubicBezTo>
                      <a:cubicBezTo>
                        <a:pt x="1375" y="788"/>
                        <a:pt x="1384" y="784"/>
                        <a:pt x="1393" y="784"/>
                      </a:cubicBezTo>
                      <a:cubicBezTo>
                        <a:pt x="1473" y="780"/>
                        <a:pt x="1554" y="786"/>
                        <a:pt x="1634" y="777"/>
                      </a:cubicBezTo>
                      <a:cubicBezTo>
                        <a:pt x="1641" y="776"/>
                        <a:pt x="1632" y="763"/>
                        <a:pt x="1628" y="757"/>
                      </a:cubicBezTo>
                      <a:cubicBezTo>
                        <a:pt x="1613" y="737"/>
                        <a:pt x="1577" y="717"/>
                        <a:pt x="1554" y="710"/>
                      </a:cubicBezTo>
                      <a:cubicBezTo>
                        <a:pt x="1487" y="690"/>
                        <a:pt x="1469" y="701"/>
                        <a:pt x="1366" y="697"/>
                      </a:cubicBezTo>
                      <a:cubicBezTo>
                        <a:pt x="1283" y="675"/>
                        <a:pt x="1189" y="675"/>
                        <a:pt x="1105" y="670"/>
                      </a:cubicBezTo>
                      <a:cubicBezTo>
                        <a:pt x="1072" y="648"/>
                        <a:pt x="1039" y="624"/>
                        <a:pt x="1011" y="596"/>
                      </a:cubicBezTo>
                      <a:cubicBezTo>
                        <a:pt x="1023" y="562"/>
                        <a:pt x="1020" y="529"/>
                        <a:pt x="1045" y="502"/>
                      </a:cubicBezTo>
                      <a:cubicBezTo>
                        <a:pt x="1058" y="465"/>
                        <a:pt x="1065" y="429"/>
                        <a:pt x="1105" y="415"/>
                      </a:cubicBezTo>
                      <a:cubicBezTo>
                        <a:pt x="1131" y="390"/>
                        <a:pt x="1150" y="369"/>
                        <a:pt x="1179" y="348"/>
                      </a:cubicBezTo>
                      <a:cubicBezTo>
                        <a:pt x="1211" y="300"/>
                        <a:pt x="1217" y="320"/>
                        <a:pt x="1192" y="295"/>
                      </a:cubicBezTo>
                      <a:cubicBezTo>
                        <a:pt x="1187" y="290"/>
                        <a:pt x="1184" y="284"/>
                        <a:pt x="1179" y="281"/>
                      </a:cubicBezTo>
                      <a:cubicBezTo>
                        <a:pt x="1173" y="277"/>
                        <a:pt x="1166" y="277"/>
                        <a:pt x="1159" y="275"/>
                      </a:cubicBezTo>
                      <a:cubicBezTo>
                        <a:pt x="1147" y="276"/>
                        <a:pt x="1093" y="275"/>
                        <a:pt x="1072" y="288"/>
                      </a:cubicBezTo>
                      <a:cubicBezTo>
                        <a:pt x="1059" y="296"/>
                        <a:pt x="1056" y="306"/>
                        <a:pt x="1045" y="315"/>
                      </a:cubicBezTo>
                      <a:cubicBezTo>
                        <a:pt x="1032" y="325"/>
                        <a:pt x="1018" y="333"/>
                        <a:pt x="1005" y="342"/>
                      </a:cubicBezTo>
                      <a:cubicBezTo>
                        <a:pt x="986" y="355"/>
                        <a:pt x="978" y="375"/>
                        <a:pt x="958" y="389"/>
                      </a:cubicBezTo>
                      <a:cubicBezTo>
                        <a:pt x="932" y="426"/>
                        <a:pt x="888" y="424"/>
                        <a:pt x="844" y="429"/>
                      </a:cubicBezTo>
                      <a:cubicBezTo>
                        <a:pt x="811" y="427"/>
                        <a:pt x="777" y="427"/>
                        <a:pt x="744" y="422"/>
                      </a:cubicBezTo>
                      <a:cubicBezTo>
                        <a:pt x="710" y="416"/>
                        <a:pt x="673" y="353"/>
                        <a:pt x="650" y="328"/>
                      </a:cubicBezTo>
                      <a:cubicBezTo>
                        <a:pt x="652" y="283"/>
                        <a:pt x="651" y="238"/>
                        <a:pt x="656" y="194"/>
                      </a:cubicBezTo>
                      <a:cubicBezTo>
                        <a:pt x="658" y="176"/>
                        <a:pt x="670" y="141"/>
                        <a:pt x="670" y="141"/>
                      </a:cubicBezTo>
                      <a:cubicBezTo>
                        <a:pt x="661" y="42"/>
                        <a:pt x="684" y="27"/>
                        <a:pt x="589" y="27"/>
                      </a:cubicBezTo>
                    </a:path>
                  </a:pathLst>
                </a:custGeom>
                <a:solidFill>
                  <a:srgbClr val="C4CA8C">
                    <a:alpha val="87842"/>
                  </a:srgbClr>
                </a:solidFill>
                <a:ln w="9525">
                  <a:solidFill>
                    <a:schemeClr val="tx1"/>
                  </a:solidFill>
                  <a:round/>
                  <a:headEnd/>
                  <a:tailEnd/>
                </a:ln>
              </p:spPr>
              <p:txBody>
                <a:bodyPr/>
                <a:lstStyle/>
                <a:p>
                  <a:endParaRPr lang="en-US"/>
                </a:p>
              </p:txBody>
            </p:sp>
            <p:sp>
              <p:nvSpPr>
                <p:cNvPr id="20583" name="Freeform 62"/>
                <p:cNvSpPr>
                  <a:spLocks/>
                </p:cNvSpPr>
                <p:nvPr/>
              </p:nvSpPr>
              <p:spPr bwMode="auto">
                <a:xfrm>
                  <a:off x="2016" y="2208"/>
                  <a:ext cx="338" cy="260"/>
                </a:xfrm>
                <a:custGeom>
                  <a:avLst/>
                  <a:gdLst>
                    <a:gd name="T0" fmla="*/ 163 w 338"/>
                    <a:gd name="T1" fmla="*/ 3 h 260"/>
                    <a:gd name="T2" fmla="*/ 43 w 338"/>
                    <a:gd name="T3" fmla="*/ 23 h 260"/>
                    <a:gd name="T4" fmla="*/ 2 w 338"/>
                    <a:gd name="T5" fmla="*/ 77 h 260"/>
                    <a:gd name="T6" fmla="*/ 36 w 338"/>
                    <a:gd name="T7" fmla="*/ 184 h 260"/>
                    <a:gd name="T8" fmla="*/ 103 w 338"/>
                    <a:gd name="T9" fmla="*/ 191 h 260"/>
                    <a:gd name="T10" fmla="*/ 143 w 338"/>
                    <a:gd name="T11" fmla="*/ 231 h 260"/>
                    <a:gd name="T12" fmla="*/ 183 w 338"/>
                    <a:gd name="T13" fmla="*/ 258 h 260"/>
                    <a:gd name="T14" fmla="*/ 331 w 338"/>
                    <a:gd name="T15" fmla="*/ 251 h 260"/>
                    <a:gd name="T16" fmla="*/ 337 w 338"/>
                    <a:gd name="T17" fmla="*/ 231 h 260"/>
                    <a:gd name="T18" fmla="*/ 331 w 338"/>
                    <a:gd name="T19" fmla="*/ 157 h 260"/>
                    <a:gd name="T20" fmla="*/ 277 w 338"/>
                    <a:gd name="T21" fmla="*/ 97 h 260"/>
                    <a:gd name="T22" fmla="*/ 203 w 338"/>
                    <a:gd name="T23" fmla="*/ 30 h 260"/>
                    <a:gd name="T24" fmla="*/ 163 w 338"/>
                    <a:gd name="T25" fmla="*/ 3 h 260"/>
                    <a:gd name="T26" fmla="*/ 150 w 338"/>
                    <a:gd name="T27" fmla="*/ 17 h 260"/>
                    <a:gd name="T28" fmla="*/ 163 w 338"/>
                    <a:gd name="T29" fmla="*/ 3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8"/>
                    <a:gd name="T46" fmla="*/ 0 h 260"/>
                    <a:gd name="T47" fmla="*/ 338 w 338"/>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8" h="260">
                      <a:moveTo>
                        <a:pt x="163" y="3"/>
                      </a:moveTo>
                      <a:cubicBezTo>
                        <a:pt x="121" y="18"/>
                        <a:pt x="91" y="19"/>
                        <a:pt x="43" y="23"/>
                      </a:cubicBezTo>
                      <a:cubicBezTo>
                        <a:pt x="27" y="39"/>
                        <a:pt x="2" y="77"/>
                        <a:pt x="2" y="77"/>
                      </a:cubicBezTo>
                      <a:cubicBezTo>
                        <a:pt x="4" y="94"/>
                        <a:pt x="0" y="173"/>
                        <a:pt x="36" y="184"/>
                      </a:cubicBezTo>
                      <a:cubicBezTo>
                        <a:pt x="57" y="191"/>
                        <a:pt x="81" y="189"/>
                        <a:pt x="103" y="191"/>
                      </a:cubicBezTo>
                      <a:cubicBezTo>
                        <a:pt x="116" y="204"/>
                        <a:pt x="130" y="218"/>
                        <a:pt x="143" y="231"/>
                      </a:cubicBezTo>
                      <a:cubicBezTo>
                        <a:pt x="154" y="242"/>
                        <a:pt x="183" y="258"/>
                        <a:pt x="183" y="258"/>
                      </a:cubicBezTo>
                      <a:cubicBezTo>
                        <a:pt x="232" y="256"/>
                        <a:pt x="282" y="260"/>
                        <a:pt x="331" y="251"/>
                      </a:cubicBezTo>
                      <a:cubicBezTo>
                        <a:pt x="338" y="250"/>
                        <a:pt x="337" y="238"/>
                        <a:pt x="337" y="231"/>
                      </a:cubicBezTo>
                      <a:cubicBezTo>
                        <a:pt x="337" y="206"/>
                        <a:pt x="334" y="182"/>
                        <a:pt x="331" y="157"/>
                      </a:cubicBezTo>
                      <a:cubicBezTo>
                        <a:pt x="327" y="128"/>
                        <a:pt x="297" y="114"/>
                        <a:pt x="277" y="97"/>
                      </a:cubicBezTo>
                      <a:cubicBezTo>
                        <a:pt x="249" y="74"/>
                        <a:pt x="239" y="43"/>
                        <a:pt x="203" y="30"/>
                      </a:cubicBezTo>
                      <a:cubicBezTo>
                        <a:pt x="196" y="23"/>
                        <a:pt x="178" y="0"/>
                        <a:pt x="163" y="3"/>
                      </a:cubicBezTo>
                      <a:cubicBezTo>
                        <a:pt x="157" y="4"/>
                        <a:pt x="150" y="17"/>
                        <a:pt x="150" y="17"/>
                      </a:cubicBezTo>
                      <a:cubicBezTo>
                        <a:pt x="150" y="17"/>
                        <a:pt x="159" y="8"/>
                        <a:pt x="163" y="3"/>
                      </a:cubicBezTo>
                      <a:close/>
                    </a:path>
                  </a:pathLst>
                </a:custGeom>
                <a:solidFill>
                  <a:schemeClr val="tx2"/>
                </a:solidFill>
                <a:ln w="9525">
                  <a:solidFill>
                    <a:schemeClr val="tx1"/>
                  </a:solidFill>
                  <a:round/>
                  <a:headEnd/>
                  <a:tailEnd/>
                </a:ln>
              </p:spPr>
              <p:txBody>
                <a:bodyPr/>
                <a:lstStyle/>
                <a:p>
                  <a:endParaRPr lang="en-US"/>
                </a:p>
              </p:txBody>
            </p:sp>
          </p:grpSp>
          <p:sp>
            <p:nvSpPr>
              <p:cNvPr id="20581" name="Freeform 166"/>
              <p:cNvSpPr>
                <a:spLocks/>
              </p:cNvSpPr>
              <p:nvPr/>
            </p:nvSpPr>
            <p:spPr bwMode="auto">
              <a:xfrm>
                <a:off x="1993900" y="1695450"/>
                <a:ext cx="300038" cy="258763"/>
              </a:xfrm>
              <a:custGeom>
                <a:avLst/>
                <a:gdLst>
                  <a:gd name="T0" fmla="*/ 2147483647 w 189"/>
                  <a:gd name="T1" fmla="*/ 2147483647 h 163"/>
                  <a:gd name="T2" fmla="*/ 2147483647 w 189"/>
                  <a:gd name="T3" fmla="*/ 2147483647 h 163"/>
                  <a:gd name="T4" fmla="*/ 2147483647 w 189"/>
                  <a:gd name="T5" fmla="*/ 2147483647 h 163"/>
                  <a:gd name="T6" fmla="*/ 2147483647 w 189"/>
                  <a:gd name="T7" fmla="*/ 2147483647 h 163"/>
                  <a:gd name="T8" fmla="*/ 2147483647 w 189"/>
                  <a:gd name="T9" fmla="*/ 2147483647 h 163"/>
                  <a:gd name="T10" fmla="*/ 2147483647 w 189"/>
                  <a:gd name="T11" fmla="*/ 2147483647 h 163"/>
                  <a:gd name="T12" fmla="*/ 2147483647 w 189"/>
                  <a:gd name="T13" fmla="*/ 2147483647 h 163"/>
                  <a:gd name="T14" fmla="*/ 2147483647 w 189"/>
                  <a:gd name="T15" fmla="*/ 2147483647 h 163"/>
                  <a:gd name="T16" fmla="*/ 2147483647 w 189"/>
                  <a:gd name="T17" fmla="*/ 2147483647 h 163"/>
                  <a:gd name="T18" fmla="*/ 2147483647 w 189"/>
                  <a:gd name="T19" fmla="*/ 2147483647 h 163"/>
                  <a:gd name="T20" fmla="*/ 2147483647 w 189"/>
                  <a:gd name="T21" fmla="*/ 2147483647 h 163"/>
                  <a:gd name="T22" fmla="*/ 2147483647 w 189"/>
                  <a:gd name="T23" fmla="*/ 2147483647 h 163"/>
                  <a:gd name="T24" fmla="*/ 2147483647 w 189"/>
                  <a:gd name="T25" fmla="*/ 2147483647 h 163"/>
                  <a:gd name="T26" fmla="*/ 2147483647 w 189"/>
                  <a:gd name="T27" fmla="*/ 2147483647 h 163"/>
                  <a:gd name="T28" fmla="*/ 2147483647 w 189"/>
                  <a:gd name="T29" fmla="*/ 2147483647 h 163"/>
                  <a:gd name="T30" fmla="*/ 2147483647 w 189"/>
                  <a:gd name="T31" fmla="*/ 2147483647 h 163"/>
                  <a:gd name="T32" fmla="*/ 2147483647 w 189"/>
                  <a:gd name="T33" fmla="*/ 2147483647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9"/>
                  <a:gd name="T52" fmla="*/ 0 h 163"/>
                  <a:gd name="T53" fmla="*/ 189 w 189"/>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9" h="163">
                    <a:moveTo>
                      <a:pt x="68" y="50"/>
                    </a:moveTo>
                    <a:cubicBezTo>
                      <a:pt x="97" y="60"/>
                      <a:pt x="84" y="60"/>
                      <a:pt x="108" y="54"/>
                    </a:cubicBezTo>
                    <a:cubicBezTo>
                      <a:pt x="97" y="0"/>
                      <a:pt x="87" y="53"/>
                      <a:pt x="96" y="70"/>
                    </a:cubicBezTo>
                    <a:cubicBezTo>
                      <a:pt x="97" y="72"/>
                      <a:pt x="129" y="77"/>
                      <a:pt x="136" y="78"/>
                    </a:cubicBezTo>
                    <a:cubicBezTo>
                      <a:pt x="147" y="95"/>
                      <a:pt x="145" y="103"/>
                      <a:pt x="128" y="114"/>
                    </a:cubicBezTo>
                    <a:cubicBezTo>
                      <a:pt x="103" y="106"/>
                      <a:pt x="113" y="92"/>
                      <a:pt x="132" y="86"/>
                    </a:cubicBezTo>
                    <a:cubicBezTo>
                      <a:pt x="144" y="87"/>
                      <a:pt x="159" y="82"/>
                      <a:pt x="168" y="90"/>
                    </a:cubicBezTo>
                    <a:cubicBezTo>
                      <a:pt x="189" y="108"/>
                      <a:pt x="141" y="130"/>
                      <a:pt x="128" y="134"/>
                    </a:cubicBezTo>
                    <a:cubicBezTo>
                      <a:pt x="105" y="131"/>
                      <a:pt x="94" y="130"/>
                      <a:pt x="76" y="118"/>
                    </a:cubicBezTo>
                    <a:cubicBezTo>
                      <a:pt x="73" y="63"/>
                      <a:pt x="88" y="55"/>
                      <a:pt x="48" y="42"/>
                    </a:cubicBezTo>
                    <a:cubicBezTo>
                      <a:pt x="39" y="43"/>
                      <a:pt x="26" y="39"/>
                      <a:pt x="20" y="46"/>
                    </a:cubicBezTo>
                    <a:cubicBezTo>
                      <a:pt x="0" y="69"/>
                      <a:pt x="33" y="72"/>
                      <a:pt x="40" y="74"/>
                    </a:cubicBezTo>
                    <a:cubicBezTo>
                      <a:pt x="55" y="84"/>
                      <a:pt x="51" y="92"/>
                      <a:pt x="68" y="98"/>
                    </a:cubicBezTo>
                    <a:cubicBezTo>
                      <a:pt x="114" y="83"/>
                      <a:pt x="93" y="121"/>
                      <a:pt x="88" y="162"/>
                    </a:cubicBezTo>
                    <a:cubicBezTo>
                      <a:pt x="75" y="161"/>
                      <a:pt x="60" y="163"/>
                      <a:pt x="48" y="158"/>
                    </a:cubicBezTo>
                    <a:cubicBezTo>
                      <a:pt x="40" y="154"/>
                      <a:pt x="63" y="147"/>
                      <a:pt x="72" y="146"/>
                    </a:cubicBezTo>
                    <a:cubicBezTo>
                      <a:pt x="93" y="144"/>
                      <a:pt x="136" y="142"/>
                      <a:pt x="136" y="142"/>
                    </a:cubicBezTo>
                  </a:path>
                </a:pathLst>
              </a:custGeom>
              <a:noFill/>
              <a:ln w="28575">
                <a:solidFill>
                  <a:srgbClr val="0000CC"/>
                </a:solidFill>
                <a:round/>
                <a:headEnd/>
                <a:tailEnd/>
              </a:ln>
            </p:spPr>
            <p:txBody>
              <a:bodyPr/>
              <a:lstStyle/>
              <a:p>
                <a:endParaRPr lang="en-US"/>
              </a:p>
            </p:txBody>
          </p:sp>
        </p:gr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p:cNvPicPr>
          <p:nvPr/>
        </p:nvPicPr>
        <p:blipFill>
          <a:blip r:embed="rId3" cstate="print"/>
          <a:srcRect/>
          <a:stretch>
            <a:fillRect/>
          </a:stretch>
        </p:blipFill>
        <p:spPr bwMode="auto">
          <a:xfrm>
            <a:off x="-152400" y="8334"/>
            <a:ext cx="3352800" cy="3746815"/>
          </a:xfrm>
          <a:prstGeom prst="rect">
            <a:avLst/>
          </a:prstGeom>
          <a:noFill/>
          <a:ln w="9525">
            <a:noFill/>
            <a:miter lim="800000"/>
            <a:headEnd/>
            <a:tailEnd/>
          </a:ln>
        </p:spPr>
      </p:pic>
      <p:pic>
        <p:nvPicPr>
          <p:cNvPr id="21506" name="Picture 4"/>
          <p:cNvPicPr>
            <a:picLocks noChangeAspect="1"/>
          </p:cNvPicPr>
          <p:nvPr/>
        </p:nvPicPr>
        <p:blipFill>
          <a:blip r:embed="rId4" cstate="print"/>
          <a:srcRect/>
          <a:stretch>
            <a:fillRect/>
          </a:stretch>
        </p:blipFill>
        <p:spPr bwMode="auto">
          <a:xfrm>
            <a:off x="152400" y="3028950"/>
            <a:ext cx="2743200" cy="1381125"/>
          </a:xfrm>
          <a:prstGeom prst="rect">
            <a:avLst/>
          </a:prstGeom>
          <a:noFill/>
          <a:ln w="9525">
            <a:noFill/>
            <a:miter lim="800000"/>
            <a:headEnd/>
            <a:tailEnd/>
          </a:ln>
        </p:spPr>
      </p:pic>
      <p:pic>
        <p:nvPicPr>
          <p:cNvPr id="21507" name="Picture 1"/>
          <p:cNvPicPr>
            <a:picLocks noChangeAspect="1"/>
          </p:cNvPicPr>
          <p:nvPr/>
        </p:nvPicPr>
        <p:blipFill>
          <a:blip r:embed="rId5" cstate="print"/>
          <a:srcRect/>
          <a:stretch>
            <a:fillRect/>
          </a:stretch>
        </p:blipFill>
        <p:spPr bwMode="auto">
          <a:xfrm>
            <a:off x="2819400" y="2171700"/>
            <a:ext cx="5988050" cy="2800350"/>
          </a:xfrm>
          <a:prstGeom prst="rect">
            <a:avLst/>
          </a:prstGeom>
          <a:noFill/>
          <a:ln w="9525">
            <a:noFill/>
            <a:miter lim="800000"/>
            <a:headEnd/>
            <a:tailEnd/>
          </a:ln>
        </p:spPr>
      </p:pic>
      <p:sp>
        <p:nvSpPr>
          <p:cNvPr id="21508" name="TextBox 1"/>
          <p:cNvSpPr txBox="1">
            <a:spLocks noChangeArrowheads="1"/>
          </p:cNvSpPr>
          <p:nvPr/>
        </p:nvSpPr>
        <p:spPr bwMode="auto">
          <a:xfrm>
            <a:off x="2971801" y="760810"/>
            <a:ext cx="5573912" cy="738664"/>
          </a:xfrm>
          <a:prstGeom prst="rect">
            <a:avLst/>
          </a:prstGeom>
          <a:noFill/>
          <a:ln w="9525">
            <a:noFill/>
            <a:miter lim="800000"/>
            <a:headEnd/>
            <a:tailEnd/>
          </a:ln>
        </p:spPr>
        <p:txBody>
          <a:bodyPr wrap="none">
            <a:spAutoFit/>
          </a:bodyPr>
          <a:lstStyle/>
          <a:p>
            <a:r>
              <a:rPr lang="en-US" sz="4200"/>
              <a:t>Learning from the past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608013" y="227410"/>
            <a:ext cx="7994650" cy="4186238"/>
          </a:xfrm>
          <a:prstGeom prst="rect">
            <a:avLst/>
          </a:prstGeom>
          <a:noFill/>
          <a:ln w="25400">
            <a:noFill/>
            <a:miter lim="800000"/>
            <a:headEnd/>
            <a:tailEnd/>
          </a:ln>
        </p:spPr>
        <p:txBody>
          <a:bodyPr wrap="none" anchor="ctr"/>
          <a:lstStyle/>
          <a:p>
            <a:endParaRPr lang="en-US">
              <a:latin typeface="Times New Roman" pitchFamily="18" charset="0"/>
            </a:endParaRPr>
          </a:p>
        </p:txBody>
      </p:sp>
      <p:sp>
        <p:nvSpPr>
          <p:cNvPr id="23554" name="Rectangle 3"/>
          <p:cNvSpPr>
            <a:spLocks noChangeArrowheads="1"/>
          </p:cNvSpPr>
          <p:nvPr/>
        </p:nvSpPr>
        <p:spPr bwMode="auto">
          <a:xfrm>
            <a:off x="712788" y="228601"/>
            <a:ext cx="8175625" cy="765572"/>
          </a:xfrm>
          <a:prstGeom prst="rect">
            <a:avLst/>
          </a:prstGeom>
          <a:noFill/>
          <a:ln w="9525">
            <a:noFill/>
            <a:miter lim="800000"/>
            <a:headEnd/>
            <a:tailEnd/>
          </a:ln>
        </p:spPr>
        <p:txBody>
          <a:bodyPr lIns="92075" tIns="46038" rIns="92075" bIns="46038" anchor="ctr"/>
          <a:lstStyle/>
          <a:p>
            <a:pPr algn="ctr" eaLnBrk="0" hangingPunct="0"/>
            <a:r>
              <a:rPr lang="en-US" sz="3600" b="1">
                <a:solidFill>
                  <a:schemeClr val="accent2"/>
                </a:solidFill>
              </a:rPr>
              <a:t>Chemical-Protein Reactivity:</a:t>
            </a:r>
          </a:p>
          <a:p>
            <a:pPr algn="ctr" eaLnBrk="0" hangingPunct="0"/>
            <a:r>
              <a:rPr lang="en-US" sz="3600" b="1">
                <a:solidFill>
                  <a:schemeClr val="accent2"/>
                </a:solidFill>
              </a:rPr>
              <a:t>Skin Sensitization</a:t>
            </a:r>
          </a:p>
        </p:txBody>
      </p:sp>
      <p:sp>
        <p:nvSpPr>
          <p:cNvPr id="23555" name="Rectangle 4"/>
          <p:cNvSpPr>
            <a:spLocks noChangeArrowheads="1"/>
          </p:cNvSpPr>
          <p:nvPr/>
        </p:nvSpPr>
        <p:spPr bwMode="auto">
          <a:xfrm>
            <a:off x="1292226" y="1300163"/>
            <a:ext cx="4774795" cy="400752"/>
          </a:xfrm>
          <a:prstGeom prst="rect">
            <a:avLst/>
          </a:prstGeom>
          <a:noFill/>
          <a:ln w="9525">
            <a:noFill/>
            <a:miter lim="800000"/>
            <a:headEnd/>
            <a:tailEnd/>
          </a:ln>
        </p:spPr>
        <p:txBody>
          <a:bodyPr wrap="none" lIns="92075" tIns="46038" rIns="92075" bIns="46038">
            <a:spAutoFit/>
          </a:bodyPr>
          <a:lstStyle/>
          <a:p>
            <a:pPr eaLnBrk="0" hangingPunct="0"/>
            <a:r>
              <a:rPr lang="en-US" sz="2000" b="1"/>
              <a:t>Nucleophilic-electrophilic interaction:</a:t>
            </a:r>
          </a:p>
        </p:txBody>
      </p:sp>
      <p:sp>
        <p:nvSpPr>
          <p:cNvPr id="20506" name="Rectangle 7"/>
          <p:cNvSpPr>
            <a:spLocks noChangeArrowheads="1"/>
          </p:cNvSpPr>
          <p:nvPr/>
        </p:nvSpPr>
        <p:spPr bwMode="auto">
          <a:xfrm>
            <a:off x="1239838" y="3064669"/>
            <a:ext cx="930275" cy="370284"/>
          </a:xfrm>
          <a:prstGeom prst="rect">
            <a:avLst/>
          </a:prstGeom>
          <a:noFill/>
          <a:ln w="19050">
            <a:solidFill>
              <a:schemeClr val="tx1"/>
            </a:solidFill>
            <a:miter lim="800000"/>
            <a:headEnd/>
            <a:tailEnd/>
          </a:ln>
        </p:spPr>
        <p:txBody>
          <a:bodyPr wrap="none" lIns="92075" tIns="46038" rIns="92075" bIns="46038">
            <a:spAutoFit/>
          </a:bodyPr>
          <a:lstStyle/>
          <a:p>
            <a:pPr eaLnBrk="0" hangingPunct="0">
              <a:defRPr/>
            </a:pPr>
            <a:r>
              <a:rPr lang="en-US" dirty="0" err="1">
                <a:solidFill>
                  <a:srgbClr val="0000CC"/>
                </a:solidFill>
                <a:latin typeface="Arial" charset="0"/>
                <a:ea typeface="ＭＳ Ｐゴシック" charset="0"/>
                <a:cs typeface="ＭＳ Ｐゴシック" charset="0"/>
              </a:rPr>
              <a:t>Hapten</a:t>
            </a:r>
            <a:endParaRPr lang="en-US" dirty="0">
              <a:solidFill>
                <a:srgbClr val="0000CC"/>
              </a:solidFill>
              <a:latin typeface="Arial" charset="0"/>
              <a:ea typeface="ＭＳ Ｐゴシック" charset="0"/>
              <a:cs typeface="ＭＳ Ｐゴシック" charset="0"/>
            </a:endParaRPr>
          </a:p>
        </p:txBody>
      </p:sp>
      <p:sp>
        <p:nvSpPr>
          <p:cNvPr id="23557" name="Line 8"/>
          <p:cNvSpPr>
            <a:spLocks noChangeShapeType="1"/>
          </p:cNvSpPr>
          <p:nvPr/>
        </p:nvSpPr>
        <p:spPr bwMode="auto">
          <a:xfrm flipV="1">
            <a:off x="1712914" y="2845594"/>
            <a:ext cx="117475" cy="167879"/>
          </a:xfrm>
          <a:prstGeom prst="line">
            <a:avLst/>
          </a:prstGeom>
          <a:noFill/>
          <a:ln w="25400">
            <a:solidFill>
              <a:schemeClr val="tx1"/>
            </a:solidFill>
            <a:round/>
            <a:headEnd type="none" w="sm" len="sm"/>
            <a:tailEnd type="none" w="sm" len="sm"/>
          </a:ln>
        </p:spPr>
        <p:txBody>
          <a:bodyPr/>
          <a:lstStyle/>
          <a:p>
            <a:endParaRPr lang="en-US"/>
          </a:p>
        </p:txBody>
      </p:sp>
      <p:sp>
        <p:nvSpPr>
          <p:cNvPr id="23558" name="Rectangle 9"/>
          <p:cNvSpPr>
            <a:spLocks noChangeArrowheads="1"/>
          </p:cNvSpPr>
          <p:nvPr/>
        </p:nvSpPr>
        <p:spPr bwMode="auto">
          <a:xfrm>
            <a:off x="1685925" y="2565797"/>
            <a:ext cx="391233" cy="462307"/>
          </a:xfrm>
          <a:prstGeom prst="rect">
            <a:avLst/>
          </a:prstGeom>
          <a:noFill/>
          <a:ln w="9525">
            <a:noFill/>
            <a:miter lim="800000"/>
            <a:headEnd/>
            <a:tailEnd/>
          </a:ln>
        </p:spPr>
        <p:txBody>
          <a:bodyPr wrap="none" lIns="92075" tIns="46038" rIns="92075" bIns="46038">
            <a:spAutoFit/>
          </a:bodyPr>
          <a:lstStyle/>
          <a:p>
            <a:pPr eaLnBrk="0" hangingPunct="0"/>
            <a:r>
              <a:rPr lang="en-US" sz="2400" b="1">
                <a:solidFill>
                  <a:schemeClr val="tx2"/>
                </a:solidFill>
              </a:rPr>
              <a:t>E</a:t>
            </a:r>
          </a:p>
        </p:txBody>
      </p:sp>
      <p:sp>
        <p:nvSpPr>
          <p:cNvPr id="23559" name="Line 10"/>
          <p:cNvSpPr>
            <a:spLocks noChangeShapeType="1"/>
          </p:cNvSpPr>
          <p:nvPr/>
        </p:nvSpPr>
        <p:spPr bwMode="auto">
          <a:xfrm flipH="1" flipV="1">
            <a:off x="3200400" y="2190750"/>
            <a:ext cx="204787" cy="121444"/>
          </a:xfrm>
          <a:prstGeom prst="line">
            <a:avLst/>
          </a:prstGeom>
          <a:noFill/>
          <a:ln w="25400">
            <a:solidFill>
              <a:schemeClr val="tx1"/>
            </a:solidFill>
            <a:round/>
            <a:headEnd type="none" w="sm" len="sm"/>
            <a:tailEnd type="none" w="sm" len="sm"/>
          </a:ln>
        </p:spPr>
        <p:txBody>
          <a:bodyPr/>
          <a:lstStyle/>
          <a:p>
            <a:endParaRPr lang="en-US"/>
          </a:p>
        </p:txBody>
      </p:sp>
      <p:sp>
        <p:nvSpPr>
          <p:cNvPr id="23560" name="Rectangle 11"/>
          <p:cNvSpPr>
            <a:spLocks noChangeArrowheads="1"/>
          </p:cNvSpPr>
          <p:nvPr/>
        </p:nvSpPr>
        <p:spPr bwMode="auto">
          <a:xfrm>
            <a:off x="2654091" y="1880843"/>
            <a:ext cx="698709" cy="462307"/>
          </a:xfrm>
          <a:prstGeom prst="rect">
            <a:avLst/>
          </a:prstGeom>
          <a:noFill/>
          <a:ln w="9525">
            <a:noFill/>
            <a:miter lim="800000"/>
            <a:headEnd/>
            <a:tailEnd/>
          </a:ln>
        </p:spPr>
        <p:txBody>
          <a:bodyPr wrap="none" lIns="92075" tIns="46038" rIns="92075" bIns="46038">
            <a:spAutoFit/>
          </a:bodyPr>
          <a:lstStyle/>
          <a:p>
            <a:pPr eaLnBrk="0" hangingPunct="0"/>
            <a:r>
              <a:rPr lang="en-US" sz="2400" b="1" dirty="0">
                <a:solidFill>
                  <a:schemeClr val="tx2"/>
                </a:solidFill>
              </a:rPr>
              <a:t>:Nu</a:t>
            </a:r>
          </a:p>
        </p:txBody>
      </p:sp>
      <p:sp>
        <p:nvSpPr>
          <p:cNvPr id="23561" name="Arc 12"/>
          <p:cNvSpPr>
            <a:spLocks/>
          </p:cNvSpPr>
          <p:nvPr/>
        </p:nvSpPr>
        <p:spPr bwMode="auto">
          <a:xfrm>
            <a:off x="1952625" y="2132410"/>
            <a:ext cx="725488" cy="511969"/>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50"/>
                </a:moveTo>
                <a:cubicBezTo>
                  <a:pt x="27" y="9656"/>
                  <a:pt x="9664" y="23"/>
                  <a:pt x="21558" y="0"/>
                </a:cubicBezTo>
              </a:path>
              <a:path w="21600" h="21600" stroke="0" extrusionOk="0">
                <a:moveTo>
                  <a:pt x="0" y="21550"/>
                </a:moveTo>
                <a:cubicBezTo>
                  <a:pt x="27" y="9656"/>
                  <a:pt x="9664" y="23"/>
                  <a:pt x="21558" y="0"/>
                </a:cubicBezTo>
                <a:lnTo>
                  <a:pt x="21600" y="21600"/>
                </a:lnTo>
                <a:lnTo>
                  <a:pt x="0" y="21550"/>
                </a:lnTo>
                <a:close/>
              </a:path>
            </a:pathLst>
          </a:custGeom>
          <a:noFill/>
          <a:ln w="50800" cap="rnd">
            <a:solidFill>
              <a:schemeClr val="tx1"/>
            </a:solidFill>
            <a:round/>
            <a:headEnd type="stealth" w="med" len="lg"/>
            <a:tailEnd type="none" w="sm" len="sm"/>
          </a:ln>
        </p:spPr>
        <p:txBody>
          <a:bodyPr/>
          <a:lstStyle/>
          <a:p>
            <a:endParaRPr lang="en-US"/>
          </a:p>
        </p:txBody>
      </p:sp>
      <p:sp>
        <p:nvSpPr>
          <p:cNvPr id="23562" name="Line 13"/>
          <p:cNvSpPr>
            <a:spLocks noChangeShapeType="1"/>
          </p:cNvSpPr>
          <p:nvPr/>
        </p:nvSpPr>
        <p:spPr bwMode="auto">
          <a:xfrm>
            <a:off x="1371600" y="2171700"/>
            <a:ext cx="228600" cy="800100"/>
          </a:xfrm>
          <a:prstGeom prst="line">
            <a:avLst/>
          </a:prstGeom>
          <a:noFill/>
          <a:ln w="50800">
            <a:solidFill>
              <a:schemeClr val="tx1"/>
            </a:solidFill>
            <a:round/>
            <a:headEnd type="none" w="sm" len="sm"/>
            <a:tailEnd type="stealth" w="med" len="lg"/>
          </a:ln>
        </p:spPr>
        <p:txBody>
          <a:bodyPr/>
          <a:lstStyle/>
          <a:p>
            <a:endParaRPr lang="en-US"/>
          </a:p>
        </p:txBody>
      </p:sp>
      <p:sp>
        <p:nvSpPr>
          <p:cNvPr id="23564" name="Line 15"/>
          <p:cNvSpPr>
            <a:spLocks noChangeShapeType="1"/>
          </p:cNvSpPr>
          <p:nvPr/>
        </p:nvSpPr>
        <p:spPr bwMode="auto">
          <a:xfrm>
            <a:off x="4495800" y="2971800"/>
            <a:ext cx="1085850" cy="0"/>
          </a:xfrm>
          <a:prstGeom prst="line">
            <a:avLst/>
          </a:prstGeom>
          <a:noFill/>
          <a:ln w="50800">
            <a:solidFill>
              <a:schemeClr val="tx1"/>
            </a:solidFill>
            <a:round/>
            <a:headEnd type="none" w="sm" len="sm"/>
            <a:tailEnd type="stealth" w="med" len="lg"/>
          </a:ln>
        </p:spPr>
        <p:txBody>
          <a:bodyPr/>
          <a:lstStyle/>
          <a:p>
            <a:endParaRPr lang="en-US"/>
          </a:p>
        </p:txBody>
      </p:sp>
      <p:sp>
        <p:nvSpPr>
          <p:cNvPr id="23565" name="Rectangle 16"/>
          <p:cNvSpPr>
            <a:spLocks noChangeArrowheads="1"/>
          </p:cNvSpPr>
          <p:nvPr/>
        </p:nvSpPr>
        <p:spPr bwMode="auto">
          <a:xfrm>
            <a:off x="628650" y="4133731"/>
            <a:ext cx="8343900" cy="800219"/>
          </a:xfrm>
          <a:prstGeom prst="rect">
            <a:avLst/>
          </a:prstGeom>
          <a:noFill/>
          <a:ln w="9525">
            <a:noFill/>
            <a:miter lim="800000"/>
            <a:headEnd/>
            <a:tailEnd/>
          </a:ln>
        </p:spPr>
        <p:txBody>
          <a:bodyPr>
            <a:spAutoFit/>
          </a:bodyPr>
          <a:lstStyle/>
          <a:p>
            <a:r>
              <a:rPr lang="en-US" sz="1600" b="1" dirty="0"/>
              <a:t>The correlation of skin protein reactivity and skin sensitization is well established and has been known for many years</a:t>
            </a:r>
            <a:r>
              <a:rPr lang="en-US" sz="1600" b="1" dirty="0" smtClean="0"/>
              <a:t>.</a:t>
            </a:r>
            <a:endParaRPr lang="en-US" sz="1600" b="1" dirty="0"/>
          </a:p>
          <a:p>
            <a:r>
              <a:rPr lang="en-US" sz="1400" i="1" dirty="0"/>
              <a:t>(</a:t>
            </a:r>
            <a:r>
              <a:rPr lang="en-GB" sz="1400" i="1" dirty="0"/>
              <a:t>Landsteiner and Jacobs, 1936; </a:t>
            </a:r>
            <a:r>
              <a:rPr lang="en-US" sz="1400" i="1" dirty="0"/>
              <a:t>Dupuis and </a:t>
            </a:r>
            <a:r>
              <a:rPr lang="en-US" sz="1400" i="1" dirty="0" err="1"/>
              <a:t>Benezra</a:t>
            </a:r>
            <a:r>
              <a:rPr lang="en-US" sz="1400" i="1" dirty="0"/>
              <a:t>, 1982; </a:t>
            </a:r>
            <a:r>
              <a:rPr lang="en-US" sz="1400" i="1" dirty="0" err="1"/>
              <a:t>Lepoittevin</a:t>
            </a:r>
            <a:r>
              <a:rPr lang="en-US" sz="1400" i="1" dirty="0"/>
              <a:t> et al, 1998) </a:t>
            </a:r>
          </a:p>
        </p:txBody>
      </p:sp>
      <p:sp>
        <p:nvSpPr>
          <p:cNvPr id="23576" name="Rectangle 19"/>
          <p:cNvSpPr>
            <a:spLocks noChangeArrowheads="1"/>
          </p:cNvSpPr>
          <p:nvPr/>
        </p:nvSpPr>
        <p:spPr bwMode="auto">
          <a:xfrm>
            <a:off x="6454776" y="1950245"/>
            <a:ext cx="930275" cy="370284"/>
          </a:xfrm>
          <a:prstGeom prst="rect">
            <a:avLst/>
          </a:prstGeom>
          <a:noFill/>
          <a:ln w="19050">
            <a:solidFill>
              <a:schemeClr val="tx1"/>
            </a:solidFill>
            <a:miter lim="800000"/>
            <a:headEnd/>
            <a:tailEnd/>
          </a:ln>
        </p:spPr>
        <p:txBody>
          <a:bodyPr wrap="none" lIns="92075" tIns="46038" rIns="92075" bIns="46038">
            <a:spAutoFit/>
          </a:bodyPr>
          <a:lstStyle/>
          <a:p>
            <a:pPr eaLnBrk="0" hangingPunct="0"/>
            <a:r>
              <a:rPr lang="en-US">
                <a:solidFill>
                  <a:srgbClr val="0000CC"/>
                </a:solidFill>
              </a:rPr>
              <a:t>Hapten</a:t>
            </a:r>
          </a:p>
        </p:txBody>
      </p:sp>
      <p:sp>
        <p:nvSpPr>
          <p:cNvPr id="23567" name="AutoShape 20"/>
          <p:cNvSpPr>
            <a:spLocks noChangeArrowheads="1"/>
          </p:cNvSpPr>
          <p:nvPr/>
        </p:nvSpPr>
        <p:spPr bwMode="auto">
          <a:xfrm>
            <a:off x="0" y="1783557"/>
            <a:ext cx="2768600" cy="354806"/>
          </a:xfrm>
          <a:prstGeom prst="parallelogram">
            <a:avLst>
              <a:gd name="adj" fmla="val 146309"/>
            </a:avLst>
          </a:prstGeom>
          <a:solidFill>
            <a:srgbClr val="CCFF99"/>
          </a:solidFill>
          <a:ln w="9525">
            <a:solidFill>
              <a:schemeClr val="tx1"/>
            </a:solidFill>
            <a:miter lim="800000"/>
            <a:headEnd/>
            <a:tailEnd/>
          </a:ln>
        </p:spPr>
        <p:txBody>
          <a:bodyPr wrap="none" anchor="ctr"/>
          <a:lstStyle/>
          <a:p>
            <a:pPr algn="ctr"/>
            <a:r>
              <a:rPr lang="en-US">
                <a:solidFill>
                  <a:srgbClr val="0000CC"/>
                </a:solidFill>
                <a:latin typeface="Verdana" pitchFamily="34" charset="0"/>
              </a:rPr>
              <a:t>Pro/Pre-Hapten</a:t>
            </a:r>
            <a:endParaRPr lang="en-GB">
              <a:solidFill>
                <a:srgbClr val="0000CC"/>
              </a:solidFill>
              <a:latin typeface="Verdana" pitchFamily="34" charset="0"/>
            </a:endParaRPr>
          </a:p>
        </p:txBody>
      </p:sp>
      <p:pic>
        <p:nvPicPr>
          <p:cNvPr id="23568" name="Picture 3"/>
          <p:cNvPicPr>
            <a:picLocks noChangeAspect="1" noChangeArrowheads="1"/>
          </p:cNvPicPr>
          <p:nvPr/>
        </p:nvPicPr>
        <p:blipFill>
          <a:blip r:embed="rId3" cstate="print"/>
          <a:srcRect/>
          <a:stretch>
            <a:fillRect/>
          </a:stretch>
        </p:blipFill>
        <p:spPr bwMode="auto">
          <a:xfrm>
            <a:off x="3211514" y="1905000"/>
            <a:ext cx="1724025" cy="1321594"/>
          </a:xfrm>
          <a:prstGeom prst="rect">
            <a:avLst/>
          </a:prstGeom>
          <a:noFill/>
          <a:ln w="9525">
            <a:noFill/>
            <a:miter lim="800000"/>
            <a:headEnd/>
            <a:tailEnd/>
          </a:ln>
        </p:spPr>
      </p:pic>
      <p:pic>
        <p:nvPicPr>
          <p:cNvPr id="23569" name="Picture 3"/>
          <p:cNvPicPr>
            <a:picLocks noChangeAspect="1" noChangeArrowheads="1"/>
          </p:cNvPicPr>
          <p:nvPr/>
        </p:nvPicPr>
        <p:blipFill>
          <a:blip r:embed="rId3" cstate="print"/>
          <a:srcRect/>
          <a:stretch>
            <a:fillRect/>
          </a:stretch>
        </p:blipFill>
        <p:spPr bwMode="auto">
          <a:xfrm>
            <a:off x="6030914" y="2434828"/>
            <a:ext cx="1843087" cy="1413272"/>
          </a:xfrm>
          <a:prstGeom prst="rect">
            <a:avLst/>
          </a:prstGeom>
          <a:noFill/>
          <a:ln w="9525">
            <a:noFill/>
            <a:miter lim="800000"/>
            <a:headEnd/>
            <a:tailEnd/>
          </a:ln>
        </p:spPr>
      </p:pic>
      <p:sp>
        <p:nvSpPr>
          <p:cNvPr id="23570" name="Text Box 23"/>
          <p:cNvSpPr txBox="1">
            <a:spLocks noChangeArrowheads="1"/>
          </p:cNvSpPr>
          <p:nvPr/>
        </p:nvSpPr>
        <p:spPr bwMode="auto">
          <a:xfrm>
            <a:off x="3198814" y="2942035"/>
            <a:ext cx="1000357" cy="369332"/>
          </a:xfrm>
          <a:prstGeom prst="rect">
            <a:avLst/>
          </a:prstGeom>
          <a:noFill/>
          <a:ln w="9525">
            <a:noFill/>
            <a:miter lim="800000"/>
            <a:headEnd/>
            <a:tailEnd/>
          </a:ln>
        </p:spPr>
        <p:txBody>
          <a:bodyPr wrap="none">
            <a:spAutoFit/>
          </a:bodyPr>
          <a:lstStyle/>
          <a:p>
            <a:r>
              <a:rPr lang="en-US">
                <a:latin typeface="Verdana" pitchFamily="34" charset="0"/>
              </a:rPr>
              <a:t>Protein</a:t>
            </a:r>
            <a:endParaRPr lang="en-GB">
              <a:latin typeface="Verdana" pitchFamily="34" charset="0"/>
            </a:endParaRPr>
          </a:p>
        </p:txBody>
      </p:sp>
      <p:sp>
        <p:nvSpPr>
          <p:cNvPr id="23571" name="Text Box 24"/>
          <p:cNvSpPr txBox="1">
            <a:spLocks noChangeArrowheads="1"/>
          </p:cNvSpPr>
          <p:nvPr/>
        </p:nvSpPr>
        <p:spPr bwMode="auto">
          <a:xfrm>
            <a:off x="5997575" y="3492104"/>
            <a:ext cx="1000357" cy="369332"/>
          </a:xfrm>
          <a:prstGeom prst="rect">
            <a:avLst/>
          </a:prstGeom>
          <a:noFill/>
          <a:ln w="9525">
            <a:noFill/>
            <a:miter lim="800000"/>
            <a:headEnd/>
            <a:tailEnd/>
          </a:ln>
        </p:spPr>
        <p:txBody>
          <a:bodyPr wrap="none">
            <a:spAutoFit/>
          </a:bodyPr>
          <a:lstStyle/>
          <a:p>
            <a:r>
              <a:rPr lang="en-US">
                <a:latin typeface="Verdana" pitchFamily="34" charset="0"/>
              </a:rPr>
              <a:t>Protein</a:t>
            </a:r>
            <a:endParaRPr lang="en-GB">
              <a:latin typeface="Verdana" pitchFamily="34" charset="0"/>
            </a:endParaRPr>
          </a:p>
        </p:txBody>
      </p:sp>
      <p:pic>
        <p:nvPicPr>
          <p:cNvPr id="23572" name="Picture 5"/>
          <p:cNvPicPr>
            <a:picLocks noChangeAspect="1" noChangeArrowheads="1"/>
          </p:cNvPicPr>
          <p:nvPr/>
        </p:nvPicPr>
        <p:blipFill>
          <a:blip r:embed="rId4" cstate="print"/>
          <a:srcRect/>
          <a:stretch>
            <a:fillRect/>
          </a:stretch>
        </p:blipFill>
        <p:spPr bwMode="auto">
          <a:xfrm>
            <a:off x="7469189" y="1388269"/>
            <a:ext cx="858837" cy="650081"/>
          </a:xfrm>
          <a:prstGeom prst="rect">
            <a:avLst/>
          </a:prstGeom>
          <a:noFill/>
          <a:ln w="9525">
            <a:noFill/>
            <a:miter lim="800000"/>
            <a:headEnd/>
            <a:tailEnd/>
          </a:ln>
        </p:spPr>
      </p:pic>
      <p:pic>
        <p:nvPicPr>
          <p:cNvPr id="23573" name="Picture 5"/>
          <p:cNvPicPr>
            <a:picLocks noChangeAspect="1" noChangeArrowheads="1"/>
          </p:cNvPicPr>
          <p:nvPr/>
        </p:nvPicPr>
        <p:blipFill>
          <a:blip r:embed="rId4" cstate="print"/>
          <a:srcRect/>
          <a:stretch>
            <a:fillRect/>
          </a:stretch>
        </p:blipFill>
        <p:spPr bwMode="auto">
          <a:xfrm>
            <a:off x="587375" y="3445669"/>
            <a:ext cx="858838" cy="650081"/>
          </a:xfrm>
          <a:prstGeom prst="rect">
            <a:avLst/>
          </a:prstGeom>
          <a:noFill/>
          <a:ln w="9525">
            <a:noFill/>
            <a:miter lim="800000"/>
            <a:headEnd/>
            <a:tailEnd/>
          </a:ln>
        </p:spPr>
      </p:pic>
      <p:cxnSp>
        <p:nvCxnSpPr>
          <p:cNvPr id="4" name="Straight Connector 3"/>
          <p:cNvCxnSpPr>
            <a:stCxn id="23576" idx="2"/>
          </p:cNvCxnSpPr>
          <p:nvPr/>
        </p:nvCxnSpPr>
        <p:spPr>
          <a:xfrm>
            <a:off x="6919914" y="2320529"/>
            <a:ext cx="14286" cy="25122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381001" y="57150"/>
            <a:ext cx="8576587" cy="584776"/>
          </a:xfrm>
          <a:prstGeom prst="rect">
            <a:avLst/>
          </a:prstGeom>
          <a:noFill/>
          <a:ln w="9525">
            <a:noFill/>
            <a:miter lim="800000"/>
            <a:headEnd/>
            <a:tailEnd/>
          </a:ln>
        </p:spPr>
        <p:txBody>
          <a:bodyPr wrap="none">
            <a:spAutoFit/>
          </a:bodyPr>
          <a:lstStyle/>
          <a:p>
            <a:pPr eaLnBrk="0" hangingPunct="0"/>
            <a:r>
              <a:rPr lang="de-DE" sz="3200" b="1" dirty="0">
                <a:solidFill>
                  <a:schemeClr val="accent2"/>
                </a:solidFill>
              </a:rPr>
              <a:t>Alternatives </a:t>
            </a:r>
            <a:r>
              <a:rPr lang="de-DE" sz="3200" b="1" dirty="0" err="1">
                <a:solidFill>
                  <a:schemeClr val="accent2"/>
                </a:solidFill>
              </a:rPr>
              <a:t>Strategy</a:t>
            </a:r>
            <a:r>
              <a:rPr lang="de-DE" sz="3200" b="1" dirty="0">
                <a:solidFill>
                  <a:schemeClr val="accent2"/>
                </a:solidFill>
              </a:rPr>
              <a:t> </a:t>
            </a:r>
            <a:r>
              <a:rPr lang="de-DE" sz="3200" b="1" dirty="0" err="1">
                <a:solidFill>
                  <a:schemeClr val="accent2"/>
                </a:solidFill>
              </a:rPr>
              <a:t>for</a:t>
            </a:r>
            <a:r>
              <a:rPr lang="de-DE" sz="3200" b="1" dirty="0">
                <a:solidFill>
                  <a:schemeClr val="accent2"/>
                </a:solidFill>
              </a:rPr>
              <a:t> Skin </a:t>
            </a:r>
            <a:r>
              <a:rPr lang="de-DE" sz="3200" b="1" dirty="0" err="1">
                <a:solidFill>
                  <a:schemeClr val="accent2"/>
                </a:solidFill>
              </a:rPr>
              <a:t>Sensitization</a:t>
            </a:r>
            <a:endParaRPr lang="de-DE" sz="3200" b="1" dirty="0">
              <a:solidFill>
                <a:schemeClr val="accent2"/>
              </a:solidFill>
            </a:endParaRPr>
          </a:p>
        </p:txBody>
      </p:sp>
      <p:grpSp>
        <p:nvGrpSpPr>
          <p:cNvPr id="25602" name="Group 3"/>
          <p:cNvGrpSpPr>
            <a:grpSpLocks/>
          </p:cNvGrpSpPr>
          <p:nvPr/>
        </p:nvGrpSpPr>
        <p:grpSpPr bwMode="auto">
          <a:xfrm>
            <a:off x="247650" y="1117998"/>
            <a:ext cx="1824038" cy="1287065"/>
            <a:chOff x="156" y="939"/>
            <a:chExt cx="1149" cy="1081"/>
          </a:xfrm>
        </p:grpSpPr>
        <p:grpSp>
          <p:nvGrpSpPr>
            <p:cNvPr id="25730" name="Group 4"/>
            <p:cNvGrpSpPr>
              <a:grpSpLocks/>
            </p:cNvGrpSpPr>
            <p:nvPr/>
          </p:nvGrpSpPr>
          <p:grpSpPr bwMode="auto">
            <a:xfrm>
              <a:off x="276" y="1896"/>
              <a:ext cx="1029" cy="124"/>
              <a:chOff x="564" y="2130"/>
              <a:chExt cx="1029" cy="124"/>
            </a:xfrm>
          </p:grpSpPr>
          <p:sp>
            <p:nvSpPr>
              <p:cNvPr id="25743" name="Freeform 5"/>
              <p:cNvSpPr>
                <a:spLocks/>
              </p:cNvSpPr>
              <p:nvPr/>
            </p:nvSpPr>
            <p:spPr bwMode="auto">
              <a:xfrm>
                <a:off x="564" y="2130"/>
                <a:ext cx="264" cy="78"/>
              </a:xfrm>
              <a:custGeom>
                <a:avLst/>
                <a:gdLst>
                  <a:gd name="T0" fmla="*/ 6 w 264"/>
                  <a:gd name="T1" fmla="*/ 30 h 78"/>
                  <a:gd name="T2" fmla="*/ 132 w 264"/>
                  <a:gd name="T3" fmla="*/ 18 h 78"/>
                  <a:gd name="T4" fmla="*/ 222 w 264"/>
                  <a:gd name="T5" fmla="*/ 36 h 78"/>
                  <a:gd name="T6" fmla="*/ 228 w 264"/>
                  <a:gd name="T7" fmla="*/ 78 h 78"/>
                  <a:gd name="T8" fmla="*/ 0 w 264"/>
                  <a:gd name="T9" fmla="*/ 60 h 78"/>
                  <a:gd name="T10" fmla="*/ 6 w 264"/>
                  <a:gd name="T11" fmla="*/ 30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9900"/>
              </a:solidFill>
              <a:ln w="9525">
                <a:solidFill>
                  <a:schemeClr val="tx1"/>
                </a:solidFill>
                <a:round/>
                <a:headEnd/>
                <a:tailEnd/>
              </a:ln>
            </p:spPr>
            <p:txBody>
              <a:bodyPr wrap="none" anchor="ctr"/>
              <a:lstStyle/>
              <a:p>
                <a:endParaRPr lang="en-US"/>
              </a:p>
            </p:txBody>
          </p:sp>
          <p:sp>
            <p:nvSpPr>
              <p:cNvPr id="25744" name="Freeform 6"/>
              <p:cNvSpPr>
                <a:spLocks/>
              </p:cNvSpPr>
              <p:nvPr/>
            </p:nvSpPr>
            <p:spPr bwMode="auto">
              <a:xfrm>
                <a:off x="792" y="2136"/>
                <a:ext cx="297" cy="94"/>
              </a:xfrm>
              <a:custGeom>
                <a:avLst/>
                <a:gdLst>
                  <a:gd name="T0" fmla="*/ 0 w 297"/>
                  <a:gd name="T1" fmla="*/ 0 h 94"/>
                  <a:gd name="T2" fmla="*/ 36 w 297"/>
                  <a:gd name="T3" fmla="*/ 48 h 94"/>
                  <a:gd name="T4" fmla="*/ 90 w 297"/>
                  <a:gd name="T5" fmla="*/ 78 h 94"/>
                  <a:gd name="T6" fmla="*/ 204 w 297"/>
                  <a:gd name="T7" fmla="*/ 84 h 94"/>
                  <a:gd name="T8" fmla="*/ 288 w 297"/>
                  <a:gd name="T9" fmla="*/ 72 h 94"/>
                  <a:gd name="T10" fmla="*/ 264 w 297"/>
                  <a:gd name="T11" fmla="*/ 24 h 94"/>
                  <a:gd name="T12" fmla="*/ 144 w 297"/>
                  <a:gd name="T13" fmla="*/ 24 h 94"/>
                  <a:gd name="T14" fmla="*/ 0 w 297"/>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94"/>
                  <a:gd name="T26" fmla="*/ 297 w 2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94">
                    <a:moveTo>
                      <a:pt x="0" y="0"/>
                    </a:moveTo>
                    <a:cubicBezTo>
                      <a:pt x="35" y="18"/>
                      <a:pt x="21" y="4"/>
                      <a:pt x="36" y="48"/>
                    </a:cubicBezTo>
                    <a:cubicBezTo>
                      <a:pt x="38" y="54"/>
                      <a:pt x="75" y="77"/>
                      <a:pt x="90" y="78"/>
                    </a:cubicBezTo>
                    <a:cubicBezTo>
                      <a:pt x="128" y="81"/>
                      <a:pt x="166" y="82"/>
                      <a:pt x="204" y="84"/>
                    </a:cubicBezTo>
                    <a:cubicBezTo>
                      <a:pt x="235" y="94"/>
                      <a:pt x="261" y="90"/>
                      <a:pt x="288" y="72"/>
                    </a:cubicBezTo>
                    <a:cubicBezTo>
                      <a:pt x="297" y="45"/>
                      <a:pt x="286" y="39"/>
                      <a:pt x="264" y="24"/>
                    </a:cubicBezTo>
                    <a:cubicBezTo>
                      <a:pt x="193" y="30"/>
                      <a:pt x="210" y="33"/>
                      <a:pt x="144" y="24"/>
                    </a:cubicBezTo>
                    <a:cubicBezTo>
                      <a:pt x="92" y="17"/>
                      <a:pt x="52" y="0"/>
                      <a:pt x="0" y="0"/>
                    </a:cubicBezTo>
                    <a:close/>
                  </a:path>
                </a:pathLst>
              </a:custGeom>
              <a:solidFill>
                <a:srgbClr val="FF9900"/>
              </a:solidFill>
              <a:ln w="9525">
                <a:solidFill>
                  <a:schemeClr val="tx1"/>
                </a:solidFill>
                <a:round/>
                <a:headEnd/>
                <a:tailEnd/>
              </a:ln>
            </p:spPr>
            <p:txBody>
              <a:bodyPr wrap="none" anchor="ctr"/>
              <a:lstStyle/>
              <a:p>
                <a:endParaRPr lang="en-US"/>
              </a:p>
            </p:txBody>
          </p:sp>
          <p:sp>
            <p:nvSpPr>
              <p:cNvPr id="25745" name="Freeform 7"/>
              <p:cNvSpPr>
                <a:spLocks/>
              </p:cNvSpPr>
              <p:nvPr/>
            </p:nvSpPr>
            <p:spPr bwMode="auto">
              <a:xfrm>
                <a:off x="1068" y="2154"/>
                <a:ext cx="264" cy="78"/>
              </a:xfrm>
              <a:custGeom>
                <a:avLst/>
                <a:gdLst>
                  <a:gd name="T0" fmla="*/ 6 w 264"/>
                  <a:gd name="T1" fmla="*/ 30 h 78"/>
                  <a:gd name="T2" fmla="*/ 132 w 264"/>
                  <a:gd name="T3" fmla="*/ 18 h 78"/>
                  <a:gd name="T4" fmla="*/ 222 w 264"/>
                  <a:gd name="T5" fmla="*/ 36 h 78"/>
                  <a:gd name="T6" fmla="*/ 228 w 264"/>
                  <a:gd name="T7" fmla="*/ 78 h 78"/>
                  <a:gd name="T8" fmla="*/ 0 w 264"/>
                  <a:gd name="T9" fmla="*/ 60 h 78"/>
                  <a:gd name="T10" fmla="*/ 6 w 264"/>
                  <a:gd name="T11" fmla="*/ 30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9900"/>
              </a:solidFill>
              <a:ln w="9525">
                <a:solidFill>
                  <a:schemeClr val="tx1"/>
                </a:solidFill>
                <a:round/>
                <a:headEnd/>
                <a:tailEnd/>
              </a:ln>
            </p:spPr>
            <p:txBody>
              <a:bodyPr wrap="none" anchor="ctr"/>
              <a:lstStyle/>
              <a:p>
                <a:endParaRPr lang="en-US"/>
              </a:p>
            </p:txBody>
          </p:sp>
          <p:sp>
            <p:nvSpPr>
              <p:cNvPr id="25746" name="Freeform 8"/>
              <p:cNvSpPr>
                <a:spLocks/>
              </p:cNvSpPr>
              <p:nvPr/>
            </p:nvSpPr>
            <p:spPr bwMode="auto">
              <a:xfrm>
                <a:off x="1296" y="2160"/>
                <a:ext cx="297" cy="94"/>
              </a:xfrm>
              <a:custGeom>
                <a:avLst/>
                <a:gdLst>
                  <a:gd name="T0" fmla="*/ 0 w 297"/>
                  <a:gd name="T1" fmla="*/ 0 h 94"/>
                  <a:gd name="T2" fmla="*/ 36 w 297"/>
                  <a:gd name="T3" fmla="*/ 48 h 94"/>
                  <a:gd name="T4" fmla="*/ 90 w 297"/>
                  <a:gd name="T5" fmla="*/ 78 h 94"/>
                  <a:gd name="T6" fmla="*/ 204 w 297"/>
                  <a:gd name="T7" fmla="*/ 84 h 94"/>
                  <a:gd name="T8" fmla="*/ 288 w 297"/>
                  <a:gd name="T9" fmla="*/ 72 h 94"/>
                  <a:gd name="T10" fmla="*/ 264 w 297"/>
                  <a:gd name="T11" fmla="*/ 24 h 94"/>
                  <a:gd name="T12" fmla="*/ 144 w 297"/>
                  <a:gd name="T13" fmla="*/ 24 h 94"/>
                  <a:gd name="T14" fmla="*/ 0 w 297"/>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94"/>
                  <a:gd name="T26" fmla="*/ 297 w 2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94">
                    <a:moveTo>
                      <a:pt x="0" y="0"/>
                    </a:moveTo>
                    <a:cubicBezTo>
                      <a:pt x="35" y="18"/>
                      <a:pt x="21" y="4"/>
                      <a:pt x="36" y="48"/>
                    </a:cubicBezTo>
                    <a:cubicBezTo>
                      <a:pt x="38" y="54"/>
                      <a:pt x="75" y="77"/>
                      <a:pt x="90" y="78"/>
                    </a:cubicBezTo>
                    <a:cubicBezTo>
                      <a:pt x="128" y="81"/>
                      <a:pt x="166" y="82"/>
                      <a:pt x="204" y="84"/>
                    </a:cubicBezTo>
                    <a:cubicBezTo>
                      <a:pt x="235" y="94"/>
                      <a:pt x="261" y="90"/>
                      <a:pt x="288" y="72"/>
                    </a:cubicBezTo>
                    <a:cubicBezTo>
                      <a:pt x="297" y="45"/>
                      <a:pt x="286" y="39"/>
                      <a:pt x="264" y="24"/>
                    </a:cubicBezTo>
                    <a:cubicBezTo>
                      <a:pt x="193" y="30"/>
                      <a:pt x="210" y="33"/>
                      <a:pt x="144" y="24"/>
                    </a:cubicBezTo>
                    <a:cubicBezTo>
                      <a:pt x="92" y="17"/>
                      <a:pt x="52" y="0"/>
                      <a:pt x="0" y="0"/>
                    </a:cubicBezTo>
                    <a:close/>
                  </a:path>
                </a:pathLst>
              </a:custGeom>
              <a:solidFill>
                <a:srgbClr val="FF9900"/>
              </a:solidFill>
              <a:ln w="9525">
                <a:solidFill>
                  <a:schemeClr val="tx1"/>
                </a:solidFill>
                <a:round/>
                <a:headEnd/>
                <a:tailEnd/>
              </a:ln>
            </p:spPr>
            <p:txBody>
              <a:bodyPr wrap="none" anchor="ctr"/>
              <a:lstStyle/>
              <a:p>
                <a:endParaRPr lang="en-US"/>
              </a:p>
            </p:txBody>
          </p:sp>
        </p:grpSp>
        <p:sp>
          <p:nvSpPr>
            <p:cNvPr id="25731" name="Freeform 9"/>
            <p:cNvSpPr>
              <a:spLocks/>
            </p:cNvSpPr>
            <p:nvPr/>
          </p:nvSpPr>
          <p:spPr bwMode="auto">
            <a:xfrm>
              <a:off x="298" y="1434"/>
              <a:ext cx="148" cy="411"/>
            </a:xfrm>
            <a:custGeom>
              <a:avLst/>
              <a:gdLst>
                <a:gd name="T0" fmla="*/ 0 w 350"/>
                <a:gd name="T1" fmla="*/ 0 h 645"/>
                <a:gd name="T2" fmla="*/ 0 w 350"/>
                <a:gd name="T3" fmla="*/ 1 h 645"/>
                <a:gd name="T4" fmla="*/ 0 w 350"/>
                <a:gd name="T5" fmla="*/ 1 h 645"/>
                <a:gd name="T6" fmla="*/ 0 60000 65536"/>
                <a:gd name="T7" fmla="*/ 0 60000 65536"/>
                <a:gd name="T8" fmla="*/ 0 60000 65536"/>
                <a:gd name="T9" fmla="*/ 0 w 350"/>
                <a:gd name="T10" fmla="*/ 0 h 645"/>
                <a:gd name="T11" fmla="*/ 350 w 350"/>
                <a:gd name="T12" fmla="*/ 645 h 645"/>
              </a:gdLst>
              <a:ahLst/>
              <a:cxnLst>
                <a:cxn ang="T6">
                  <a:pos x="T0" y="T1"/>
                </a:cxn>
                <a:cxn ang="T7">
                  <a:pos x="T2" y="T3"/>
                </a:cxn>
                <a:cxn ang="T8">
                  <a:pos x="T4" y="T5"/>
                </a:cxn>
              </a:cxnLst>
              <a:rect l="T9" t="T10" r="T11" b="T12"/>
              <a:pathLst>
                <a:path w="350" h="645">
                  <a:moveTo>
                    <a:pt x="50" y="0"/>
                  </a:moveTo>
                  <a:cubicBezTo>
                    <a:pt x="25" y="201"/>
                    <a:pt x="0" y="402"/>
                    <a:pt x="50" y="510"/>
                  </a:cubicBezTo>
                  <a:cubicBezTo>
                    <a:pt x="100" y="618"/>
                    <a:pt x="305" y="628"/>
                    <a:pt x="350" y="645"/>
                  </a:cubicBezTo>
                </a:path>
              </a:pathLst>
            </a:custGeom>
            <a:noFill/>
            <a:ln w="19050">
              <a:solidFill>
                <a:schemeClr val="bg2"/>
              </a:solidFill>
              <a:round/>
              <a:headEnd/>
              <a:tailEnd type="triangle" w="med" len="med"/>
            </a:ln>
          </p:spPr>
          <p:txBody>
            <a:bodyPr wrap="none" anchor="ctr"/>
            <a:lstStyle/>
            <a:p>
              <a:endParaRPr lang="en-US"/>
            </a:p>
          </p:txBody>
        </p:sp>
        <p:grpSp>
          <p:nvGrpSpPr>
            <p:cNvPr id="25732" name="Group 10"/>
            <p:cNvGrpSpPr>
              <a:grpSpLocks/>
            </p:cNvGrpSpPr>
            <p:nvPr/>
          </p:nvGrpSpPr>
          <p:grpSpPr bwMode="auto">
            <a:xfrm>
              <a:off x="156" y="939"/>
              <a:ext cx="532" cy="713"/>
              <a:chOff x="576" y="1200"/>
              <a:chExt cx="532" cy="713"/>
            </a:xfrm>
          </p:grpSpPr>
          <p:sp>
            <p:nvSpPr>
              <p:cNvPr id="25737" name="AutoShape 11"/>
              <p:cNvSpPr>
                <a:spLocks noChangeArrowheads="1"/>
              </p:cNvSpPr>
              <p:nvPr/>
            </p:nvSpPr>
            <p:spPr bwMode="auto">
              <a:xfrm>
                <a:off x="672" y="1440"/>
                <a:ext cx="192" cy="192"/>
              </a:xfrm>
              <a:prstGeom prst="hexagon">
                <a:avLst>
                  <a:gd name="adj" fmla="val 21875"/>
                  <a:gd name="vf" fmla="val 11547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25738" name="Line 12"/>
              <p:cNvSpPr>
                <a:spLocks noChangeShapeType="1"/>
              </p:cNvSpPr>
              <p:nvPr/>
            </p:nvSpPr>
            <p:spPr bwMode="auto">
              <a:xfrm flipH="1" flipV="1">
                <a:off x="672" y="1344"/>
                <a:ext cx="48" cy="96"/>
              </a:xfrm>
              <a:prstGeom prst="line">
                <a:avLst/>
              </a:prstGeom>
              <a:noFill/>
              <a:ln w="28575">
                <a:solidFill>
                  <a:srgbClr val="FF0000"/>
                </a:solidFill>
                <a:round/>
                <a:headEnd/>
                <a:tailEnd/>
              </a:ln>
            </p:spPr>
            <p:txBody>
              <a:bodyPr wrap="none" anchor="ctr"/>
              <a:lstStyle/>
              <a:p>
                <a:endParaRPr lang="en-US"/>
              </a:p>
            </p:txBody>
          </p:sp>
          <p:sp>
            <p:nvSpPr>
              <p:cNvPr id="25739" name="Line 13"/>
              <p:cNvSpPr>
                <a:spLocks noChangeShapeType="1"/>
              </p:cNvSpPr>
              <p:nvPr/>
            </p:nvSpPr>
            <p:spPr bwMode="auto">
              <a:xfrm flipH="1" flipV="1">
                <a:off x="816" y="1632"/>
                <a:ext cx="48" cy="96"/>
              </a:xfrm>
              <a:prstGeom prst="line">
                <a:avLst/>
              </a:prstGeom>
              <a:noFill/>
              <a:ln w="28575">
                <a:solidFill>
                  <a:srgbClr val="FF0000"/>
                </a:solidFill>
                <a:round/>
                <a:headEnd/>
                <a:tailEnd/>
              </a:ln>
            </p:spPr>
            <p:txBody>
              <a:bodyPr wrap="none" anchor="ctr"/>
              <a:lstStyle/>
              <a:p>
                <a:endParaRPr lang="en-US"/>
              </a:p>
            </p:txBody>
          </p:sp>
          <p:sp>
            <p:nvSpPr>
              <p:cNvPr id="25740" name="Text Box 14"/>
              <p:cNvSpPr txBox="1">
                <a:spLocks noChangeArrowheads="1"/>
              </p:cNvSpPr>
              <p:nvPr/>
            </p:nvSpPr>
            <p:spPr bwMode="auto">
              <a:xfrm>
                <a:off x="816" y="1680"/>
                <a:ext cx="292" cy="233"/>
              </a:xfrm>
              <a:prstGeom prst="rect">
                <a:avLst/>
              </a:prstGeom>
              <a:noFill/>
              <a:ln w="9525">
                <a:noFill/>
                <a:miter lim="800000"/>
                <a:headEnd/>
                <a:tailEnd/>
              </a:ln>
            </p:spPr>
            <p:txBody>
              <a:bodyPr wrap="none">
                <a:spAutoFit/>
              </a:bodyPr>
              <a:lstStyle/>
              <a:p>
                <a:pPr eaLnBrk="0" hangingPunct="0"/>
                <a:r>
                  <a:rPr lang="de-DE" sz="1200" b="1">
                    <a:solidFill>
                      <a:srgbClr val="FF0000"/>
                    </a:solidFill>
                  </a:rPr>
                  <a:t>NH</a:t>
                </a:r>
                <a:r>
                  <a:rPr lang="de-DE" sz="1200" b="1" baseline="-25000">
                    <a:solidFill>
                      <a:srgbClr val="FF0000"/>
                    </a:solidFill>
                  </a:rPr>
                  <a:t>2</a:t>
                </a:r>
                <a:endParaRPr lang="de-DE" sz="1200"/>
              </a:p>
            </p:txBody>
          </p:sp>
          <p:sp>
            <p:nvSpPr>
              <p:cNvPr id="25741" name="Text Box 15"/>
              <p:cNvSpPr txBox="1">
                <a:spLocks noChangeArrowheads="1"/>
              </p:cNvSpPr>
              <p:nvPr/>
            </p:nvSpPr>
            <p:spPr bwMode="auto">
              <a:xfrm>
                <a:off x="576" y="1200"/>
                <a:ext cx="292" cy="233"/>
              </a:xfrm>
              <a:prstGeom prst="rect">
                <a:avLst/>
              </a:prstGeom>
              <a:noFill/>
              <a:ln w="9525">
                <a:noFill/>
                <a:miter lim="800000"/>
                <a:headEnd/>
                <a:tailEnd/>
              </a:ln>
            </p:spPr>
            <p:txBody>
              <a:bodyPr wrap="none">
                <a:spAutoFit/>
              </a:bodyPr>
              <a:lstStyle/>
              <a:p>
                <a:pPr eaLnBrk="0" hangingPunct="0"/>
                <a:r>
                  <a:rPr lang="de-DE" sz="1200" b="1">
                    <a:solidFill>
                      <a:srgbClr val="FF0000"/>
                    </a:solidFill>
                  </a:rPr>
                  <a:t>NH</a:t>
                </a:r>
                <a:r>
                  <a:rPr lang="de-DE" sz="1200" b="1" baseline="-25000">
                    <a:solidFill>
                      <a:srgbClr val="FF0000"/>
                    </a:solidFill>
                  </a:rPr>
                  <a:t>2</a:t>
                </a:r>
                <a:endParaRPr lang="de-DE" sz="1200"/>
              </a:p>
            </p:txBody>
          </p:sp>
          <p:sp>
            <p:nvSpPr>
              <p:cNvPr id="25742" name="Oval 16"/>
              <p:cNvSpPr>
                <a:spLocks noChangeArrowheads="1"/>
              </p:cNvSpPr>
              <p:nvPr/>
            </p:nvSpPr>
            <p:spPr bwMode="auto">
              <a:xfrm>
                <a:off x="695" y="1465"/>
                <a:ext cx="144" cy="144"/>
              </a:xfrm>
              <a:prstGeom prst="ellipse">
                <a:avLst/>
              </a:prstGeom>
              <a:noFill/>
              <a:ln w="9525">
                <a:solidFill>
                  <a:srgbClr val="FF0000"/>
                </a:solidFill>
                <a:round/>
                <a:headEnd/>
                <a:tailEnd/>
              </a:ln>
            </p:spPr>
            <p:txBody>
              <a:bodyPr wrap="none" anchor="ctr"/>
              <a:lstStyle/>
              <a:p>
                <a:endParaRPr lang="en-US">
                  <a:latin typeface="Times New Roman" pitchFamily="18" charset="0"/>
                </a:endParaRPr>
              </a:p>
            </p:txBody>
          </p:sp>
        </p:grpSp>
        <p:sp>
          <p:nvSpPr>
            <p:cNvPr id="25733" name="Oval 17"/>
            <p:cNvSpPr>
              <a:spLocks noChangeArrowheads="1"/>
            </p:cNvSpPr>
            <p:nvPr/>
          </p:nvSpPr>
          <p:spPr bwMode="auto">
            <a:xfrm>
              <a:off x="468" y="1764"/>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sp>
          <p:nvSpPr>
            <p:cNvPr id="25734" name="Oval 18"/>
            <p:cNvSpPr>
              <a:spLocks noChangeArrowheads="1"/>
            </p:cNvSpPr>
            <p:nvPr/>
          </p:nvSpPr>
          <p:spPr bwMode="auto">
            <a:xfrm>
              <a:off x="708" y="1776"/>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sp>
          <p:nvSpPr>
            <p:cNvPr id="25735" name="Oval 19"/>
            <p:cNvSpPr>
              <a:spLocks noChangeArrowheads="1"/>
            </p:cNvSpPr>
            <p:nvPr/>
          </p:nvSpPr>
          <p:spPr bwMode="auto">
            <a:xfrm>
              <a:off x="870" y="1776"/>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sp>
          <p:nvSpPr>
            <p:cNvPr id="25736" name="Oval 20"/>
            <p:cNvSpPr>
              <a:spLocks noChangeArrowheads="1"/>
            </p:cNvSpPr>
            <p:nvPr/>
          </p:nvSpPr>
          <p:spPr bwMode="auto">
            <a:xfrm>
              <a:off x="1086" y="1794"/>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grpSp>
      <p:grpSp>
        <p:nvGrpSpPr>
          <p:cNvPr id="25603" name="Group 21"/>
          <p:cNvGrpSpPr>
            <a:grpSpLocks/>
          </p:cNvGrpSpPr>
          <p:nvPr/>
        </p:nvGrpSpPr>
        <p:grpSpPr bwMode="auto">
          <a:xfrm>
            <a:off x="942975" y="2214562"/>
            <a:ext cx="838200" cy="539354"/>
            <a:chOff x="594" y="1860"/>
            <a:chExt cx="528" cy="453"/>
          </a:xfrm>
        </p:grpSpPr>
        <p:sp>
          <p:nvSpPr>
            <p:cNvPr id="25724" name="Oval 22"/>
            <p:cNvSpPr>
              <a:spLocks noChangeArrowheads="1"/>
            </p:cNvSpPr>
            <p:nvPr/>
          </p:nvSpPr>
          <p:spPr bwMode="auto">
            <a:xfrm>
              <a:off x="816" y="2172"/>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sp>
          <p:nvSpPr>
            <p:cNvPr id="25725" name="Line 23"/>
            <p:cNvSpPr>
              <a:spLocks noChangeShapeType="1"/>
            </p:cNvSpPr>
            <p:nvPr/>
          </p:nvSpPr>
          <p:spPr bwMode="auto">
            <a:xfrm>
              <a:off x="816" y="1890"/>
              <a:ext cx="0" cy="276"/>
            </a:xfrm>
            <a:prstGeom prst="line">
              <a:avLst/>
            </a:prstGeom>
            <a:noFill/>
            <a:ln w="28575">
              <a:solidFill>
                <a:schemeClr val="tx1"/>
              </a:solidFill>
              <a:round/>
              <a:headEnd/>
              <a:tailEnd type="triangle" w="med" len="med"/>
            </a:ln>
          </p:spPr>
          <p:txBody>
            <a:bodyPr wrap="none" anchor="ctr"/>
            <a:lstStyle/>
            <a:p>
              <a:endParaRPr lang="en-US"/>
            </a:p>
          </p:txBody>
        </p:sp>
        <p:sp>
          <p:nvSpPr>
            <p:cNvPr id="25726" name="Line 24"/>
            <p:cNvSpPr>
              <a:spLocks noChangeShapeType="1"/>
            </p:cNvSpPr>
            <p:nvPr/>
          </p:nvSpPr>
          <p:spPr bwMode="auto">
            <a:xfrm>
              <a:off x="594" y="1860"/>
              <a:ext cx="0" cy="276"/>
            </a:xfrm>
            <a:prstGeom prst="line">
              <a:avLst/>
            </a:prstGeom>
            <a:noFill/>
            <a:ln w="28575">
              <a:solidFill>
                <a:schemeClr val="tx1"/>
              </a:solidFill>
              <a:round/>
              <a:headEnd/>
              <a:tailEnd type="triangle" w="med" len="med"/>
            </a:ln>
          </p:spPr>
          <p:txBody>
            <a:bodyPr wrap="none" anchor="ctr"/>
            <a:lstStyle/>
            <a:p>
              <a:endParaRPr lang="en-US"/>
            </a:p>
          </p:txBody>
        </p:sp>
        <p:sp>
          <p:nvSpPr>
            <p:cNvPr id="25727" name="Line 25"/>
            <p:cNvSpPr>
              <a:spLocks noChangeShapeType="1"/>
            </p:cNvSpPr>
            <p:nvPr/>
          </p:nvSpPr>
          <p:spPr bwMode="auto">
            <a:xfrm>
              <a:off x="1014" y="1878"/>
              <a:ext cx="0" cy="276"/>
            </a:xfrm>
            <a:prstGeom prst="line">
              <a:avLst/>
            </a:prstGeom>
            <a:noFill/>
            <a:ln w="28575">
              <a:solidFill>
                <a:schemeClr val="tx1"/>
              </a:solidFill>
              <a:round/>
              <a:headEnd/>
              <a:tailEnd type="triangle" w="med" len="med"/>
            </a:ln>
          </p:spPr>
          <p:txBody>
            <a:bodyPr wrap="none" anchor="ctr"/>
            <a:lstStyle/>
            <a:p>
              <a:endParaRPr lang="en-US"/>
            </a:p>
          </p:txBody>
        </p:sp>
        <p:sp>
          <p:nvSpPr>
            <p:cNvPr id="25728" name="Oval 26"/>
            <p:cNvSpPr>
              <a:spLocks noChangeArrowheads="1"/>
            </p:cNvSpPr>
            <p:nvPr/>
          </p:nvSpPr>
          <p:spPr bwMode="auto">
            <a:xfrm>
              <a:off x="1032" y="2190"/>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sp>
          <p:nvSpPr>
            <p:cNvPr id="25729" name="Oval 27"/>
            <p:cNvSpPr>
              <a:spLocks noChangeArrowheads="1"/>
            </p:cNvSpPr>
            <p:nvPr/>
          </p:nvSpPr>
          <p:spPr bwMode="auto">
            <a:xfrm>
              <a:off x="612" y="2208"/>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grpSp>
      <p:grpSp>
        <p:nvGrpSpPr>
          <p:cNvPr id="25604" name="Group 28"/>
          <p:cNvGrpSpPr>
            <a:grpSpLocks/>
          </p:cNvGrpSpPr>
          <p:nvPr/>
        </p:nvGrpSpPr>
        <p:grpSpPr bwMode="auto">
          <a:xfrm>
            <a:off x="495301" y="2782492"/>
            <a:ext cx="1509713" cy="534590"/>
            <a:chOff x="312" y="2337"/>
            <a:chExt cx="951" cy="449"/>
          </a:xfrm>
        </p:grpSpPr>
        <p:sp>
          <p:nvSpPr>
            <p:cNvPr id="25720" name="Freeform 29"/>
            <p:cNvSpPr>
              <a:spLocks/>
            </p:cNvSpPr>
            <p:nvPr/>
          </p:nvSpPr>
          <p:spPr bwMode="auto">
            <a:xfrm>
              <a:off x="312" y="2454"/>
              <a:ext cx="292" cy="332"/>
            </a:xfrm>
            <a:custGeom>
              <a:avLst/>
              <a:gdLst>
                <a:gd name="T0" fmla="*/ 90 w 292"/>
                <a:gd name="T1" fmla="*/ 222 h 332"/>
                <a:gd name="T2" fmla="*/ 108 w 292"/>
                <a:gd name="T3" fmla="*/ 156 h 332"/>
                <a:gd name="T4" fmla="*/ 78 w 292"/>
                <a:gd name="T5" fmla="*/ 186 h 332"/>
                <a:gd name="T6" fmla="*/ 60 w 292"/>
                <a:gd name="T7" fmla="*/ 168 h 332"/>
                <a:gd name="T8" fmla="*/ 48 w 292"/>
                <a:gd name="T9" fmla="*/ 132 h 332"/>
                <a:gd name="T10" fmla="*/ 120 w 292"/>
                <a:gd name="T11" fmla="*/ 108 h 332"/>
                <a:gd name="T12" fmla="*/ 132 w 292"/>
                <a:gd name="T13" fmla="*/ 252 h 332"/>
                <a:gd name="T14" fmla="*/ 150 w 292"/>
                <a:gd name="T15" fmla="*/ 168 h 332"/>
                <a:gd name="T16" fmla="*/ 186 w 292"/>
                <a:gd name="T17" fmla="*/ 66 h 332"/>
                <a:gd name="T18" fmla="*/ 192 w 292"/>
                <a:gd name="T19" fmla="*/ 144 h 332"/>
                <a:gd name="T20" fmla="*/ 216 w 292"/>
                <a:gd name="T21" fmla="*/ 240 h 332"/>
                <a:gd name="T22" fmla="*/ 240 w 292"/>
                <a:gd name="T23" fmla="*/ 234 h 332"/>
                <a:gd name="T24" fmla="*/ 246 w 292"/>
                <a:gd name="T25" fmla="*/ 204 h 332"/>
                <a:gd name="T26" fmla="*/ 240 w 292"/>
                <a:gd name="T27" fmla="*/ 84 h 332"/>
                <a:gd name="T28" fmla="*/ 108 w 292"/>
                <a:gd name="T29" fmla="*/ 6 h 332"/>
                <a:gd name="T30" fmla="*/ 84 w 292"/>
                <a:gd name="T31" fmla="*/ 12 h 332"/>
                <a:gd name="T32" fmla="*/ 60 w 292"/>
                <a:gd name="T33" fmla="*/ 48 h 332"/>
                <a:gd name="T34" fmla="*/ 6 w 292"/>
                <a:gd name="T35" fmla="*/ 132 h 332"/>
                <a:gd name="T36" fmla="*/ 24 w 292"/>
                <a:gd name="T37" fmla="*/ 210 h 332"/>
                <a:gd name="T38" fmla="*/ 114 w 292"/>
                <a:gd name="T39" fmla="*/ 282 h 332"/>
                <a:gd name="T40" fmla="*/ 48 w 292"/>
                <a:gd name="T41" fmla="*/ 306 h 332"/>
                <a:gd name="T42" fmla="*/ 24 w 292"/>
                <a:gd name="T43" fmla="*/ 276 h 332"/>
                <a:gd name="T44" fmla="*/ 54 w 292"/>
                <a:gd name="T45" fmla="*/ 132 h 332"/>
                <a:gd name="T46" fmla="*/ 78 w 292"/>
                <a:gd name="T47" fmla="*/ 84 h 332"/>
                <a:gd name="T48" fmla="*/ 18 w 292"/>
                <a:gd name="T49" fmla="*/ 0 h 332"/>
                <a:gd name="T50" fmla="*/ 0 w 292"/>
                <a:gd name="T51" fmla="*/ 6 h 332"/>
                <a:gd name="T52" fmla="*/ 66 w 292"/>
                <a:gd name="T53" fmla="*/ 54 h 332"/>
                <a:gd name="T54" fmla="*/ 180 w 292"/>
                <a:gd name="T55" fmla="*/ 18 h 332"/>
                <a:gd name="T56" fmla="*/ 258 w 292"/>
                <a:gd name="T57" fmla="*/ 66 h 332"/>
                <a:gd name="T58" fmla="*/ 216 w 292"/>
                <a:gd name="T59" fmla="*/ 108 h 332"/>
                <a:gd name="T60" fmla="*/ 240 w 292"/>
                <a:gd name="T61" fmla="*/ 126 h 332"/>
                <a:gd name="T62" fmla="*/ 288 w 292"/>
                <a:gd name="T63" fmla="*/ 150 h 332"/>
                <a:gd name="T64" fmla="*/ 240 w 292"/>
                <a:gd name="T65" fmla="*/ 204 h 332"/>
                <a:gd name="T66" fmla="*/ 246 w 292"/>
                <a:gd name="T67" fmla="*/ 240 h 332"/>
                <a:gd name="T68" fmla="*/ 276 w 292"/>
                <a:gd name="T69" fmla="*/ 258 h 332"/>
                <a:gd name="T70" fmla="*/ 288 w 292"/>
                <a:gd name="T71" fmla="*/ 282 h 332"/>
                <a:gd name="T72" fmla="*/ 246 w 292"/>
                <a:gd name="T73" fmla="*/ 318 h 332"/>
                <a:gd name="T74" fmla="*/ 204 w 292"/>
                <a:gd name="T75" fmla="*/ 324 h 3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2"/>
                <a:gd name="T115" fmla="*/ 0 h 332"/>
                <a:gd name="T116" fmla="*/ 292 w 292"/>
                <a:gd name="T117" fmla="*/ 332 h 33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92" h="332">
                  <a:moveTo>
                    <a:pt x="90" y="222"/>
                  </a:moveTo>
                  <a:cubicBezTo>
                    <a:pt x="81" y="194"/>
                    <a:pt x="56" y="121"/>
                    <a:pt x="108" y="156"/>
                  </a:cubicBezTo>
                  <a:cubicBezTo>
                    <a:pt x="121" y="195"/>
                    <a:pt x="117" y="194"/>
                    <a:pt x="78" y="186"/>
                  </a:cubicBezTo>
                  <a:cubicBezTo>
                    <a:pt x="72" y="180"/>
                    <a:pt x="64" y="175"/>
                    <a:pt x="60" y="168"/>
                  </a:cubicBezTo>
                  <a:cubicBezTo>
                    <a:pt x="54" y="157"/>
                    <a:pt x="48" y="132"/>
                    <a:pt x="48" y="132"/>
                  </a:cubicBezTo>
                  <a:cubicBezTo>
                    <a:pt x="60" y="96"/>
                    <a:pt x="89" y="102"/>
                    <a:pt x="120" y="108"/>
                  </a:cubicBezTo>
                  <a:cubicBezTo>
                    <a:pt x="142" y="174"/>
                    <a:pt x="138" y="147"/>
                    <a:pt x="132" y="252"/>
                  </a:cubicBezTo>
                  <a:cubicBezTo>
                    <a:pt x="214" y="307"/>
                    <a:pt x="197" y="200"/>
                    <a:pt x="150" y="168"/>
                  </a:cubicBezTo>
                  <a:cubicBezTo>
                    <a:pt x="124" y="116"/>
                    <a:pt x="130" y="77"/>
                    <a:pt x="186" y="66"/>
                  </a:cubicBezTo>
                  <a:cubicBezTo>
                    <a:pt x="212" y="104"/>
                    <a:pt x="192" y="67"/>
                    <a:pt x="192" y="144"/>
                  </a:cubicBezTo>
                  <a:cubicBezTo>
                    <a:pt x="192" y="200"/>
                    <a:pt x="202" y="199"/>
                    <a:pt x="216" y="240"/>
                  </a:cubicBezTo>
                  <a:cubicBezTo>
                    <a:pt x="224" y="238"/>
                    <a:pt x="235" y="240"/>
                    <a:pt x="240" y="234"/>
                  </a:cubicBezTo>
                  <a:cubicBezTo>
                    <a:pt x="247" y="226"/>
                    <a:pt x="246" y="214"/>
                    <a:pt x="246" y="204"/>
                  </a:cubicBezTo>
                  <a:cubicBezTo>
                    <a:pt x="246" y="164"/>
                    <a:pt x="248" y="123"/>
                    <a:pt x="240" y="84"/>
                  </a:cubicBezTo>
                  <a:cubicBezTo>
                    <a:pt x="229" y="30"/>
                    <a:pt x="149" y="16"/>
                    <a:pt x="108" y="6"/>
                  </a:cubicBezTo>
                  <a:cubicBezTo>
                    <a:pt x="100" y="8"/>
                    <a:pt x="90" y="7"/>
                    <a:pt x="84" y="12"/>
                  </a:cubicBezTo>
                  <a:cubicBezTo>
                    <a:pt x="73" y="21"/>
                    <a:pt x="69" y="36"/>
                    <a:pt x="60" y="48"/>
                  </a:cubicBezTo>
                  <a:cubicBezTo>
                    <a:pt x="38" y="77"/>
                    <a:pt x="18" y="97"/>
                    <a:pt x="6" y="132"/>
                  </a:cubicBezTo>
                  <a:cubicBezTo>
                    <a:pt x="12" y="158"/>
                    <a:pt x="12" y="186"/>
                    <a:pt x="24" y="210"/>
                  </a:cubicBezTo>
                  <a:cubicBezTo>
                    <a:pt x="42" y="245"/>
                    <a:pt x="83" y="261"/>
                    <a:pt x="114" y="282"/>
                  </a:cubicBezTo>
                  <a:cubicBezTo>
                    <a:pt x="126" y="332"/>
                    <a:pt x="86" y="311"/>
                    <a:pt x="48" y="306"/>
                  </a:cubicBezTo>
                  <a:cubicBezTo>
                    <a:pt x="40" y="296"/>
                    <a:pt x="26" y="289"/>
                    <a:pt x="24" y="276"/>
                  </a:cubicBezTo>
                  <a:cubicBezTo>
                    <a:pt x="20" y="253"/>
                    <a:pt x="42" y="156"/>
                    <a:pt x="54" y="132"/>
                  </a:cubicBezTo>
                  <a:cubicBezTo>
                    <a:pt x="62" y="116"/>
                    <a:pt x="78" y="84"/>
                    <a:pt x="78" y="84"/>
                  </a:cubicBezTo>
                  <a:cubicBezTo>
                    <a:pt x="70" y="37"/>
                    <a:pt x="55" y="25"/>
                    <a:pt x="18" y="0"/>
                  </a:cubicBezTo>
                  <a:cubicBezTo>
                    <a:pt x="12" y="2"/>
                    <a:pt x="0" y="0"/>
                    <a:pt x="0" y="6"/>
                  </a:cubicBezTo>
                  <a:cubicBezTo>
                    <a:pt x="0" y="40"/>
                    <a:pt x="43" y="48"/>
                    <a:pt x="66" y="54"/>
                  </a:cubicBezTo>
                  <a:cubicBezTo>
                    <a:pt x="114" y="48"/>
                    <a:pt x="138" y="32"/>
                    <a:pt x="180" y="18"/>
                  </a:cubicBezTo>
                  <a:cubicBezTo>
                    <a:pt x="224" y="23"/>
                    <a:pt x="244" y="23"/>
                    <a:pt x="258" y="66"/>
                  </a:cubicBezTo>
                  <a:cubicBezTo>
                    <a:pt x="234" y="74"/>
                    <a:pt x="224" y="84"/>
                    <a:pt x="216" y="108"/>
                  </a:cubicBezTo>
                  <a:cubicBezTo>
                    <a:pt x="224" y="114"/>
                    <a:pt x="231" y="123"/>
                    <a:pt x="240" y="126"/>
                  </a:cubicBezTo>
                  <a:cubicBezTo>
                    <a:pt x="292" y="145"/>
                    <a:pt x="276" y="113"/>
                    <a:pt x="288" y="150"/>
                  </a:cubicBezTo>
                  <a:cubicBezTo>
                    <a:pt x="274" y="171"/>
                    <a:pt x="254" y="183"/>
                    <a:pt x="240" y="204"/>
                  </a:cubicBezTo>
                  <a:cubicBezTo>
                    <a:pt x="242" y="216"/>
                    <a:pt x="239" y="230"/>
                    <a:pt x="246" y="240"/>
                  </a:cubicBezTo>
                  <a:cubicBezTo>
                    <a:pt x="252" y="250"/>
                    <a:pt x="268" y="250"/>
                    <a:pt x="276" y="258"/>
                  </a:cubicBezTo>
                  <a:cubicBezTo>
                    <a:pt x="282" y="264"/>
                    <a:pt x="284" y="274"/>
                    <a:pt x="288" y="282"/>
                  </a:cubicBezTo>
                  <a:cubicBezTo>
                    <a:pt x="274" y="310"/>
                    <a:pt x="281" y="309"/>
                    <a:pt x="246" y="318"/>
                  </a:cubicBezTo>
                  <a:cubicBezTo>
                    <a:pt x="232" y="321"/>
                    <a:pt x="204" y="324"/>
                    <a:pt x="204" y="324"/>
                  </a:cubicBezTo>
                </a:path>
              </a:pathLst>
            </a:custGeom>
            <a:noFill/>
            <a:ln w="28575">
              <a:solidFill>
                <a:schemeClr val="tx1"/>
              </a:solidFill>
              <a:round/>
              <a:headEnd/>
              <a:tailEnd/>
            </a:ln>
          </p:spPr>
          <p:txBody>
            <a:bodyPr wrap="none" anchor="ctr"/>
            <a:lstStyle/>
            <a:p>
              <a:endParaRPr lang="en-US"/>
            </a:p>
          </p:txBody>
        </p:sp>
        <p:sp>
          <p:nvSpPr>
            <p:cNvPr id="25721" name="Oval 30"/>
            <p:cNvSpPr>
              <a:spLocks noChangeArrowheads="1"/>
            </p:cNvSpPr>
            <p:nvPr/>
          </p:nvSpPr>
          <p:spPr bwMode="auto">
            <a:xfrm>
              <a:off x="600" y="2547"/>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sp>
          <p:nvSpPr>
            <p:cNvPr id="25722" name="Freeform 31"/>
            <p:cNvSpPr>
              <a:spLocks/>
            </p:cNvSpPr>
            <p:nvPr/>
          </p:nvSpPr>
          <p:spPr bwMode="auto">
            <a:xfrm flipH="1">
              <a:off x="786" y="2337"/>
              <a:ext cx="205" cy="399"/>
            </a:xfrm>
            <a:custGeom>
              <a:avLst/>
              <a:gdLst>
                <a:gd name="T0" fmla="*/ 1 w 350"/>
                <a:gd name="T1" fmla="*/ 0 h 645"/>
                <a:gd name="T2" fmla="*/ 1 w 350"/>
                <a:gd name="T3" fmla="*/ 1 h 645"/>
                <a:gd name="T4" fmla="*/ 1 w 350"/>
                <a:gd name="T5" fmla="*/ 1 h 645"/>
                <a:gd name="T6" fmla="*/ 0 60000 65536"/>
                <a:gd name="T7" fmla="*/ 0 60000 65536"/>
                <a:gd name="T8" fmla="*/ 0 60000 65536"/>
                <a:gd name="T9" fmla="*/ 0 w 350"/>
                <a:gd name="T10" fmla="*/ 0 h 645"/>
                <a:gd name="T11" fmla="*/ 350 w 350"/>
                <a:gd name="T12" fmla="*/ 645 h 645"/>
              </a:gdLst>
              <a:ahLst/>
              <a:cxnLst>
                <a:cxn ang="T6">
                  <a:pos x="T0" y="T1"/>
                </a:cxn>
                <a:cxn ang="T7">
                  <a:pos x="T2" y="T3"/>
                </a:cxn>
                <a:cxn ang="T8">
                  <a:pos x="T4" y="T5"/>
                </a:cxn>
              </a:cxnLst>
              <a:rect l="T9" t="T10" r="T11" b="T12"/>
              <a:pathLst>
                <a:path w="350" h="645">
                  <a:moveTo>
                    <a:pt x="50" y="0"/>
                  </a:moveTo>
                  <a:cubicBezTo>
                    <a:pt x="25" y="201"/>
                    <a:pt x="0" y="402"/>
                    <a:pt x="50" y="510"/>
                  </a:cubicBezTo>
                  <a:cubicBezTo>
                    <a:pt x="100" y="618"/>
                    <a:pt x="305" y="628"/>
                    <a:pt x="350" y="645"/>
                  </a:cubicBezTo>
                </a:path>
              </a:pathLst>
            </a:custGeom>
            <a:noFill/>
            <a:ln w="19050">
              <a:solidFill>
                <a:schemeClr val="bg2"/>
              </a:solidFill>
              <a:round/>
              <a:headEnd/>
              <a:tailEnd type="triangle" w="med" len="med"/>
            </a:ln>
          </p:spPr>
          <p:txBody>
            <a:bodyPr wrap="none" anchor="ctr"/>
            <a:lstStyle/>
            <a:p>
              <a:endParaRPr lang="en-US"/>
            </a:p>
          </p:txBody>
        </p:sp>
        <p:sp>
          <p:nvSpPr>
            <p:cNvPr id="25723" name="Freeform 32"/>
            <p:cNvSpPr>
              <a:spLocks/>
            </p:cNvSpPr>
            <p:nvPr/>
          </p:nvSpPr>
          <p:spPr bwMode="auto">
            <a:xfrm>
              <a:off x="969" y="2394"/>
              <a:ext cx="294" cy="153"/>
            </a:xfrm>
            <a:custGeom>
              <a:avLst/>
              <a:gdLst>
                <a:gd name="T0" fmla="*/ 27 w 264"/>
                <a:gd name="T1" fmla="*/ 376965 h 78"/>
                <a:gd name="T2" fmla="*/ 599 w 264"/>
                <a:gd name="T3" fmla="*/ 223574 h 78"/>
                <a:gd name="T4" fmla="*/ 1001 w 264"/>
                <a:gd name="T5" fmla="*/ 451931 h 78"/>
                <a:gd name="T6" fmla="*/ 1028 w 264"/>
                <a:gd name="T7" fmla="*/ 972378 h 78"/>
                <a:gd name="T8" fmla="*/ 0 w 264"/>
                <a:gd name="T9" fmla="*/ 749731 h 78"/>
                <a:gd name="T10" fmla="*/ 27 w 264"/>
                <a:gd name="T11" fmla="*/ 376965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9900"/>
            </a:solidFill>
            <a:ln w="9525">
              <a:solidFill>
                <a:schemeClr val="tx1"/>
              </a:solidFill>
              <a:round/>
              <a:headEnd/>
              <a:tailEnd/>
            </a:ln>
          </p:spPr>
          <p:txBody>
            <a:bodyPr wrap="none" anchor="ctr"/>
            <a:lstStyle/>
            <a:p>
              <a:endParaRPr lang="en-US"/>
            </a:p>
          </p:txBody>
        </p:sp>
      </p:grpSp>
      <p:grpSp>
        <p:nvGrpSpPr>
          <p:cNvPr id="25605" name="Group 33"/>
          <p:cNvGrpSpPr>
            <a:grpSpLocks/>
          </p:cNvGrpSpPr>
          <p:nvPr/>
        </p:nvGrpSpPr>
        <p:grpSpPr bwMode="auto">
          <a:xfrm>
            <a:off x="1320801" y="2890838"/>
            <a:ext cx="3546475" cy="1897856"/>
            <a:chOff x="832" y="2428"/>
            <a:chExt cx="2234" cy="1594"/>
          </a:xfrm>
        </p:grpSpPr>
        <p:sp>
          <p:nvSpPr>
            <p:cNvPr id="25697" name="Freeform 34"/>
            <p:cNvSpPr>
              <a:spLocks/>
            </p:cNvSpPr>
            <p:nvPr/>
          </p:nvSpPr>
          <p:spPr bwMode="auto">
            <a:xfrm rot="-5211606">
              <a:off x="1793" y="2750"/>
              <a:ext cx="1375" cy="1170"/>
            </a:xfrm>
            <a:custGeom>
              <a:avLst/>
              <a:gdLst>
                <a:gd name="T0" fmla="*/ 631 w 1375"/>
                <a:gd name="T1" fmla="*/ 0 h 1170"/>
                <a:gd name="T2" fmla="*/ 403 w 1375"/>
                <a:gd name="T3" fmla="*/ 12 h 1170"/>
                <a:gd name="T4" fmla="*/ 313 w 1375"/>
                <a:gd name="T5" fmla="*/ 30 h 1170"/>
                <a:gd name="T6" fmla="*/ 97 w 1375"/>
                <a:gd name="T7" fmla="*/ 438 h 1170"/>
                <a:gd name="T8" fmla="*/ 61 w 1375"/>
                <a:gd name="T9" fmla="*/ 546 h 1170"/>
                <a:gd name="T10" fmla="*/ 25 w 1375"/>
                <a:gd name="T11" fmla="*/ 720 h 1170"/>
                <a:gd name="T12" fmla="*/ 127 w 1375"/>
                <a:gd name="T13" fmla="*/ 1116 h 1170"/>
                <a:gd name="T14" fmla="*/ 199 w 1375"/>
                <a:gd name="T15" fmla="*/ 1170 h 1170"/>
                <a:gd name="T16" fmla="*/ 355 w 1375"/>
                <a:gd name="T17" fmla="*/ 1164 h 1170"/>
                <a:gd name="T18" fmla="*/ 547 w 1375"/>
                <a:gd name="T19" fmla="*/ 1104 h 1170"/>
                <a:gd name="T20" fmla="*/ 727 w 1375"/>
                <a:gd name="T21" fmla="*/ 1080 h 1170"/>
                <a:gd name="T22" fmla="*/ 907 w 1375"/>
                <a:gd name="T23" fmla="*/ 1068 h 1170"/>
                <a:gd name="T24" fmla="*/ 1075 w 1375"/>
                <a:gd name="T25" fmla="*/ 1044 h 1170"/>
                <a:gd name="T26" fmla="*/ 1231 w 1375"/>
                <a:gd name="T27" fmla="*/ 954 h 1170"/>
                <a:gd name="T28" fmla="*/ 1321 w 1375"/>
                <a:gd name="T29" fmla="*/ 1014 h 1170"/>
                <a:gd name="T30" fmla="*/ 1351 w 1375"/>
                <a:gd name="T31" fmla="*/ 1080 h 1170"/>
                <a:gd name="T32" fmla="*/ 1375 w 1375"/>
                <a:gd name="T33" fmla="*/ 1122 h 1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75"/>
                <a:gd name="T52" fmla="*/ 0 h 1170"/>
                <a:gd name="T53" fmla="*/ 1375 w 1375"/>
                <a:gd name="T54" fmla="*/ 1170 h 1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75" h="1170">
                  <a:moveTo>
                    <a:pt x="631" y="0"/>
                  </a:moveTo>
                  <a:cubicBezTo>
                    <a:pt x="555" y="4"/>
                    <a:pt x="479" y="8"/>
                    <a:pt x="403" y="12"/>
                  </a:cubicBezTo>
                  <a:cubicBezTo>
                    <a:pt x="387" y="13"/>
                    <a:pt x="321" y="28"/>
                    <a:pt x="313" y="30"/>
                  </a:cubicBezTo>
                  <a:cubicBezTo>
                    <a:pt x="109" y="84"/>
                    <a:pt x="190" y="299"/>
                    <a:pt x="97" y="438"/>
                  </a:cubicBezTo>
                  <a:cubicBezTo>
                    <a:pt x="88" y="475"/>
                    <a:pt x="70" y="509"/>
                    <a:pt x="61" y="546"/>
                  </a:cubicBezTo>
                  <a:cubicBezTo>
                    <a:pt x="46" y="604"/>
                    <a:pt x="47" y="664"/>
                    <a:pt x="25" y="720"/>
                  </a:cubicBezTo>
                  <a:cubicBezTo>
                    <a:pt x="29" y="851"/>
                    <a:pt x="0" y="1032"/>
                    <a:pt x="127" y="1116"/>
                  </a:cubicBezTo>
                  <a:cubicBezTo>
                    <a:pt x="142" y="1139"/>
                    <a:pt x="173" y="1161"/>
                    <a:pt x="199" y="1170"/>
                  </a:cubicBezTo>
                  <a:cubicBezTo>
                    <a:pt x="251" y="1168"/>
                    <a:pt x="303" y="1167"/>
                    <a:pt x="355" y="1164"/>
                  </a:cubicBezTo>
                  <a:cubicBezTo>
                    <a:pt x="425" y="1159"/>
                    <a:pt x="483" y="1122"/>
                    <a:pt x="547" y="1104"/>
                  </a:cubicBezTo>
                  <a:cubicBezTo>
                    <a:pt x="616" y="1085"/>
                    <a:pt x="657" y="1085"/>
                    <a:pt x="727" y="1080"/>
                  </a:cubicBezTo>
                  <a:cubicBezTo>
                    <a:pt x="740" y="1079"/>
                    <a:pt x="888" y="1070"/>
                    <a:pt x="907" y="1068"/>
                  </a:cubicBezTo>
                  <a:cubicBezTo>
                    <a:pt x="963" y="1061"/>
                    <a:pt x="1075" y="1044"/>
                    <a:pt x="1075" y="1044"/>
                  </a:cubicBezTo>
                  <a:cubicBezTo>
                    <a:pt x="1132" y="1021"/>
                    <a:pt x="1180" y="988"/>
                    <a:pt x="1231" y="954"/>
                  </a:cubicBezTo>
                  <a:cubicBezTo>
                    <a:pt x="1285" y="970"/>
                    <a:pt x="1280" y="983"/>
                    <a:pt x="1321" y="1014"/>
                  </a:cubicBezTo>
                  <a:cubicBezTo>
                    <a:pt x="1329" y="1038"/>
                    <a:pt x="1342" y="1056"/>
                    <a:pt x="1351" y="1080"/>
                  </a:cubicBezTo>
                  <a:cubicBezTo>
                    <a:pt x="1366" y="1121"/>
                    <a:pt x="1351" y="1110"/>
                    <a:pt x="1375" y="1122"/>
                  </a:cubicBezTo>
                </a:path>
              </a:pathLst>
            </a:custGeom>
            <a:noFill/>
            <a:ln w="9525">
              <a:solidFill>
                <a:schemeClr val="tx1"/>
              </a:solidFill>
              <a:round/>
              <a:headEnd/>
              <a:tailEnd/>
            </a:ln>
          </p:spPr>
          <p:txBody>
            <a:bodyPr wrap="none" anchor="ctr"/>
            <a:lstStyle/>
            <a:p>
              <a:endParaRPr lang="en-US"/>
            </a:p>
          </p:txBody>
        </p:sp>
        <p:grpSp>
          <p:nvGrpSpPr>
            <p:cNvPr id="25698" name="Group 35"/>
            <p:cNvGrpSpPr>
              <a:grpSpLocks/>
            </p:cNvGrpSpPr>
            <p:nvPr/>
          </p:nvGrpSpPr>
          <p:grpSpPr bwMode="auto">
            <a:xfrm>
              <a:off x="832" y="2428"/>
              <a:ext cx="2234" cy="1569"/>
              <a:chOff x="832" y="2428"/>
              <a:chExt cx="2234" cy="1569"/>
            </a:xfrm>
          </p:grpSpPr>
          <p:sp>
            <p:nvSpPr>
              <p:cNvPr id="25699" name="Freeform 36"/>
              <p:cNvSpPr>
                <a:spLocks/>
              </p:cNvSpPr>
              <p:nvPr/>
            </p:nvSpPr>
            <p:spPr bwMode="auto">
              <a:xfrm rot="-5211606">
                <a:off x="2016" y="2332"/>
                <a:ext cx="816" cy="1008"/>
              </a:xfrm>
              <a:custGeom>
                <a:avLst/>
                <a:gdLst>
                  <a:gd name="T0" fmla="*/ 0 w 492"/>
                  <a:gd name="T1" fmla="*/ 0 h 756"/>
                  <a:gd name="T2" fmla="*/ 207370 w 492"/>
                  <a:gd name="T3" fmla="*/ 2361 h 756"/>
                  <a:gd name="T4" fmla="*/ 264294 w 492"/>
                  <a:gd name="T5" fmla="*/ 4047 h 756"/>
                  <a:gd name="T6" fmla="*/ 321695 w 492"/>
                  <a:gd name="T7" fmla="*/ 6721 h 756"/>
                  <a:gd name="T8" fmla="*/ 443373 w 492"/>
                  <a:gd name="T9" fmla="*/ 15503 h 756"/>
                  <a:gd name="T10" fmla="*/ 486669 w 492"/>
                  <a:gd name="T11" fmla="*/ 21217 h 756"/>
                  <a:gd name="T12" fmla="*/ 457317 w 492"/>
                  <a:gd name="T13" fmla="*/ 35713 h 756"/>
                  <a:gd name="T14" fmla="*/ 529025 w 492"/>
                  <a:gd name="T15" fmla="*/ 39404 h 756"/>
                  <a:gd name="T16" fmla="*/ 557695 w 492"/>
                  <a:gd name="T17" fmla="*/ 41403 h 756"/>
                  <a:gd name="T18" fmla="*/ 586162 w 492"/>
                  <a:gd name="T19" fmla="*/ 42427 h 7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2"/>
                  <a:gd name="T31" fmla="*/ 0 h 756"/>
                  <a:gd name="T32" fmla="*/ 492 w 492"/>
                  <a:gd name="T33" fmla="*/ 756 h 7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2" h="756">
                    <a:moveTo>
                      <a:pt x="0" y="0"/>
                    </a:moveTo>
                    <a:cubicBezTo>
                      <a:pt x="132" y="15"/>
                      <a:pt x="84" y="12"/>
                      <a:pt x="174" y="42"/>
                    </a:cubicBezTo>
                    <a:cubicBezTo>
                      <a:pt x="189" y="53"/>
                      <a:pt x="208" y="60"/>
                      <a:pt x="222" y="72"/>
                    </a:cubicBezTo>
                    <a:cubicBezTo>
                      <a:pt x="240" y="87"/>
                      <a:pt x="249" y="106"/>
                      <a:pt x="270" y="120"/>
                    </a:cubicBezTo>
                    <a:cubicBezTo>
                      <a:pt x="305" y="173"/>
                      <a:pt x="340" y="222"/>
                      <a:pt x="372" y="276"/>
                    </a:cubicBezTo>
                    <a:cubicBezTo>
                      <a:pt x="381" y="311"/>
                      <a:pt x="399" y="342"/>
                      <a:pt x="408" y="378"/>
                    </a:cubicBezTo>
                    <a:cubicBezTo>
                      <a:pt x="414" y="460"/>
                      <a:pt x="432" y="563"/>
                      <a:pt x="384" y="636"/>
                    </a:cubicBezTo>
                    <a:cubicBezTo>
                      <a:pt x="394" y="666"/>
                      <a:pt x="423" y="679"/>
                      <a:pt x="444" y="702"/>
                    </a:cubicBezTo>
                    <a:cubicBezTo>
                      <a:pt x="454" y="713"/>
                      <a:pt x="456" y="730"/>
                      <a:pt x="468" y="738"/>
                    </a:cubicBezTo>
                    <a:cubicBezTo>
                      <a:pt x="488" y="752"/>
                      <a:pt x="481" y="745"/>
                      <a:pt x="492" y="756"/>
                    </a:cubicBezTo>
                  </a:path>
                </a:pathLst>
              </a:custGeom>
              <a:noFill/>
              <a:ln w="9525">
                <a:solidFill>
                  <a:schemeClr val="tx1"/>
                </a:solidFill>
                <a:round/>
                <a:headEnd/>
                <a:tailEnd/>
              </a:ln>
            </p:spPr>
            <p:txBody>
              <a:bodyPr wrap="none" anchor="ctr"/>
              <a:lstStyle/>
              <a:p>
                <a:endParaRPr lang="en-US"/>
              </a:p>
            </p:txBody>
          </p:sp>
          <p:grpSp>
            <p:nvGrpSpPr>
              <p:cNvPr id="25700" name="Group 37"/>
              <p:cNvGrpSpPr>
                <a:grpSpLocks/>
              </p:cNvGrpSpPr>
              <p:nvPr/>
            </p:nvGrpSpPr>
            <p:grpSpPr bwMode="auto">
              <a:xfrm rot="-5211606">
                <a:off x="2322" y="3253"/>
                <a:ext cx="768" cy="720"/>
                <a:chOff x="848" y="5040"/>
                <a:chExt cx="768" cy="720"/>
              </a:xfrm>
            </p:grpSpPr>
            <p:sp>
              <p:nvSpPr>
                <p:cNvPr id="25710" name="Freeform 38"/>
                <p:cNvSpPr>
                  <a:spLocks/>
                </p:cNvSpPr>
                <p:nvPr/>
              </p:nvSpPr>
              <p:spPr bwMode="auto">
                <a:xfrm>
                  <a:off x="848" y="5040"/>
                  <a:ext cx="624" cy="720"/>
                </a:xfrm>
                <a:custGeom>
                  <a:avLst/>
                  <a:gdLst>
                    <a:gd name="T0" fmla="*/ 600495 w 343"/>
                    <a:gd name="T1" fmla="*/ 1565351 h 374"/>
                    <a:gd name="T2" fmla="*/ 548325 w 343"/>
                    <a:gd name="T3" fmla="*/ 986552 h 374"/>
                    <a:gd name="T4" fmla="*/ 495491 w 343"/>
                    <a:gd name="T5" fmla="*/ 529225 h 374"/>
                    <a:gd name="T6" fmla="*/ 521420 w 343"/>
                    <a:gd name="T7" fmla="*/ 64282 h 374"/>
                    <a:gd name="T8" fmla="*/ 627135 w 343"/>
                    <a:gd name="T9" fmla="*/ 184551 h 374"/>
                    <a:gd name="T10" fmla="*/ 758524 w 343"/>
                    <a:gd name="T11" fmla="*/ 932735 h 374"/>
                    <a:gd name="T12" fmla="*/ 913312 w 343"/>
                    <a:gd name="T13" fmla="*/ 1277411 h 374"/>
                    <a:gd name="T14" fmla="*/ 1435573 w 343"/>
                    <a:gd name="T15" fmla="*/ 1218211 h 374"/>
                    <a:gd name="T16" fmla="*/ 1487571 w 343"/>
                    <a:gd name="T17" fmla="*/ 1392174 h 374"/>
                    <a:gd name="T18" fmla="*/ 1408934 w 343"/>
                    <a:gd name="T19" fmla="*/ 1506246 h 374"/>
                    <a:gd name="T20" fmla="*/ 1071341 w 343"/>
                    <a:gd name="T21" fmla="*/ 1681013 h 374"/>
                    <a:gd name="T22" fmla="*/ 1173910 w 343"/>
                    <a:gd name="T23" fmla="*/ 2431288 h 374"/>
                    <a:gd name="T24" fmla="*/ 1384363 w 343"/>
                    <a:gd name="T25" fmla="*/ 3063846 h 374"/>
                    <a:gd name="T26" fmla="*/ 1094476 w 343"/>
                    <a:gd name="T27" fmla="*/ 3063846 h 374"/>
                    <a:gd name="T28" fmla="*/ 808440 w 343"/>
                    <a:gd name="T29" fmla="*/ 2313606 h 374"/>
                    <a:gd name="T30" fmla="*/ 365831 w 343"/>
                    <a:gd name="T31" fmla="*/ 3122746 h 374"/>
                    <a:gd name="T32" fmla="*/ 155139 w 343"/>
                    <a:gd name="T33" fmla="*/ 3063846 h 374"/>
                    <a:gd name="T34" fmla="*/ 286614 w 343"/>
                    <a:gd name="T35" fmla="*/ 2717850 h 374"/>
                    <a:gd name="T36" fmla="*/ 286614 w 343"/>
                    <a:gd name="T37" fmla="*/ 1968909 h 374"/>
                    <a:gd name="T38" fmla="*/ 155139 w 343"/>
                    <a:gd name="T39" fmla="*/ 1736093 h 374"/>
                    <a:gd name="T40" fmla="*/ 0 w 343"/>
                    <a:gd name="T41" fmla="*/ 1218211 h 374"/>
                    <a:gd name="T42" fmla="*/ 313002 w 343"/>
                    <a:gd name="T43" fmla="*/ 1336830 h 374"/>
                    <a:gd name="T44" fmla="*/ 600495 w 343"/>
                    <a:gd name="T45" fmla="*/ 1565351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3"/>
                    <a:gd name="T70" fmla="*/ 0 h 374"/>
                    <a:gd name="T71" fmla="*/ 343 w 343"/>
                    <a:gd name="T72" fmla="*/ 374 h 3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3" h="374">
                      <a:moveTo>
                        <a:pt x="138" y="163"/>
                      </a:moveTo>
                      <a:cubicBezTo>
                        <a:pt x="134" y="143"/>
                        <a:pt x="130" y="123"/>
                        <a:pt x="126" y="103"/>
                      </a:cubicBezTo>
                      <a:cubicBezTo>
                        <a:pt x="123" y="87"/>
                        <a:pt x="114" y="55"/>
                        <a:pt x="114" y="55"/>
                      </a:cubicBezTo>
                      <a:cubicBezTo>
                        <a:pt x="116" y="39"/>
                        <a:pt x="110" y="19"/>
                        <a:pt x="120" y="7"/>
                      </a:cubicBezTo>
                      <a:cubicBezTo>
                        <a:pt x="126" y="0"/>
                        <a:pt x="138" y="13"/>
                        <a:pt x="144" y="19"/>
                      </a:cubicBezTo>
                      <a:cubicBezTo>
                        <a:pt x="159" y="34"/>
                        <a:pt x="166" y="78"/>
                        <a:pt x="174" y="97"/>
                      </a:cubicBezTo>
                      <a:cubicBezTo>
                        <a:pt x="182" y="116"/>
                        <a:pt x="193" y="120"/>
                        <a:pt x="210" y="133"/>
                      </a:cubicBezTo>
                      <a:cubicBezTo>
                        <a:pt x="261" y="128"/>
                        <a:pt x="282" y="120"/>
                        <a:pt x="330" y="127"/>
                      </a:cubicBezTo>
                      <a:cubicBezTo>
                        <a:pt x="334" y="133"/>
                        <a:pt x="343" y="138"/>
                        <a:pt x="342" y="145"/>
                      </a:cubicBezTo>
                      <a:cubicBezTo>
                        <a:pt x="341" y="152"/>
                        <a:pt x="330" y="154"/>
                        <a:pt x="324" y="157"/>
                      </a:cubicBezTo>
                      <a:cubicBezTo>
                        <a:pt x="301" y="169"/>
                        <a:pt x="271" y="169"/>
                        <a:pt x="246" y="175"/>
                      </a:cubicBezTo>
                      <a:cubicBezTo>
                        <a:pt x="217" y="219"/>
                        <a:pt x="245" y="226"/>
                        <a:pt x="270" y="253"/>
                      </a:cubicBezTo>
                      <a:cubicBezTo>
                        <a:pt x="287" y="272"/>
                        <a:pt x="303" y="297"/>
                        <a:pt x="318" y="319"/>
                      </a:cubicBezTo>
                      <a:cubicBezTo>
                        <a:pt x="304" y="374"/>
                        <a:pt x="282" y="342"/>
                        <a:pt x="252" y="319"/>
                      </a:cubicBezTo>
                      <a:cubicBezTo>
                        <a:pt x="237" y="275"/>
                        <a:pt x="229" y="262"/>
                        <a:pt x="186" y="241"/>
                      </a:cubicBezTo>
                      <a:cubicBezTo>
                        <a:pt x="148" y="266"/>
                        <a:pt x="127" y="303"/>
                        <a:pt x="84" y="325"/>
                      </a:cubicBezTo>
                      <a:cubicBezTo>
                        <a:pt x="68" y="323"/>
                        <a:pt x="48" y="329"/>
                        <a:pt x="36" y="319"/>
                      </a:cubicBezTo>
                      <a:cubicBezTo>
                        <a:pt x="3" y="291"/>
                        <a:pt x="65" y="283"/>
                        <a:pt x="66" y="283"/>
                      </a:cubicBezTo>
                      <a:cubicBezTo>
                        <a:pt x="100" y="249"/>
                        <a:pt x="95" y="240"/>
                        <a:pt x="66" y="205"/>
                      </a:cubicBezTo>
                      <a:cubicBezTo>
                        <a:pt x="45" y="180"/>
                        <a:pt x="66" y="191"/>
                        <a:pt x="36" y="181"/>
                      </a:cubicBezTo>
                      <a:cubicBezTo>
                        <a:pt x="28" y="156"/>
                        <a:pt x="8" y="152"/>
                        <a:pt x="0" y="127"/>
                      </a:cubicBezTo>
                      <a:cubicBezTo>
                        <a:pt x="28" y="118"/>
                        <a:pt x="46" y="126"/>
                        <a:pt x="72" y="139"/>
                      </a:cubicBezTo>
                      <a:cubicBezTo>
                        <a:pt x="90" y="194"/>
                        <a:pt x="105" y="188"/>
                        <a:pt x="138" y="163"/>
                      </a:cubicBezTo>
                      <a:close/>
                    </a:path>
                  </a:pathLst>
                </a:custGeom>
                <a:solidFill>
                  <a:schemeClr val="accent1"/>
                </a:solidFill>
                <a:ln w="9525">
                  <a:solidFill>
                    <a:schemeClr val="tx1"/>
                  </a:solidFill>
                  <a:round/>
                  <a:headEnd/>
                  <a:tailEnd/>
                </a:ln>
              </p:spPr>
              <p:txBody>
                <a:bodyPr wrap="none" anchor="ctr"/>
                <a:lstStyle/>
                <a:p>
                  <a:endParaRPr lang="en-US"/>
                </a:p>
              </p:txBody>
            </p:sp>
            <p:sp>
              <p:nvSpPr>
                <p:cNvPr id="25711" name="AutoShape 39"/>
                <p:cNvSpPr>
                  <a:spLocks noChangeArrowheads="1"/>
                </p:cNvSpPr>
                <p:nvPr/>
              </p:nvSpPr>
              <p:spPr bwMode="auto">
                <a:xfrm>
                  <a:off x="1136" y="5136"/>
                  <a:ext cx="96" cy="48"/>
                </a:xfrm>
                <a:prstGeom prst="triangle">
                  <a:avLst>
                    <a:gd name="adj" fmla="val 50000"/>
                  </a:avLst>
                </a:prstGeom>
                <a:solidFill>
                  <a:srgbClr val="6699FF"/>
                </a:solidFill>
                <a:ln w="9525">
                  <a:solidFill>
                    <a:schemeClr val="tx1"/>
                  </a:solidFill>
                  <a:miter lim="800000"/>
                  <a:headEnd/>
                  <a:tailEnd/>
                </a:ln>
              </p:spPr>
              <p:txBody>
                <a:bodyPr wrap="none" anchor="ctr"/>
                <a:lstStyle/>
                <a:p>
                  <a:endParaRPr lang="en-US">
                    <a:latin typeface="Times New Roman" pitchFamily="18" charset="0"/>
                  </a:endParaRPr>
                </a:p>
              </p:txBody>
            </p:sp>
            <p:sp>
              <p:nvSpPr>
                <p:cNvPr id="25712" name="AutoShape 40"/>
                <p:cNvSpPr>
                  <a:spLocks noChangeArrowheads="1"/>
                </p:cNvSpPr>
                <p:nvPr/>
              </p:nvSpPr>
              <p:spPr bwMode="auto">
                <a:xfrm>
                  <a:off x="1280" y="5472"/>
                  <a:ext cx="96" cy="48"/>
                </a:xfrm>
                <a:prstGeom prst="triangle">
                  <a:avLst>
                    <a:gd name="adj" fmla="val 50000"/>
                  </a:avLst>
                </a:prstGeom>
                <a:solidFill>
                  <a:srgbClr val="6699FF"/>
                </a:solidFill>
                <a:ln w="9525">
                  <a:solidFill>
                    <a:schemeClr val="tx1"/>
                  </a:solidFill>
                  <a:miter lim="800000"/>
                  <a:headEnd/>
                  <a:tailEnd/>
                </a:ln>
              </p:spPr>
              <p:txBody>
                <a:bodyPr wrap="none" anchor="ctr"/>
                <a:lstStyle/>
                <a:p>
                  <a:endParaRPr lang="en-US">
                    <a:latin typeface="Times New Roman" pitchFamily="18" charset="0"/>
                  </a:endParaRPr>
                </a:p>
              </p:txBody>
            </p:sp>
            <p:sp>
              <p:nvSpPr>
                <p:cNvPr id="25713" name="AutoShape 41"/>
                <p:cNvSpPr>
                  <a:spLocks noChangeArrowheads="1"/>
                </p:cNvSpPr>
                <p:nvPr/>
              </p:nvSpPr>
              <p:spPr bwMode="auto">
                <a:xfrm>
                  <a:off x="1376" y="5328"/>
                  <a:ext cx="96" cy="48"/>
                </a:xfrm>
                <a:prstGeom prst="triangle">
                  <a:avLst>
                    <a:gd name="adj" fmla="val 50000"/>
                  </a:avLst>
                </a:prstGeom>
                <a:solidFill>
                  <a:srgbClr val="6699FF"/>
                </a:solidFill>
                <a:ln w="9525">
                  <a:solidFill>
                    <a:schemeClr val="tx1"/>
                  </a:solidFill>
                  <a:miter lim="800000"/>
                  <a:headEnd/>
                  <a:tailEnd/>
                </a:ln>
              </p:spPr>
              <p:txBody>
                <a:bodyPr wrap="none" anchor="ctr"/>
                <a:lstStyle/>
                <a:p>
                  <a:endParaRPr lang="en-US">
                    <a:latin typeface="Times New Roman" pitchFamily="18" charset="0"/>
                  </a:endParaRPr>
                </a:p>
              </p:txBody>
            </p:sp>
            <p:sp>
              <p:nvSpPr>
                <p:cNvPr id="25714" name="Line 42"/>
                <p:cNvSpPr>
                  <a:spLocks noChangeShapeType="1"/>
                </p:cNvSpPr>
                <p:nvPr/>
              </p:nvSpPr>
              <p:spPr bwMode="auto">
                <a:xfrm flipV="1">
                  <a:off x="1424" y="5184"/>
                  <a:ext cx="48" cy="96"/>
                </a:xfrm>
                <a:prstGeom prst="line">
                  <a:avLst/>
                </a:prstGeom>
                <a:noFill/>
                <a:ln w="38100">
                  <a:solidFill>
                    <a:srgbClr val="CC9900"/>
                  </a:solidFill>
                  <a:round/>
                  <a:headEnd/>
                  <a:tailEnd/>
                </a:ln>
              </p:spPr>
              <p:txBody>
                <a:bodyPr wrap="none" anchor="ctr"/>
                <a:lstStyle/>
                <a:p>
                  <a:endParaRPr lang="en-US"/>
                </a:p>
              </p:txBody>
            </p:sp>
            <p:sp>
              <p:nvSpPr>
                <p:cNvPr id="25715" name="Line 43"/>
                <p:cNvSpPr>
                  <a:spLocks noChangeShapeType="1"/>
                </p:cNvSpPr>
                <p:nvPr/>
              </p:nvSpPr>
              <p:spPr bwMode="auto">
                <a:xfrm flipV="1">
                  <a:off x="1472" y="5184"/>
                  <a:ext cx="48" cy="96"/>
                </a:xfrm>
                <a:prstGeom prst="line">
                  <a:avLst/>
                </a:prstGeom>
                <a:noFill/>
                <a:ln w="38100">
                  <a:solidFill>
                    <a:srgbClr val="CC9900"/>
                  </a:solidFill>
                  <a:round/>
                  <a:headEnd/>
                  <a:tailEnd/>
                </a:ln>
              </p:spPr>
              <p:txBody>
                <a:bodyPr wrap="none" anchor="ctr"/>
                <a:lstStyle/>
                <a:p>
                  <a:endParaRPr lang="en-US"/>
                </a:p>
              </p:txBody>
            </p:sp>
            <p:sp>
              <p:nvSpPr>
                <p:cNvPr id="25716" name="Line 44"/>
                <p:cNvSpPr>
                  <a:spLocks noChangeShapeType="1"/>
                </p:cNvSpPr>
                <p:nvPr/>
              </p:nvSpPr>
              <p:spPr bwMode="auto">
                <a:xfrm>
                  <a:off x="1424" y="5136"/>
                  <a:ext cx="144" cy="96"/>
                </a:xfrm>
                <a:prstGeom prst="line">
                  <a:avLst/>
                </a:prstGeom>
                <a:noFill/>
                <a:ln w="38100">
                  <a:solidFill>
                    <a:srgbClr val="CC9900"/>
                  </a:solidFill>
                  <a:round/>
                  <a:headEnd/>
                  <a:tailEnd/>
                </a:ln>
              </p:spPr>
              <p:txBody>
                <a:bodyPr wrap="none" anchor="ctr"/>
                <a:lstStyle/>
                <a:p>
                  <a:endParaRPr lang="en-US"/>
                </a:p>
              </p:txBody>
            </p:sp>
            <p:sp>
              <p:nvSpPr>
                <p:cNvPr id="25717" name="Line 45"/>
                <p:cNvSpPr>
                  <a:spLocks noChangeShapeType="1"/>
                </p:cNvSpPr>
                <p:nvPr/>
              </p:nvSpPr>
              <p:spPr bwMode="auto">
                <a:xfrm>
                  <a:off x="1424" y="5088"/>
                  <a:ext cx="144" cy="96"/>
                </a:xfrm>
                <a:prstGeom prst="line">
                  <a:avLst/>
                </a:prstGeom>
                <a:noFill/>
                <a:ln w="28575">
                  <a:solidFill>
                    <a:schemeClr val="tx1"/>
                  </a:solidFill>
                  <a:round/>
                  <a:headEnd/>
                  <a:tailEnd/>
                </a:ln>
              </p:spPr>
              <p:txBody>
                <a:bodyPr wrap="none" anchor="ctr"/>
                <a:lstStyle/>
                <a:p>
                  <a:endParaRPr lang="en-US"/>
                </a:p>
              </p:txBody>
            </p:sp>
            <p:sp>
              <p:nvSpPr>
                <p:cNvPr id="25718" name="Oval 46"/>
                <p:cNvSpPr>
                  <a:spLocks noChangeArrowheads="1"/>
                </p:cNvSpPr>
                <p:nvPr/>
              </p:nvSpPr>
              <p:spPr bwMode="auto">
                <a:xfrm>
                  <a:off x="1568" y="5088"/>
                  <a:ext cx="48" cy="48"/>
                </a:xfrm>
                <a:prstGeom prst="ellipse">
                  <a:avLst/>
                </a:prstGeom>
                <a:noFill/>
                <a:ln w="28575">
                  <a:solidFill>
                    <a:srgbClr val="FF0000"/>
                  </a:solidFill>
                  <a:round/>
                  <a:headEnd/>
                  <a:tailEnd/>
                </a:ln>
              </p:spPr>
              <p:txBody>
                <a:bodyPr wrap="none" anchor="ctr"/>
                <a:lstStyle/>
                <a:p>
                  <a:endParaRPr lang="en-US">
                    <a:latin typeface="Times New Roman" pitchFamily="18" charset="0"/>
                  </a:endParaRPr>
                </a:p>
              </p:txBody>
            </p:sp>
            <p:sp>
              <p:nvSpPr>
                <p:cNvPr id="25719" name="Line 47"/>
                <p:cNvSpPr>
                  <a:spLocks noChangeShapeType="1"/>
                </p:cNvSpPr>
                <p:nvPr/>
              </p:nvSpPr>
              <p:spPr bwMode="auto">
                <a:xfrm flipV="1">
                  <a:off x="1542" y="5128"/>
                  <a:ext cx="36" cy="34"/>
                </a:xfrm>
                <a:prstGeom prst="line">
                  <a:avLst/>
                </a:prstGeom>
                <a:noFill/>
                <a:ln w="38100">
                  <a:solidFill>
                    <a:srgbClr val="FF0000"/>
                  </a:solidFill>
                  <a:round/>
                  <a:headEnd/>
                  <a:tailEnd/>
                </a:ln>
              </p:spPr>
              <p:txBody>
                <a:bodyPr wrap="none" anchor="ctr"/>
                <a:lstStyle/>
                <a:p>
                  <a:endParaRPr lang="en-US"/>
                </a:p>
              </p:txBody>
            </p:sp>
          </p:grpSp>
          <p:grpSp>
            <p:nvGrpSpPr>
              <p:cNvPr id="25701" name="Group 48"/>
              <p:cNvGrpSpPr>
                <a:grpSpLocks/>
              </p:cNvGrpSpPr>
              <p:nvPr/>
            </p:nvGrpSpPr>
            <p:grpSpPr bwMode="auto">
              <a:xfrm rot="-5211606">
                <a:off x="2002" y="2817"/>
                <a:ext cx="624" cy="444"/>
                <a:chOff x="1448" y="4776"/>
                <a:chExt cx="624" cy="444"/>
              </a:xfrm>
            </p:grpSpPr>
            <p:sp>
              <p:nvSpPr>
                <p:cNvPr id="25707" name="Freeform 49"/>
                <p:cNvSpPr>
                  <a:spLocks/>
                </p:cNvSpPr>
                <p:nvPr/>
              </p:nvSpPr>
              <p:spPr bwMode="auto">
                <a:xfrm>
                  <a:off x="1448" y="5004"/>
                  <a:ext cx="244" cy="100"/>
                </a:xfrm>
                <a:custGeom>
                  <a:avLst/>
                  <a:gdLst>
                    <a:gd name="T0" fmla="*/ 0 w 244"/>
                    <a:gd name="T1" fmla="*/ 64 h 100"/>
                    <a:gd name="T2" fmla="*/ 48 w 244"/>
                    <a:gd name="T3" fmla="*/ 100 h 100"/>
                    <a:gd name="T4" fmla="*/ 120 w 244"/>
                    <a:gd name="T5" fmla="*/ 72 h 100"/>
                    <a:gd name="T6" fmla="*/ 144 w 244"/>
                    <a:gd name="T7" fmla="*/ 64 h 100"/>
                    <a:gd name="T8" fmla="*/ 160 w 244"/>
                    <a:gd name="T9" fmla="*/ 56 h 100"/>
                    <a:gd name="T10" fmla="*/ 184 w 244"/>
                    <a:gd name="T11" fmla="*/ 36 h 100"/>
                    <a:gd name="T12" fmla="*/ 244 w 244"/>
                    <a:gd name="T13" fmla="*/ 0 h 100"/>
                    <a:gd name="T14" fmla="*/ 0 60000 65536"/>
                    <a:gd name="T15" fmla="*/ 0 60000 65536"/>
                    <a:gd name="T16" fmla="*/ 0 60000 65536"/>
                    <a:gd name="T17" fmla="*/ 0 60000 65536"/>
                    <a:gd name="T18" fmla="*/ 0 60000 65536"/>
                    <a:gd name="T19" fmla="*/ 0 60000 65536"/>
                    <a:gd name="T20" fmla="*/ 0 60000 65536"/>
                    <a:gd name="T21" fmla="*/ 0 w 244"/>
                    <a:gd name="T22" fmla="*/ 0 h 100"/>
                    <a:gd name="T23" fmla="*/ 244 w 244"/>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100">
                      <a:moveTo>
                        <a:pt x="0" y="64"/>
                      </a:moveTo>
                      <a:cubicBezTo>
                        <a:pt x="14" y="78"/>
                        <a:pt x="30" y="94"/>
                        <a:pt x="48" y="100"/>
                      </a:cubicBezTo>
                      <a:cubicBezTo>
                        <a:pt x="83" y="96"/>
                        <a:pt x="92" y="90"/>
                        <a:pt x="120" y="72"/>
                      </a:cubicBezTo>
                      <a:cubicBezTo>
                        <a:pt x="127" y="67"/>
                        <a:pt x="136" y="68"/>
                        <a:pt x="144" y="64"/>
                      </a:cubicBezTo>
                      <a:cubicBezTo>
                        <a:pt x="149" y="61"/>
                        <a:pt x="155" y="59"/>
                        <a:pt x="160" y="56"/>
                      </a:cubicBezTo>
                      <a:cubicBezTo>
                        <a:pt x="181" y="41"/>
                        <a:pt x="163" y="47"/>
                        <a:pt x="184" y="36"/>
                      </a:cubicBezTo>
                      <a:cubicBezTo>
                        <a:pt x="204" y="26"/>
                        <a:pt x="228" y="16"/>
                        <a:pt x="244" y="0"/>
                      </a:cubicBezTo>
                    </a:path>
                  </a:pathLst>
                </a:custGeom>
                <a:noFill/>
                <a:ln w="38100">
                  <a:solidFill>
                    <a:srgbClr val="0000FF"/>
                  </a:solidFill>
                  <a:round/>
                  <a:headEnd/>
                  <a:tailEnd/>
                </a:ln>
              </p:spPr>
              <p:txBody>
                <a:bodyPr wrap="none" anchor="ctr"/>
                <a:lstStyle/>
                <a:p>
                  <a:endParaRPr lang="en-US"/>
                </a:p>
              </p:txBody>
            </p:sp>
            <p:sp>
              <p:nvSpPr>
                <p:cNvPr id="25708" name="Freeform 50"/>
                <p:cNvSpPr>
                  <a:spLocks/>
                </p:cNvSpPr>
                <p:nvPr/>
              </p:nvSpPr>
              <p:spPr bwMode="auto">
                <a:xfrm>
                  <a:off x="1600" y="5041"/>
                  <a:ext cx="96" cy="179"/>
                </a:xfrm>
                <a:custGeom>
                  <a:avLst/>
                  <a:gdLst>
                    <a:gd name="T0" fmla="*/ 8 w 96"/>
                    <a:gd name="T1" fmla="*/ 179 h 179"/>
                    <a:gd name="T2" fmla="*/ 8 w 96"/>
                    <a:gd name="T3" fmla="*/ 127 h 179"/>
                    <a:gd name="T4" fmla="*/ 20 w 96"/>
                    <a:gd name="T5" fmla="*/ 123 h 179"/>
                    <a:gd name="T6" fmla="*/ 44 w 96"/>
                    <a:gd name="T7" fmla="*/ 107 h 179"/>
                    <a:gd name="T8" fmla="*/ 36 w 96"/>
                    <a:gd name="T9" fmla="*/ 39 h 179"/>
                    <a:gd name="T10" fmla="*/ 96 w 96"/>
                    <a:gd name="T11" fmla="*/ 3 h 179"/>
                    <a:gd name="T12" fmla="*/ 0 60000 65536"/>
                    <a:gd name="T13" fmla="*/ 0 60000 65536"/>
                    <a:gd name="T14" fmla="*/ 0 60000 65536"/>
                    <a:gd name="T15" fmla="*/ 0 60000 65536"/>
                    <a:gd name="T16" fmla="*/ 0 60000 65536"/>
                    <a:gd name="T17" fmla="*/ 0 60000 65536"/>
                    <a:gd name="T18" fmla="*/ 0 w 96"/>
                    <a:gd name="T19" fmla="*/ 0 h 179"/>
                    <a:gd name="T20" fmla="*/ 96 w 9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96" h="179">
                      <a:moveTo>
                        <a:pt x="8" y="179"/>
                      </a:moveTo>
                      <a:cubicBezTo>
                        <a:pt x="7" y="169"/>
                        <a:pt x="0" y="140"/>
                        <a:pt x="8" y="127"/>
                      </a:cubicBezTo>
                      <a:cubicBezTo>
                        <a:pt x="10" y="123"/>
                        <a:pt x="16" y="125"/>
                        <a:pt x="20" y="123"/>
                      </a:cubicBezTo>
                      <a:cubicBezTo>
                        <a:pt x="28" y="118"/>
                        <a:pt x="44" y="107"/>
                        <a:pt x="44" y="107"/>
                      </a:cubicBezTo>
                      <a:cubicBezTo>
                        <a:pt x="60" y="83"/>
                        <a:pt x="52" y="60"/>
                        <a:pt x="36" y="39"/>
                      </a:cubicBezTo>
                      <a:cubicBezTo>
                        <a:pt x="46" y="0"/>
                        <a:pt x="81" y="32"/>
                        <a:pt x="96" y="3"/>
                      </a:cubicBezTo>
                    </a:path>
                  </a:pathLst>
                </a:custGeom>
                <a:noFill/>
                <a:ln w="38100">
                  <a:solidFill>
                    <a:srgbClr val="0000FF"/>
                  </a:solidFill>
                  <a:round/>
                  <a:headEnd/>
                  <a:tailEnd/>
                </a:ln>
              </p:spPr>
              <p:txBody>
                <a:bodyPr wrap="none" anchor="ctr"/>
                <a:lstStyle/>
                <a:p>
                  <a:endParaRPr lang="en-US"/>
                </a:p>
              </p:txBody>
            </p:sp>
            <p:sp>
              <p:nvSpPr>
                <p:cNvPr id="25709" name="Oval 51"/>
                <p:cNvSpPr>
                  <a:spLocks noChangeArrowheads="1"/>
                </p:cNvSpPr>
                <p:nvPr/>
              </p:nvSpPr>
              <p:spPr bwMode="auto">
                <a:xfrm>
                  <a:off x="1676" y="4776"/>
                  <a:ext cx="396" cy="396"/>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grpSp>
          <p:sp>
            <p:nvSpPr>
              <p:cNvPr id="25702" name="Freeform 52"/>
              <p:cNvSpPr>
                <a:spLocks/>
              </p:cNvSpPr>
              <p:nvPr/>
            </p:nvSpPr>
            <p:spPr bwMode="auto">
              <a:xfrm rot="-9921770">
                <a:off x="2492" y="3011"/>
                <a:ext cx="424" cy="397"/>
              </a:xfrm>
              <a:custGeom>
                <a:avLst/>
                <a:gdLst>
                  <a:gd name="T0" fmla="*/ 743 w 350"/>
                  <a:gd name="T1" fmla="*/ 0 h 645"/>
                  <a:gd name="T2" fmla="*/ 743 w 350"/>
                  <a:gd name="T3" fmla="*/ 1 h 645"/>
                  <a:gd name="T4" fmla="*/ 5141 w 350"/>
                  <a:gd name="T5" fmla="*/ 1 h 645"/>
                  <a:gd name="T6" fmla="*/ 0 60000 65536"/>
                  <a:gd name="T7" fmla="*/ 0 60000 65536"/>
                  <a:gd name="T8" fmla="*/ 0 60000 65536"/>
                  <a:gd name="T9" fmla="*/ 0 w 350"/>
                  <a:gd name="T10" fmla="*/ 0 h 645"/>
                  <a:gd name="T11" fmla="*/ 350 w 350"/>
                  <a:gd name="T12" fmla="*/ 645 h 645"/>
                </a:gdLst>
                <a:ahLst/>
                <a:cxnLst>
                  <a:cxn ang="T6">
                    <a:pos x="T0" y="T1"/>
                  </a:cxn>
                  <a:cxn ang="T7">
                    <a:pos x="T2" y="T3"/>
                  </a:cxn>
                  <a:cxn ang="T8">
                    <a:pos x="T4" y="T5"/>
                  </a:cxn>
                </a:cxnLst>
                <a:rect l="T9" t="T10" r="T11" b="T12"/>
                <a:pathLst>
                  <a:path w="350" h="645">
                    <a:moveTo>
                      <a:pt x="50" y="0"/>
                    </a:moveTo>
                    <a:cubicBezTo>
                      <a:pt x="25" y="201"/>
                      <a:pt x="0" y="402"/>
                      <a:pt x="50" y="510"/>
                    </a:cubicBezTo>
                    <a:cubicBezTo>
                      <a:pt x="100" y="618"/>
                      <a:pt x="305" y="628"/>
                      <a:pt x="350" y="645"/>
                    </a:cubicBezTo>
                  </a:path>
                </a:pathLst>
              </a:custGeom>
              <a:noFill/>
              <a:ln w="19050">
                <a:solidFill>
                  <a:schemeClr val="bg2"/>
                </a:solidFill>
                <a:round/>
                <a:headEnd/>
                <a:tailEnd type="triangle" w="med" len="med"/>
              </a:ln>
            </p:spPr>
            <p:txBody>
              <a:bodyPr wrap="none" anchor="ctr"/>
              <a:lstStyle/>
              <a:p>
                <a:endParaRPr lang="en-US"/>
              </a:p>
            </p:txBody>
          </p:sp>
          <p:sp>
            <p:nvSpPr>
              <p:cNvPr id="25703" name="Freeform 53"/>
              <p:cNvSpPr>
                <a:spLocks/>
              </p:cNvSpPr>
              <p:nvPr/>
            </p:nvSpPr>
            <p:spPr bwMode="auto">
              <a:xfrm>
                <a:off x="1260" y="3372"/>
                <a:ext cx="637" cy="282"/>
              </a:xfrm>
              <a:custGeom>
                <a:avLst/>
                <a:gdLst>
                  <a:gd name="T0" fmla="*/ 0 w 637"/>
                  <a:gd name="T1" fmla="*/ 252 h 282"/>
                  <a:gd name="T2" fmla="*/ 210 w 637"/>
                  <a:gd name="T3" fmla="*/ 282 h 282"/>
                  <a:gd name="T4" fmla="*/ 396 w 637"/>
                  <a:gd name="T5" fmla="*/ 264 h 282"/>
                  <a:gd name="T6" fmla="*/ 462 w 637"/>
                  <a:gd name="T7" fmla="*/ 228 h 282"/>
                  <a:gd name="T8" fmla="*/ 546 w 637"/>
                  <a:gd name="T9" fmla="*/ 138 h 282"/>
                  <a:gd name="T10" fmla="*/ 570 w 637"/>
                  <a:gd name="T11" fmla="*/ 102 h 282"/>
                  <a:gd name="T12" fmla="*/ 582 w 637"/>
                  <a:gd name="T13" fmla="*/ 66 h 282"/>
                  <a:gd name="T14" fmla="*/ 630 w 637"/>
                  <a:gd name="T15" fmla="*/ 24 h 282"/>
                  <a:gd name="T16" fmla="*/ 636 w 637"/>
                  <a:gd name="T17" fmla="*/ 0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7"/>
                  <a:gd name="T28" fmla="*/ 0 h 282"/>
                  <a:gd name="T29" fmla="*/ 637 w 637"/>
                  <a:gd name="T30" fmla="*/ 282 h 2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7" h="282">
                    <a:moveTo>
                      <a:pt x="0" y="252"/>
                    </a:moveTo>
                    <a:cubicBezTo>
                      <a:pt x="69" y="266"/>
                      <a:pt x="140" y="275"/>
                      <a:pt x="210" y="282"/>
                    </a:cubicBezTo>
                    <a:cubicBezTo>
                      <a:pt x="376" y="269"/>
                      <a:pt x="315" y="280"/>
                      <a:pt x="396" y="264"/>
                    </a:cubicBezTo>
                    <a:cubicBezTo>
                      <a:pt x="450" y="237"/>
                      <a:pt x="429" y="250"/>
                      <a:pt x="462" y="228"/>
                    </a:cubicBezTo>
                    <a:cubicBezTo>
                      <a:pt x="485" y="193"/>
                      <a:pt x="523" y="172"/>
                      <a:pt x="546" y="138"/>
                    </a:cubicBezTo>
                    <a:cubicBezTo>
                      <a:pt x="554" y="126"/>
                      <a:pt x="562" y="114"/>
                      <a:pt x="570" y="102"/>
                    </a:cubicBezTo>
                    <a:cubicBezTo>
                      <a:pt x="577" y="91"/>
                      <a:pt x="575" y="77"/>
                      <a:pt x="582" y="66"/>
                    </a:cubicBezTo>
                    <a:cubicBezTo>
                      <a:pt x="594" y="48"/>
                      <a:pt x="630" y="24"/>
                      <a:pt x="630" y="24"/>
                    </a:cubicBezTo>
                    <a:cubicBezTo>
                      <a:pt x="637" y="4"/>
                      <a:pt x="636" y="12"/>
                      <a:pt x="636" y="0"/>
                    </a:cubicBezTo>
                  </a:path>
                </a:pathLst>
              </a:custGeom>
              <a:noFill/>
              <a:ln w="9525">
                <a:solidFill>
                  <a:schemeClr val="tx1"/>
                </a:solidFill>
                <a:round/>
                <a:headEnd/>
                <a:tailEnd/>
              </a:ln>
            </p:spPr>
            <p:txBody>
              <a:bodyPr wrap="none" anchor="ctr"/>
              <a:lstStyle/>
              <a:p>
                <a:endParaRPr lang="en-US"/>
              </a:p>
            </p:txBody>
          </p:sp>
          <p:sp>
            <p:nvSpPr>
              <p:cNvPr id="25704" name="Freeform 54"/>
              <p:cNvSpPr>
                <a:spLocks/>
              </p:cNvSpPr>
              <p:nvPr/>
            </p:nvSpPr>
            <p:spPr bwMode="auto">
              <a:xfrm>
                <a:off x="1278" y="3216"/>
                <a:ext cx="624" cy="318"/>
              </a:xfrm>
              <a:custGeom>
                <a:avLst/>
                <a:gdLst>
                  <a:gd name="T0" fmla="*/ 0 w 624"/>
                  <a:gd name="T1" fmla="*/ 258 h 318"/>
                  <a:gd name="T2" fmla="*/ 156 w 624"/>
                  <a:gd name="T3" fmla="*/ 318 h 318"/>
                  <a:gd name="T4" fmla="*/ 342 w 624"/>
                  <a:gd name="T5" fmla="*/ 288 h 318"/>
                  <a:gd name="T6" fmla="*/ 390 w 624"/>
                  <a:gd name="T7" fmla="*/ 234 h 318"/>
                  <a:gd name="T8" fmla="*/ 486 w 624"/>
                  <a:gd name="T9" fmla="*/ 126 h 318"/>
                  <a:gd name="T10" fmla="*/ 552 w 624"/>
                  <a:gd name="T11" fmla="*/ 42 h 318"/>
                  <a:gd name="T12" fmla="*/ 624 w 624"/>
                  <a:gd name="T13" fmla="*/ 0 h 318"/>
                  <a:gd name="T14" fmla="*/ 0 60000 65536"/>
                  <a:gd name="T15" fmla="*/ 0 60000 65536"/>
                  <a:gd name="T16" fmla="*/ 0 60000 65536"/>
                  <a:gd name="T17" fmla="*/ 0 60000 65536"/>
                  <a:gd name="T18" fmla="*/ 0 60000 65536"/>
                  <a:gd name="T19" fmla="*/ 0 60000 65536"/>
                  <a:gd name="T20" fmla="*/ 0 60000 65536"/>
                  <a:gd name="T21" fmla="*/ 0 w 624"/>
                  <a:gd name="T22" fmla="*/ 0 h 318"/>
                  <a:gd name="T23" fmla="*/ 624 w 624"/>
                  <a:gd name="T24" fmla="*/ 318 h 3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4" h="318">
                    <a:moveTo>
                      <a:pt x="0" y="258"/>
                    </a:moveTo>
                    <a:cubicBezTo>
                      <a:pt x="49" y="291"/>
                      <a:pt x="101" y="300"/>
                      <a:pt x="156" y="318"/>
                    </a:cubicBezTo>
                    <a:cubicBezTo>
                      <a:pt x="272" y="312"/>
                      <a:pt x="263" y="314"/>
                      <a:pt x="342" y="288"/>
                    </a:cubicBezTo>
                    <a:cubicBezTo>
                      <a:pt x="355" y="268"/>
                      <a:pt x="377" y="254"/>
                      <a:pt x="390" y="234"/>
                    </a:cubicBezTo>
                    <a:cubicBezTo>
                      <a:pt x="415" y="196"/>
                      <a:pt x="448" y="151"/>
                      <a:pt x="486" y="126"/>
                    </a:cubicBezTo>
                    <a:cubicBezTo>
                      <a:pt x="506" y="96"/>
                      <a:pt x="521" y="62"/>
                      <a:pt x="552" y="42"/>
                    </a:cubicBezTo>
                    <a:cubicBezTo>
                      <a:pt x="576" y="5"/>
                      <a:pt x="601" y="23"/>
                      <a:pt x="624" y="0"/>
                    </a:cubicBezTo>
                  </a:path>
                </a:pathLst>
              </a:custGeom>
              <a:noFill/>
              <a:ln w="9525">
                <a:solidFill>
                  <a:schemeClr val="tx1"/>
                </a:solidFill>
                <a:round/>
                <a:headEnd/>
                <a:tailEnd/>
              </a:ln>
            </p:spPr>
            <p:txBody>
              <a:bodyPr wrap="none" anchor="ctr"/>
              <a:lstStyle/>
              <a:p>
                <a:endParaRPr lang="en-US"/>
              </a:p>
            </p:txBody>
          </p:sp>
          <p:sp>
            <p:nvSpPr>
              <p:cNvPr id="25705" name="Freeform 55"/>
              <p:cNvSpPr>
                <a:spLocks/>
              </p:cNvSpPr>
              <p:nvPr/>
            </p:nvSpPr>
            <p:spPr bwMode="auto">
              <a:xfrm>
                <a:off x="832" y="3570"/>
                <a:ext cx="644" cy="261"/>
              </a:xfrm>
              <a:custGeom>
                <a:avLst/>
                <a:gdLst>
                  <a:gd name="T0" fmla="*/ 254340 w 350"/>
                  <a:gd name="T1" fmla="*/ 0 h 645"/>
                  <a:gd name="T2" fmla="*/ 254340 w 350"/>
                  <a:gd name="T3" fmla="*/ 0 h 645"/>
                  <a:gd name="T4" fmla="*/ 1784011 w 350"/>
                  <a:gd name="T5" fmla="*/ 0 h 645"/>
                  <a:gd name="T6" fmla="*/ 0 60000 65536"/>
                  <a:gd name="T7" fmla="*/ 0 60000 65536"/>
                  <a:gd name="T8" fmla="*/ 0 60000 65536"/>
                  <a:gd name="T9" fmla="*/ 0 w 350"/>
                  <a:gd name="T10" fmla="*/ 0 h 645"/>
                  <a:gd name="T11" fmla="*/ 350 w 350"/>
                  <a:gd name="T12" fmla="*/ 645 h 645"/>
                </a:gdLst>
                <a:ahLst/>
                <a:cxnLst>
                  <a:cxn ang="T6">
                    <a:pos x="T0" y="T1"/>
                  </a:cxn>
                  <a:cxn ang="T7">
                    <a:pos x="T2" y="T3"/>
                  </a:cxn>
                  <a:cxn ang="T8">
                    <a:pos x="T4" y="T5"/>
                  </a:cxn>
                </a:cxnLst>
                <a:rect l="T9" t="T10" r="T11" b="T12"/>
                <a:pathLst>
                  <a:path w="350" h="645">
                    <a:moveTo>
                      <a:pt x="50" y="0"/>
                    </a:moveTo>
                    <a:cubicBezTo>
                      <a:pt x="25" y="201"/>
                      <a:pt x="0" y="402"/>
                      <a:pt x="50" y="510"/>
                    </a:cubicBezTo>
                    <a:cubicBezTo>
                      <a:pt x="100" y="618"/>
                      <a:pt x="305" y="628"/>
                      <a:pt x="350" y="645"/>
                    </a:cubicBezTo>
                  </a:path>
                </a:pathLst>
              </a:custGeom>
              <a:noFill/>
              <a:ln w="19050">
                <a:solidFill>
                  <a:schemeClr val="bg2"/>
                </a:solidFill>
                <a:round/>
                <a:headEnd/>
                <a:tailEnd type="triangle" w="med" len="med"/>
              </a:ln>
            </p:spPr>
            <p:txBody>
              <a:bodyPr wrap="none" anchor="ctr"/>
              <a:lstStyle/>
              <a:p>
                <a:endParaRPr lang="en-US"/>
              </a:p>
            </p:txBody>
          </p:sp>
          <p:sp>
            <p:nvSpPr>
              <p:cNvPr id="25706" name="Text Box 56"/>
              <p:cNvSpPr txBox="1">
                <a:spLocks noChangeArrowheads="1"/>
              </p:cNvSpPr>
              <p:nvPr/>
            </p:nvSpPr>
            <p:spPr bwMode="auto">
              <a:xfrm>
                <a:off x="2174" y="2774"/>
                <a:ext cx="231" cy="388"/>
              </a:xfrm>
              <a:prstGeom prst="rect">
                <a:avLst/>
              </a:prstGeom>
              <a:noFill/>
              <a:ln w="9525">
                <a:noFill/>
                <a:miter lim="800000"/>
                <a:headEnd/>
                <a:tailEnd/>
              </a:ln>
            </p:spPr>
            <p:txBody>
              <a:bodyPr wrap="none">
                <a:spAutoFit/>
              </a:bodyPr>
              <a:lstStyle/>
              <a:p>
                <a:pPr eaLnBrk="0" hangingPunct="0"/>
                <a:r>
                  <a:rPr lang="de-DE" sz="2400">
                    <a:latin typeface="WellaCorporateLight" pitchFamily="2" charset="0"/>
                  </a:rPr>
                  <a:t>T</a:t>
                </a:r>
              </a:p>
            </p:txBody>
          </p:sp>
        </p:grpSp>
      </p:grpSp>
      <p:grpSp>
        <p:nvGrpSpPr>
          <p:cNvPr id="25606" name="Group 57"/>
          <p:cNvGrpSpPr>
            <a:grpSpLocks/>
          </p:cNvGrpSpPr>
          <p:nvPr/>
        </p:nvGrpSpPr>
        <p:grpSpPr bwMode="auto">
          <a:xfrm>
            <a:off x="4621214" y="2913460"/>
            <a:ext cx="1317625" cy="1172765"/>
            <a:chOff x="2911" y="2447"/>
            <a:chExt cx="830" cy="985"/>
          </a:xfrm>
        </p:grpSpPr>
        <p:sp>
          <p:nvSpPr>
            <p:cNvPr id="25692" name="Freeform 58"/>
            <p:cNvSpPr>
              <a:spLocks/>
            </p:cNvSpPr>
            <p:nvPr/>
          </p:nvSpPr>
          <p:spPr bwMode="auto">
            <a:xfrm rot="3449546" flipV="1">
              <a:off x="2830" y="2528"/>
              <a:ext cx="654" cy="492"/>
            </a:xfrm>
            <a:custGeom>
              <a:avLst/>
              <a:gdLst>
                <a:gd name="T0" fmla="*/ 314978 w 350"/>
                <a:gd name="T1" fmla="*/ 0 h 645"/>
                <a:gd name="T2" fmla="*/ 314978 w 350"/>
                <a:gd name="T3" fmla="*/ 11 h 645"/>
                <a:gd name="T4" fmla="*/ 2213579 w 350"/>
                <a:gd name="T5" fmla="*/ 14 h 645"/>
                <a:gd name="T6" fmla="*/ 0 60000 65536"/>
                <a:gd name="T7" fmla="*/ 0 60000 65536"/>
                <a:gd name="T8" fmla="*/ 0 60000 65536"/>
                <a:gd name="T9" fmla="*/ 0 w 350"/>
                <a:gd name="T10" fmla="*/ 0 h 645"/>
                <a:gd name="T11" fmla="*/ 350 w 350"/>
                <a:gd name="T12" fmla="*/ 645 h 645"/>
              </a:gdLst>
              <a:ahLst/>
              <a:cxnLst>
                <a:cxn ang="T6">
                  <a:pos x="T0" y="T1"/>
                </a:cxn>
                <a:cxn ang="T7">
                  <a:pos x="T2" y="T3"/>
                </a:cxn>
                <a:cxn ang="T8">
                  <a:pos x="T4" y="T5"/>
                </a:cxn>
              </a:cxnLst>
              <a:rect l="T9" t="T10" r="T11" b="T12"/>
              <a:pathLst>
                <a:path w="350" h="645">
                  <a:moveTo>
                    <a:pt x="50" y="0"/>
                  </a:moveTo>
                  <a:cubicBezTo>
                    <a:pt x="25" y="201"/>
                    <a:pt x="0" y="402"/>
                    <a:pt x="50" y="510"/>
                  </a:cubicBezTo>
                  <a:cubicBezTo>
                    <a:pt x="100" y="618"/>
                    <a:pt x="305" y="628"/>
                    <a:pt x="350" y="645"/>
                  </a:cubicBezTo>
                </a:path>
              </a:pathLst>
            </a:custGeom>
            <a:noFill/>
            <a:ln w="19050">
              <a:solidFill>
                <a:schemeClr val="bg2"/>
              </a:solidFill>
              <a:round/>
              <a:headEnd/>
              <a:tailEnd type="triangle" w="med" len="med"/>
            </a:ln>
          </p:spPr>
          <p:txBody>
            <a:bodyPr wrap="none" anchor="ctr"/>
            <a:lstStyle/>
            <a:p>
              <a:endParaRPr lang="en-US"/>
            </a:p>
          </p:txBody>
        </p:sp>
        <p:sp>
          <p:nvSpPr>
            <p:cNvPr id="25693" name="Oval 59"/>
            <p:cNvSpPr>
              <a:spLocks noChangeArrowheads="1"/>
            </p:cNvSpPr>
            <p:nvPr/>
          </p:nvSpPr>
          <p:spPr bwMode="auto">
            <a:xfrm>
              <a:off x="3171" y="2922"/>
              <a:ext cx="165" cy="16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94" name="Oval 60"/>
            <p:cNvSpPr>
              <a:spLocks noChangeArrowheads="1"/>
            </p:cNvSpPr>
            <p:nvPr/>
          </p:nvSpPr>
          <p:spPr bwMode="auto">
            <a:xfrm>
              <a:off x="3531" y="2997"/>
              <a:ext cx="120" cy="180"/>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95" name="Oval 61"/>
            <p:cNvSpPr>
              <a:spLocks noChangeArrowheads="1"/>
            </p:cNvSpPr>
            <p:nvPr/>
          </p:nvSpPr>
          <p:spPr bwMode="auto">
            <a:xfrm>
              <a:off x="3321" y="3162"/>
              <a:ext cx="150" cy="16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96" name="Oval 62"/>
            <p:cNvSpPr>
              <a:spLocks noChangeArrowheads="1"/>
            </p:cNvSpPr>
            <p:nvPr/>
          </p:nvSpPr>
          <p:spPr bwMode="auto">
            <a:xfrm>
              <a:off x="3606" y="3297"/>
              <a:ext cx="135" cy="13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grpSp>
      <p:grpSp>
        <p:nvGrpSpPr>
          <p:cNvPr id="25607" name="Group 63"/>
          <p:cNvGrpSpPr>
            <a:grpSpLocks/>
          </p:cNvGrpSpPr>
          <p:nvPr/>
        </p:nvGrpSpPr>
        <p:grpSpPr bwMode="auto">
          <a:xfrm>
            <a:off x="6842126" y="1135856"/>
            <a:ext cx="1692275" cy="2205038"/>
            <a:chOff x="4310" y="954"/>
            <a:chExt cx="1066" cy="1852"/>
          </a:xfrm>
        </p:grpSpPr>
        <p:sp>
          <p:nvSpPr>
            <p:cNvPr id="25677" name="Freeform 64"/>
            <p:cNvSpPr>
              <a:spLocks/>
            </p:cNvSpPr>
            <p:nvPr/>
          </p:nvSpPr>
          <p:spPr bwMode="auto">
            <a:xfrm>
              <a:off x="4310" y="1131"/>
              <a:ext cx="331" cy="148"/>
            </a:xfrm>
            <a:custGeom>
              <a:avLst/>
              <a:gdLst>
                <a:gd name="T0" fmla="*/ 0 w 297"/>
                <a:gd name="T1" fmla="*/ 0 h 94"/>
                <a:gd name="T2" fmla="*/ 165 w 297"/>
                <a:gd name="T3" fmla="*/ 27876 h 94"/>
                <a:gd name="T4" fmla="*/ 409 w 297"/>
                <a:gd name="T5" fmla="*/ 44951 h 94"/>
                <a:gd name="T6" fmla="*/ 931 w 297"/>
                <a:gd name="T7" fmla="*/ 48232 h 94"/>
                <a:gd name="T8" fmla="*/ 1317 w 297"/>
                <a:gd name="T9" fmla="*/ 41283 h 94"/>
                <a:gd name="T10" fmla="*/ 1207 w 297"/>
                <a:gd name="T11" fmla="*/ 13865 h 94"/>
                <a:gd name="T12" fmla="*/ 651 w 297"/>
                <a:gd name="T13" fmla="*/ 13865 h 94"/>
                <a:gd name="T14" fmla="*/ 0 w 297"/>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94"/>
                <a:gd name="T26" fmla="*/ 297 w 2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94">
                  <a:moveTo>
                    <a:pt x="0" y="0"/>
                  </a:moveTo>
                  <a:cubicBezTo>
                    <a:pt x="35" y="18"/>
                    <a:pt x="21" y="4"/>
                    <a:pt x="36" y="48"/>
                  </a:cubicBezTo>
                  <a:cubicBezTo>
                    <a:pt x="38" y="54"/>
                    <a:pt x="75" y="77"/>
                    <a:pt x="90" y="78"/>
                  </a:cubicBezTo>
                  <a:cubicBezTo>
                    <a:pt x="128" y="81"/>
                    <a:pt x="166" y="82"/>
                    <a:pt x="204" y="84"/>
                  </a:cubicBezTo>
                  <a:cubicBezTo>
                    <a:pt x="235" y="94"/>
                    <a:pt x="261" y="90"/>
                    <a:pt x="288" y="72"/>
                  </a:cubicBezTo>
                  <a:cubicBezTo>
                    <a:pt x="297" y="45"/>
                    <a:pt x="286" y="39"/>
                    <a:pt x="264" y="24"/>
                  </a:cubicBezTo>
                  <a:cubicBezTo>
                    <a:pt x="193" y="30"/>
                    <a:pt x="210" y="33"/>
                    <a:pt x="144" y="24"/>
                  </a:cubicBezTo>
                  <a:cubicBezTo>
                    <a:pt x="92" y="17"/>
                    <a:pt x="52" y="0"/>
                    <a:pt x="0" y="0"/>
                  </a:cubicBezTo>
                  <a:close/>
                </a:path>
              </a:pathLst>
            </a:custGeom>
            <a:solidFill>
              <a:srgbClr val="FF0000"/>
            </a:solidFill>
            <a:ln w="9525">
              <a:solidFill>
                <a:schemeClr val="tx1"/>
              </a:solidFill>
              <a:round/>
              <a:headEnd/>
              <a:tailEnd/>
            </a:ln>
          </p:spPr>
          <p:txBody>
            <a:bodyPr wrap="none" anchor="ctr"/>
            <a:lstStyle/>
            <a:p>
              <a:endParaRPr lang="en-US"/>
            </a:p>
          </p:txBody>
        </p:sp>
        <p:sp>
          <p:nvSpPr>
            <p:cNvPr id="25678" name="Freeform 65"/>
            <p:cNvSpPr>
              <a:spLocks/>
            </p:cNvSpPr>
            <p:nvPr/>
          </p:nvSpPr>
          <p:spPr bwMode="auto">
            <a:xfrm>
              <a:off x="4695" y="1098"/>
              <a:ext cx="294" cy="123"/>
            </a:xfrm>
            <a:custGeom>
              <a:avLst/>
              <a:gdLst>
                <a:gd name="T0" fmla="*/ 27 w 264"/>
                <a:gd name="T1" fmla="*/ 17482 h 78"/>
                <a:gd name="T2" fmla="*/ 599 w 264"/>
                <a:gd name="T3" fmla="*/ 10345 h 78"/>
                <a:gd name="T4" fmla="*/ 1001 w 264"/>
                <a:gd name="T5" fmla="*/ 21296 h 78"/>
                <a:gd name="T6" fmla="*/ 1028 w 264"/>
                <a:gd name="T7" fmla="*/ 45947 h 78"/>
                <a:gd name="T8" fmla="*/ 0 w 264"/>
                <a:gd name="T9" fmla="*/ 35563 h 78"/>
                <a:gd name="T10" fmla="*/ 27 w 264"/>
                <a:gd name="T11" fmla="*/ 17482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0000"/>
            </a:solidFill>
            <a:ln w="9525">
              <a:solidFill>
                <a:schemeClr val="tx1"/>
              </a:solidFill>
              <a:round/>
              <a:headEnd/>
              <a:tailEnd/>
            </a:ln>
          </p:spPr>
          <p:txBody>
            <a:bodyPr wrap="none" anchor="ctr"/>
            <a:lstStyle/>
            <a:p>
              <a:endParaRPr lang="en-US"/>
            </a:p>
          </p:txBody>
        </p:sp>
        <p:sp>
          <p:nvSpPr>
            <p:cNvPr id="25679" name="Freeform 66"/>
            <p:cNvSpPr>
              <a:spLocks/>
            </p:cNvSpPr>
            <p:nvPr/>
          </p:nvSpPr>
          <p:spPr bwMode="auto">
            <a:xfrm>
              <a:off x="5045" y="1095"/>
              <a:ext cx="331" cy="148"/>
            </a:xfrm>
            <a:custGeom>
              <a:avLst/>
              <a:gdLst>
                <a:gd name="T0" fmla="*/ 0 w 297"/>
                <a:gd name="T1" fmla="*/ 0 h 94"/>
                <a:gd name="T2" fmla="*/ 165 w 297"/>
                <a:gd name="T3" fmla="*/ 27876 h 94"/>
                <a:gd name="T4" fmla="*/ 409 w 297"/>
                <a:gd name="T5" fmla="*/ 44951 h 94"/>
                <a:gd name="T6" fmla="*/ 931 w 297"/>
                <a:gd name="T7" fmla="*/ 48232 h 94"/>
                <a:gd name="T8" fmla="*/ 1317 w 297"/>
                <a:gd name="T9" fmla="*/ 41283 h 94"/>
                <a:gd name="T10" fmla="*/ 1207 w 297"/>
                <a:gd name="T11" fmla="*/ 13865 h 94"/>
                <a:gd name="T12" fmla="*/ 651 w 297"/>
                <a:gd name="T13" fmla="*/ 13865 h 94"/>
                <a:gd name="T14" fmla="*/ 0 w 297"/>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94"/>
                <a:gd name="T26" fmla="*/ 297 w 2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94">
                  <a:moveTo>
                    <a:pt x="0" y="0"/>
                  </a:moveTo>
                  <a:cubicBezTo>
                    <a:pt x="35" y="18"/>
                    <a:pt x="21" y="4"/>
                    <a:pt x="36" y="48"/>
                  </a:cubicBezTo>
                  <a:cubicBezTo>
                    <a:pt x="38" y="54"/>
                    <a:pt x="75" y="77"/>
                    <a:pt x="90" y="78"/>
                  </a:cubicBezTo>
                  <a:cubicBezTo>
                    <a:pt x="128" y="81"/>
                    <a:pt x="166" y="82"/>
                    <a:pt x="204" y="84"/>
                  </a:cubicBezTo>
                  <a:cubicBezTo>
                    <a:pt x="235" y="94"/>
                    <a:pt x="261" y="90"/>
                    <a:pt x="288" y="72"/>
                  </a:cubicBezTo>
                  <a:cubicBezTo>
                    <a:pt x="297" y="45"/>
                    <a:pt x="286" y="39"/>
                    <a:pt x="264" y="24"/>
                  </a:cubicBezTo>
                  <a:cubicBezTo>
                    <a:pt x="193" y="30"/>
                    <a:pt x="210" y="33"/>
                    <a:pt x="144" y="24"/>
                  </a:cubicBezTo>
                  <a:cubicBezTo>
                    <a:pt x="92" y="17"/>
                    <a:pt x="52" y="0"/>
                    <a:pt x="0" y="0"/>
                  </a:cubicBezTo>
                  <a:close/>
                </a:path>
              </a:pathLst>
            </a:custGeom>
            <a:solidFill>
              <a:srgbClr val="FF0000"/>
            </a:solidFill>
            <a:ln w="9525">
              <a:solidFill>
                <a:schemeClr val="tx1"/>
              </a:solidFill>
              <a:round/>
              <a:headEnd/>
              <a:tailEnd/>
            </a:ln>
          </p:spPr>
          <p:txBody>
            <a:bodyPr wrap="none" anchor="ctr"/>
            <a:lstStyle/>
            <a:p>
              <a:endParaRPr lang="en-US"/>
            </a:p>
          </p:txBody>
        </p:sp>
        <p:sp>
          <p:nvSpPr>
            <p:cNvPr id="25680" name="Freeform 67"/>
            <p:cNvSpPr>
              <a:spLocks/>
            </p:cNvSpPr>
            <p:nvPr/>
          </p:nvSpPr>
          <p:spPr bwMode="auto">
            <a:xfrm>
              <a:off x="4376" y="1017"/>
              <a:ext cx="331" cy="148"/>
            </a:xfrm>
            <a:custGeom>
              <a:avLst/>
              <a:gdLst>
                <a:gd name="T0" fmla="*/ 0 w 297"/>
                <a:gd name="T1" fmla="*/ 0 h 94"/>
                <a:gd name="T2" fmla="*/ 165 w 297"/>
                <a:gd name="T3" fmla="*/ 27876 h 94"/>
                <a:gd name="T4" fmla="*/ 409 w 297"/>
                <a:gd name="T5" fmla="*/ 44951 h 94"/>
                <a:gd name="T6" fmla="*/ 931 w 297"/>
                <a:gd name="T7" fmla="*/ 48232 h 94"/>
                <a:gd name="T8" fmla="*/ 1317 w 297"/>
                <a:gd name="T9" fmla="*/ 41283 h 94"/>
                <a:gd name="T10" fmla="*/ 1207 w 297"/>
                <a:gd name="T11" fmla="*/ 13865 h 94"/>
                <a:gd name="T12" fmla="*/ 651 w 297"/>
                <a:gd name="T13" fmla="*/ 13865 h 94"/>
                <a:gd name="T14" fmla="*/ 0 w 297"/>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94"/>
                <a:gd name="T26" fmla="*/ 297 w 2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94">
                  <a:moveTo>
                    <a:pt x="0" y="0"/>
                  </a:moveTo>
                  <a:cubicBezTo>
                    <a:pt x="35" y="18"/>
                    <a:pt x="21" y="4"/>
                    <a:pt x="36" y="48"/>
                  </a:cubicBezTo>
                  <a:cubicBezTo>
                    <a:pt x="38" y="54"/>
                    <a:pt x="75" y="77"/>
                    <a:pt x="90" y="78"/>
                  </a:cubicBezTo>
                  <a:cubicBezTo>
                    <a:pt x="128" y="81"/>
                    <a:pt x="166" y="82"/>
                    <a:pt x="204" y="84"/>
                  </a:cubicBezTo>
                  <a:cubicBezTo>
                    <a:pt x="235" y="94"/>
                    <a:pt x="261" y="90"/>
                    <a:pt x="288" y="72"/>
                  </a:cubicBezTo>
                  <a:cubicBezTo>
                    <a:pt x="297" y="45"/>
                    <a:pt x="286" y="39"/>
                    <a:pt x="264" y="24"/>
                  </a:cubicBezTo>
                  <a:cubicBezTo>
                    <a:pt x="193" y="30"/>
                    <a:pt x="210" y="33"/>
                    <a:pt x="144" y="24"/>
                  </a:cubicBezTo>
                  <a:cubicBezTo>
                    <a:pt x="92" y="17"/>
                    <a:pt x="52" y="0"/>
                    <a:pt x="0" y="0"/>
                  </a:cubicBezTo>
                  <a:close/>
                </a:path>
              </a:pathLst>
            </a:custGeom>
            <a:solidFill>
              <a:srgbClr val="FF0000"/>
            </a:solidFill>
            <a:ln w="9525">
              <a:solidFill>
                <a:schemeClr val="tx1"/>
              </a:solidFill>
              <a:round/>
              <a:headEnd/>
              <a:tailEnd/>
            </a:ln>
          </p:spPr>
          <p:txBody>
            <a:bodyPr wrap="none" anchor="ctr"/>
            <a:lstStyle/>
            <a:p>
              <a:endParaRPr lang="en-US"/>
            </a:p>
          </p:txBody>
        </p:sp>
        <p:sp>
          <p:nvSpPr>
            <p:cNvPr id="25681" name="Freeform 68"/>
            <p:cNvSpPr>
              <a:spLocks/>
            </p:cNvSpPr>
            <p:nvPr/>
          </p:nvSpPr>
          <p:spPr bwMode="auto">
            <a:xfrm>
              <a:off x="4746" y="954"/>
              <a:ext cx="294" cy="123"/>
            </a:xfrm>
            <a:custGeom>
              <a:avLst/>
              <a:gdLst>
                <a:gd name="T0" fmla="*/ 27 w 264"/>
                <a:gd name="T1" fmla="*/ 17482 h 78"/>
                <a:gd name="T2" fmla="*/ 599 w 264"/>
                <a:gd name="T3" fmla="*/ 10345 h 78"/>
                <a:gd name="T4" fmla="*/ 1001 w 264"/>
                <a:gd name="T5" fmla="*/ 21296 h 78"/>
                <a:gd name="T6" fmla="*/ 1028 w 264"/>
                <a:gd name="T7" fmla="*/ 45947 h 78"/>
                <a:gd name="T8" fmla="*/ 0 w 264"/>
                <a:gd name="T9" fmla="*/ 35563 h 78"/>
                <a:gd name="T10" fmla="*/ 27 w 264"/>
                <a:gd name="T11" fmla="*/ 17482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0000"/>
            </a:solidFill>
            <a:ln w="9525">
              <a:solidFill>
                <a:schemeClr val="tx1"/>
              </a:solidFill>
              <a:round/>
              <a:headEnd/>
              <a:tailEnd/>
            </a:ln>
          </p:spPr>
          <p:txBody>
            <a:bodyPr wrap="none" anchor="ctr"/>
            <a:lstStyle/>
            <a:p>
              <a:endParaRPr lang="en-US"/>
            </a:p>
          </p:txBody>
        </p:sp>
        <p:sp>
          <p:nvSpPr>
            <p:cNvPr id="25682" name="Freeform 69"/>
            <p:cNvSpPr>
              <a:spLocks/>
            </p:cNvSpPr>
            <p:nvPr/>
          </p:nvSpPr>
          <p:spPr bwMode="auto">
            <a:xfrm>
              <a:off x="5045" y="1266"/>
              <a:ext cx="331" cy="148"/>
            </a:xfrm>
            <a:custGeom>
              <a:avLst/>
              <a:gdLst>
                <a:gd name="T0" fmla="*/ 0 w 297"/>
                <a:gd name="T1" fmla="*/ 0 h 94"/>
                <a:gd name="T2" fmla="*/ 165 w 297"/>
                <a:gd name="T3" fmla="*/ 27876 h 94"/>
                <a:gd name="T4" fmla="*/ 409 w 297"/>
                <a:gd name="T5" fmla="*/ 44951 h 94"/>
                <a:gd name="T6" fmla="*/ 931 w 297"/>
                <a:gd name="T7" fmla="*/ 48232 h 94"/>
                <a:gd name="T8" fmla="*/ 1317 w 297"/>
                <a:gd name="T9" fmla="*/ 41283 h 94"/>
                <a:gd name="T10" fmla="*/ 1207 w 297"/>
                <a:gd name="T11" fmla="*/ 13865 h 94"/>
                <a:gd name="T12" fmla="*/ 651 w 297"/>
                <a:gd name="T13" fmla="*/ 13865 h 94"/>
                <a:gd name="T14" fmla="*/ 0 w 297"/>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94"/>
                <a:gd name="T26" fmla="*/ 297 w 2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94">
                  <a:moveTo>
                    <a:pt x="0" y="0"/>
                  </a:moveTo>
                  <a:cubicBezTo>
                    <a:pt x="35" y="18"/>
                    <a:pt x="21" y="4"/>
                    <a:pt x="36" y="48"/>
                  </a:cubicBezTo>
                  <a:cubicBezTo>
                    <a:pt x="38" y="54"/>
                    <a:pt x="75" y="77"/>
                    <a:pt x="90" y="78"/>
                  </a:cubicBezTo>
                  <a:cubicBezTo>
                    <a:pt x="128" y="81"/>
                    <a:pt x="166" y="82"/>
                    <a:pt x="204" y="84"/>
                  </a:cubicBezTo>
                  <a:cubicBezTo>
                    <a:pt x="235" y="94"/>
                    <a:pt x="261" y="90"/>
                    <a:pt x="288" y="72"/>
                  </a:cubicBezTo>
                  <a:cubicBezTo>
                    <a:pt x="297" y="45"/>
                    <a:pt x="286" y="39"/>
                    <a:pt x="264" y="24"/>
                  </a:cubicBezTo>
                  <a:cubicBezTo>
                    <a:pt x="193" y="30"/>
                    <a:pt x="210" y="33"/>
                    <a:pt x="144" y="24"/>
                  </a:cubicBezTo>
                  <a:cubicBezTo>
                    <a:pt x="92" y="17"/>
                    <a:pt x="52" y="0"/>
                    <a:pt x="0" y="0"/>
                  </a:cubicBezTo>
                  <a:close/>
                </a:path>
              </a:pathLst>
            </a:custGeom>
            <a:solidFill>
              <a:srgbClr val="FF0000"/>
            </a:solidFill>
            <a:ln w="9525">
              <a:solidFill>
                <a:schemeClr val="tx1"/>
              </a:solidFill>
              <a:round/>
              <a:headEnd/>
              <a:tailEnd/>
            </a:ln>
          </p:spPr>
          <p:txBody>
            <a:bodyPr wrap="none" anchor="ctr"/>
            <a:lstStyle/>
            <a:p>
              <a:endParaRPr lang="en-US"/>
            </a:p>
          </p:txBody>
        </p:sp>
        <p:sp>
          <p:nvSpPr>
            <p:cNvPr id="25683" name="Oval 70"/>
            <p:cNvSpPr>
              <a:spLocks noChangeArrowheads="1"/>
            </p:cNvSpPr>
            <p:nvPr/>
          </p:nvSpPr>
          <p:spPr bwMode="auto">
            <a:xfrm>
              <a:off x="4902" y="1269"/>
              <a:ext cx="165" cy="16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84" name="Oval 71"/>
            <p:cNvSpPr>
              <a:spLocks noChangeArrowheads="1"/>
            </p:cNvSpPr>
            <p:nvPr/>
          </p:nvSpPr>
          <p:spPr bwMode="auto">
            <a:xfrm>
              <a:off x="4452" y="1299"/>
              <a:ext cx="150" cy="16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85" name="Oval 72"/>
            <p:cNvSpPr>
              <a:spLocks noChangeArrowheads="1"/>
            </p:cNvSpPr>
            <p:nvPr/>
          </p:nvSpPr>
          <p:spPr bwMode="auto">
            <a:xfrm>
              <a:off x="4722" y="1239"/>
              <a:ext cx="135" cy="13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86" name="Oval 73"/>
            <p:cNvSpPr>
              <a:spLocks noChangeArrowheads="1"/>
            </p:cNvSpPr>
            <p:nvPr/>
          </p:nvSpPr>
          <p:spPr bwMode="auto">
            <a:xfrm>
              <a:off x="5158" y="1433"/>
              <a:ext cx="120" cy="180"/>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87" name="Freeform 74"/>
            <p:cNvSpPr>
              <a:spLocks/>
            </p:cNvSpPr>
            <p:nvPr/>
          </p:nvSpPr>
          <p:spPr bwMode="auto">
            <a:xfrm rot="1430047" flipH="1" flipV="1">
              <a:off x="4751" y="1861"/>
              <a:ext cx="576" cy="945"/>
            </a:xfrm>
            <a:custGeom>
              <a:avLst/>
              <a:gdLst>
                <a:gd name="T0" fmla="*/ 53222 w 350"/>
                <a:gd name="T1" fmla="*/ 0 h 645"/>
                <a:gd name="T2" fmla="*/ 53222 w 350"/>
                <a:gd name="T3" fmla="*/ 107072 h 645"/>
                <a:gd name="T4" fmla="*/ 374130 w 350"/>
                <a:gd name="T5" fmla="*/ 135495 h 645"/>
                <a:gd name="T6" fmla="*/ 0 60000 65536"/>
                <a:gd name="T7" fmla="*/ 0 60000 65536"/>
                <a:gd name="T8" fmla="*/ 0 60000 65536"/>
                <a:gd name="T9" fmla="*/ 0 w 350"/>
                <a:gd name="T10" fmla="*/ 0 h 645"/>
                <a:gd name="T11" fmla="*/ 350 w 350"/>
                <a:gd name="T12" fmla="*/ 645 h 645"/>
              </a:gdLst>
              <a:ahLst/>
              <a:cxnLst>
                <a:cxn ang="T6">
                  <a:pos x="T0" y="T1"/>
                </a:cxn>
                <a:cxn ang="T7">
                  <a:pos x="T2" y="T3"/>
                </a:cxn>
                <a:cxn ang="T8">
                  <a:pos x="T4" y="T5"/>
                </a:cxn>
              </a:cxnLst>
              <a:rect l="T9" t="T10" r="T11" b="T12"/>
              <a:pathLst>
                <a:path w="350" h="645">
                  <a:moveTo>
                    <a:pt x="50" y="0"/>
                  </a:moveTo>
                  <a:cubicBezTo>
                    <a:pt x="25" y="201"/>
                    <a:pt x="0" y="402"/>
                    <a:pt x="50" y="510"/>
                  </a:cubicBezTo>
                  <a:cubicBezTo>
                    <a:pt x="100" y="618"/>
                    <a:pt x="305" y="628"/>
                    <a:pt x="350" y="645"/>
                  </a:cubicBezTo>
                </a:path>
              </a:pathLst>
            </a:custGeom>
            <a:noFill/>
            <a:ln w="19050">
              <a:solidFill>
                <a:schemeClr val="bg2"/>
              </a:solidFill>
              <a:round/>
              <a:headEnd/>
              <a:tailEnd type="triangle" w="med" len="med"/>
            </a:ln>
          </p:spPr>
          <p:txBody>
            <a:bodyPr wrap="none" anchor="ctr"/>
            <a:lstStyle/>
            <a:p>
              <a:endParaRPr lang="en-US"/>
            </a:p>
          </p:txBody>
        </p:sp>
        <p:sp>
          <p:nvSpPr>
            <p:cNvPr id="25688" name="Oval 75"/>
            <p:cNvSpPr>
              <a:spLocks noChangeArrowheads="1"/>
            </p:cNvSpPr>
            <p:nvPr/>
          </p:nvSpPr>
          <p:spPr bwMode="auto">
            <a:xfrm>
              <a:off x="4485" y="1598"/>
              <a:ext cx="165" cy="16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89" name="Oval 76"/>
            <p:cNvSpPr>
              <a:spLocks noChangeArrowheads="1"/>
            </p:cNvSpPr>
            <p:nvPr/>
          </p:nvSpPr>
          <p:spPr bwMode="auto">
            <a:xfrm>
              <a:off x="4749" y="1689"/>
              <a:ext cx="120" cy="180"/>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90" name="Oval 77"/>
            <p:cNvSpPr>
              <a:spLocks noChangeArrowheads="1"/>
            </p:cNvSpPr>
            <p:nvPr/>
          </p:nvSpPr>
          <p:spPr bwMode="auto">
            <a:xfrm>
              <a:off x="4523" y="1838"/>
              <a:ext cx="150" cy="16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sp>
          <p:nvSpPr>
            <p:cNvPr id="25691" name="Oval 78"/>
            <p:cNvSpPr>
              <a:spLocks noChangeArrowheads="1"/>
            </p:cNvSpPr>
            <p:nvPr/>
          </p:nvSpPr>
          <p:spPr bwMode="auto">
            <a:xfrm>
              <a:off x="4760" y="1901"/>
              <a:ext cx="135" cy="13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grpSp>
      <p:grpSp>
        <p:nvGrpSpPr>
          <p:cNvPr id="25608" name="Group 79"/>
          <p:cNvGrpSpPr>
            <a:grpSpLocks/>
          </p:cNvGrpSpPr>
          <p:nvPr/>
        </p:nvGrpSpPr>
        <p:grpSpPr bwMode="auto">
          <a:xfrm>
            <a:off x="473076" y="3350419"/>
            <a:ext cx="1482725" cy="972741"/>
            <a:chOff x="298" y="2814"/>
            <a:chExt cx="934" cy="817"/>
          </a:xfrm>
        </p:grpSpPr>
        <p:sp>
          <p:nvSpPr>
            <p:cNvPr id="25667" name="Freeform 80"/>
            <p:cNvSpPr>
              <a:spLocks/>
            </p:cNvSpPr>
            <p:nvPr/>
          </p:nvSpPr>
          <p:spPr bwMode="auto">
            <a:xfrm>
              <a:off x="474" y="2880"/>
              <a:ext cx="672" cy="751"/>
            </a:xfrm>
            <a:custGeom>
              <a:avLst/>
              <a:gdLst>
                <a:gd name="T0" fmla="*/ 1691414 w 343"/>
                <a:gd name="T1" fmla="*/ 2823340 h 374"/>
                <a:gd name="T2" fmla="*/ 1547267 w 343"/>
                <a:gd name="T3" fmla="*/ 1787125 h 374"/>
                <a:gd name="T4" fmla="*/ 1397458 w 343"/>
                <a:gd name="T5" fmla="*/ 950555 h 374"/>
                <a:gd name="T6" fmla="*/ 1470606 w 343"/>
                <a:gd name="T7" fmla="*/ 119513 h 374"/>
                <a:gd name="T8" fmla="*/ 1764989 w 343"/>
                <a:gd name="T9" fmla="*/ 326982 h 374"/>
                <a:gd name="T10" fmla="*/ 2137072 w 343"/>
                <a:gd name="T11" fmla="*/ 1684059 h 374"/>
                <a:gd name="T12" fmla="*/ 2574718 w 343"/>
                <a:gd name="T13" fmla="*/ 2303108 h 374"/>
                <a:gd name="T14" fmla="*/ 4055140 w 343"/>
                <a:gd name="T15" fmla="*/ 2200046 h 374"/>
                <a:gd name="T16" fmla="*/ 4198393 w 343"/>
                <a:gd name="T17" fmla="*/ 2510057 h 374"/>
                <a:gd name="T18" fmla="*/ 3978463 w 343"/>
                <a:gd name="T19" fmla="*/ 2719775 h 374"/>
                <a:gd name="T20" fmla="*/ 3018538 w 343"/>
                <a:gd name="T21" fmla="*/ 3030321 h 374"/>
                <a:gd name="T22" fmla="*/ 3313791 w 343"/>
                <a:gd name="T23" fmla="*/ 4382585 h 374"/>
                <a:gd name="T24" fmla="*/ 3904490 w 343"/>
                <a:gd name="T25" fmla="*/ 5530872 h 374"/>
                <a:gd name="T26" fmla="*/ 3095216 w 343"/>
                <a:gd name="T27" fmla="*/ 5530872 h 374"/>
                <a:gd name="T28" fmla="*/ 2280306 w 343"/>
                <a:gd name="T29" fmla="*/ 4177779 h 374"/>
                <a:gd name="T30" fmla="*/ 1033025 w 343"/>
                <a:gd name="T31" fmla="*/ 5634679 h 374"/>
                <a:gd name="T32" fmla="*/ 443941 w 343"/>
                <a:gd name="T33" fmla="*/ 5530872 h 374"/>
                <a:gd name="T34" fmla="*/ 809731 w 343"/>
                <a:gd name="T35" fmla="*/ 4902849 h 374"/>
                <a:gd name="T36" fmla="*/ 809731 w 343"/>
                <a:gd name="T37" fmla="*/ 3554752 h 374"/>
                <a:gd name="T38" fmla="*/ 443941 w 343"/>
                <a:gd name="T39" fmla="*/ 3133610 h 374"/>
                <a:gd name="T40" fmla="*/ 0 w 343"/>
                <a:gd name="T41" fmla="*/ 2200046 h 374"/>
                <a:gd name="T42" fmla="*/ 883278 w 343"/>
                <a:gd name="T43" fmla="*/ 2405423 h 374"/>
                <a:gd name="T44" fmla="*/ 1691414 w 343"/>
                <a:gd name="T45" fmla="*/ 2823340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3"/>
                <a:gd name="T70" fmla="*/ 0 h 374"/>
                <a:gd name="T71" fmla="*/ 343 w 343"/>
                <a:gd name="T72" fmla="*/ 374 h 3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3" h="374">
                  <a:moveTo>
                    <a:pt x="138" y="163"/>
                  </a:moveTo>
                  <a:cubicBezTo>
                    <a:pt x="134" y="143"/>
                    <a:pt x="130" y="123"/>
                    <a:pt x="126" y="103"/>
                  </a:cubicBezTo>
                  <a:cubicBezTo>
                    <a:pt x="123" y="87"/>
                    <a:pt x="114" y="55"/>
                    <a:pt x="114" y="55"/>
                  </a:cubicBezTo>
                  <a:cubicBezTo>
                    <a:pt x="116" y="39"/>
                    <a:pt x="110" y="19"/>
                    <a:pt x="120" y="7"/>
                  </a:cubicBezTo>
                  <a:cubicBezTo>
                    <a:pt x="126" y="0"/>
                    <a:pt x="138" y="13"/>
                    <a:pt x="144" y="19"/>
                  </a:cubicBezTo>
                  <a:cubicBezTo>
                    <a:pt x="159" y="34"/>
                    <a:pt x="166" y="78"/>
                    <a:pt x="174" y="97"/>
                  </a:cubicBezTo>
                  <a:cubicBezTo>
                    <a:pt x="182" y="116"/>
                    <a:pt x="193" y="120"/>
                    <a:pt x="210" y="133"/>
                  </a:cubicBezTo>
                  <a:cubicBezTo>
                    <a:pt x="261" y="128"/>
                    <a:pt x="282" y="120"/>
                    <a:pt x="330" y="127"/>
                  </a:cubicBezTo>
                  <a:cubicBezTo>
                    <a:pt x="334" y="133"/>
                    <a:pt x="343" y="138"/>
                    <a:pt x="342" y="145"/>
                  </a:cubicBezTo>
                  <a:cubicBezTo>
                    <a:pt x="341" y="152"/>
                    <a:pt x="330" y="154"/>
                    <a:pt x="324" y="157"/>
                  </a:cubicBezTo>
                  <a:cubicBezTo>
                    <a:pt x="301" y="169"/>
                    <a:pt x="271" y="169"/>
                    <a:pt x="246" y="175"/>
                  </a:cubicBezTo>
                  <a:cubicBezTo>
                    <a:pt x="217" y="219"/>
                    <a:pt x="245" y="226"/>
                    <a:pt x="270" y="253"/>
                  </a:cubicBezTo>
                  <a:cubicBezTo>
                    <a:pt x="287" y="272"/>
                    <a:pt x="303" y="297"/>
                    <a:pt x="318" y="319"/>
                  </a:cubicBezTo>
                  <a:cubicBezTo>
                    <a:pt x="304" y="374"/>
                    <a:pt x="282" y="342"/>
                    <a:pt x="252" y="319"/>
                  </a:cubicBezTo>
                  <a:cubicBezTo>
                    <a:pt x="237" y="275"/>
                    <a:pt x="229" y="262"/>
                    <a:pt x="186" y="241"/>
                  </a:cubicBezTo>
                  <a:cubicBezTo>
                    <a:pt x="148" y="266"/>
                    <a:pt x="127" y="303"/>
                    <a:pt x="84" y="325"/>
                  </a:cubicBezTo>
                  <a:cubicBezTo>
                    <a:pt x="68" y="323"/>
                    <a:pt x="48" y="329"/>
                    <a:pt x="36" y="319"/>
                  </a:cubicBezTo>
                  <a:cubicBezTo>
                    <a:pt x="3" y="291"/>
                    <a:pt x="65" y="283"/>
                    <a:pt x="66" y="283"/>
                  </a:cubicBezTo>
                  <a:cubicBezTo>
                    <a:pt x="100" y="249"/>
                    <a:pt x="95" y="240"/>
                    <a:pt x="66" y="205"/>
                  </a:cubicBezTo>
                  <a:cubicBezTo>
                    <a:pt x="45" y="180"/>
                    <a:pt x="66" y="191"/>
                    <a:pt x="36" y="181"/>
                  </a:cubicBezTo>
                  <a:cubicBezTo>
                    <a:pt x="28" y="156"/>
                    <a:pt x="8" y="152"/>
                    <a:pt x="0" y="127"/>
                  </a:cubicBezTo>
                  <a:cubicBezTo>
                    <a:pt x="28" y="118"/>
                    <a:pt x="46" y="126"/>
                    <a:pt x="72" y="139"/>
                  </a:cubicBezTo>
                  <a:cubicBezTo>
                    <a:pt x="90" y="194"/>
                    <a:pt x="105" y="188"/>
                    <a:pt x="138" y="163"/>
                  </a:cubicBezTo>
                  <a:close/>
                </a:path>
              </a:pathLst>
            </a:custGeom>
            <a:solidFill>
              <a:schemeClr val="accent1"/>
            </a:solidFill>
            <a:ln w="9525">
              <a:solidFill>
                <a:schemeClr val="tx1"/>
              </a:solidFill>
              <a:round/>
              <a:headEnd/>
              <a:tailEnd/>
            </a:ln>
          </p:spPr>
          <p:txBody>
            <a:bodyPr wrap="none" anchor="ctr"/>
            <a:lstStyle/>
            <a:p>
              <a:endParaRPr lang="en-US"/>
            </a:p>
          </p:txBody>
        </p:sp>
        <p:sp>
          <p:nvSpPr>
            <p:cNvPr id="25668" name="Freeform 81"/>
            <p:cNvSpPr>
              <a:spLocks/>
            </p:cNvSpPr>
            <p:nvPr/>
          </p:nvSpPr>
          <p:spPr bwMode="auto">
            <a:xfrm>
              <a:off x="298" y="2814"/>
              <a:ext cx="350" cy="267"/>
            </a:xfrm>
            <a:custGeom>
              <a:avLst/>
              <a:gdLst>
                <a:gd name="T0" fmla="*/ 50 w 350"/>
                <a:gd name="T1" fmla="*/ 0 h 645"/>
                <a:gd name="T2" fmla="*/ 50 w 350"/>
                <a:gd name="T3" fmla="*/ 0 h 645"/>
                <a:gd name="T4" fmla="*/ 350 w 350"/>
                <a:gd name="T5" fmla="*/ 0 h 645"/>
                <a:gd name="T6" fmla="*/ 0 60000 65536"/>
                <a:gd name="T7" fmla="*/ 0 60000 65536"/>
                <a:gd name="T8" fmla="*/ 0 60000 65536"/>
                <a:gd name="T9" fmla="*/ 0 w 350"/>
                <a:gd name="T10" fmla="*/ 0 h 645"/>
                <a:gd name="T11" fmla="*/ 350 w 350"/>
                <a:gd name="T12" fmla="*/ 645 h 645"/>
              </a:gdLst>
              <a:ahLst/>
              <a:cxnLst>
                <a:cxn ang="T6">
                  <a:pos x="T0" y="T1"/>
                </a:cxn>
                <a:cxn ang="T7">
                  <a:pos x="T2" y="T3"/>
                </a:cxn>
                <a:cxn ang="T8">
                  <a:pos x="T4" y="T5"/>
                </a:cxn>
              </a:cxnLst>
              <a:rect l="T9" t="T10" r="T11" b="T12"/>
              <a:pathLst>
                <a:path w="350" h="645">
                  <a:moveTo>
                    <a:pt x="50" y="0"/>
                  </a:moveTo>
                  <a:cubicBezTo>
                    <a:pt x="25" y="201"/>
                    <a:pt x="0" y="402"/>
                    <a:pt x="50" y="510"/>
                  </a:cubicBezTo>
                  <a:cubicBezTo>
                    <a:pt x="100" y="618"/>
                    <a:pt x="305" y="628"/>
                    <a:pt x="350" y="645"/>
                  </a:cubicBezTo>
                </a:path>
              </a:pathLst>
            </a:custGeom>
            <a:noFill/>
            <a:ln w="19050">
              <a:solidFill>
                <a:schemeClr val="bg2"/>
              </a:solidFill>
              <a:round/>
              <a:headEnd/>
              <a:tailEnd type="triangle" w="med" len="med"/>
            </a:ln>
          </p:spPr>
          <p:txBody>
            <a:bodyPr wrap="none" anchor="ctr"/>
            <a:lstStyle/>
            <a:p>
              <a:endParaRPr lang="en-US"/>
            </a:p>
          </p:txBody>
        </p:sp>
        <p:grpSp>
          <p:nvGrpSpPr>
            <p:cNvPr id="25669" name="Group 82"/>
            <p:cNvGrpSpPr>
              <a:grpSpLocks/>
            </p:cNvGrpSpPr>
            <p:nvPr/>
          </p:nvGrpSpPr>
          <p:grpSpPr bwMode="auto">
            <a:xfrm>
              <a:off x="1040" y="2934"/>
              <a:ext cx="192" cy="192"/>
              <a:chOff x="1760" y="3372"/>
              <a:chExt cx="192" cy="192"/>
            </a:xfrm>
          </p:grpSpPr>
          <p:sp>
            <p:nvSpPr>
              <p:cNvPr id="25671" name="Line 83"/>
              <p:cNvSpPr>
                <a:spLocks noChangeShapeType="1"/>
              </p:cNvSpPr>
              <p:nvPr/>
            </p:nvSpPr>
            <p:spPr bwMode="auto">
              <a:xfrm flipV="1">
                <a:off x="1760" y="3468"/>
                <a:ext cx="48" cy="96"/>
              </a:xfrm>
              <a:prstGeom prst="line">
                <a:avLst/>
              </a:prstGeom>
              <a:noFill/>
              <a:ln w="38100">
                <a:solidFill>
                  <a:srgbClr val="CC9900"/>
                </a:solidFill>
                <a:round/>
                <a:headEnd/>
                <a:tailEnd/>
              </a:ln>
            </p:spPr>
            <p:txBody>
              <a:bodyPr wrap="none" anchor="ctr"/>
              <a:lstStyle/>
              <a:p>
                <a:endParaRPr lang="en-US"/>
              </a:p>
            </p:txBody>
          </p:sp>
          <p:sp>
            <p:nvSpPr>
              <p:cNvPr id="25672" name="Line 84"/>
              <p:cNvSpPr>
                <a:spLocks noChangeShapeType="1"/>
              </p:cNvSpPr>
              <p:nvPr/>
            </p:nvSpPr>
            <p:spPr bwMode="auto">
              <a:xfrm flipV="1">
                <a:off x="1808" y="3468"/>
                <a:ext cx="48" cy="96"/>
              </a:xfrm>
              <a:prstGeom prst="line">
                <a:avLst/>
              </a:prstGeom>
              <a:noFill/>
              <a:ln w="38100">
                <a:solidFill>
                  <a:srgbClr val="CC9900"/>
                </a:solidFill>
                <a:round/>
                <a:headEnd/>
                <a:tailEnd/>
              </a:ln>
            </p:spPr>
            <p:txBody>
              <a:bodyPr wrap="none" anchor="ctr"/>
              <a:lstStyle/>
              <a:p>
                <a:endParaRPr lang="en-US"/>
              </a:p>
            </p:txBody>
          </p:sp>
          <p:sp>
            <p:nvSpPr>
              <p:cNvPr id="25673" name="Line 85"/>
              <p:cNvSpPr>
                <a:spLocks noChangeShapeType="1"/>
              </p:cNvSpPr>
              <p:nvPr/>
            </p:nvSpPr>
            <p:spPr bwMode="auto">
              <a:xfrm>
                <a:off x="1760" y="3420"/>
                <a:ext cx="144" cy="96"/>
              </a:xfrm>
              <a:prstGeom prst="line">
                <a:avLst/>
              </a:prstGeom>
              <a:noFill/>
              <a:ln w="38100">
                <a:solidFill>
                  <a:srgbClr val="CC9900"/>
                </a:solidFill>
                <a:round/>
                <a:headEnd/>
                <a:tailEnd/>
              </a:ln>
            </p:spPr>
            <p:txBody>
              <a:bodyPr wrap="none" anchor="ctr"/>
              <a:lstStyle/>
              <a:p>
                <a:endParaRPr lang="en-US"/>
              </a:p>
            </p:txBody>
          </p:sp>
          <p:sp>
            <p:nvSpPr>
              <p:cNvPr id="25674" name="Line 86"/>
              <p:cNvSpPr>
                <a:spLocks noChangeShapeType="1"/>
              </p:cNvSpPr>
              <p:nvPr/>
            </p:nvSpPr>
            <p:spPr bwMode="auto">
              <a:xfrm>
                <a:off x="1760" y="3372"/>
                <a:ext cx="144" cy="96"/>
              </a:xfrm>
              <a:prstGeom prst="line">
                <a:avLst/>
              </a:prstGeom>
              <a:noFill/>
              <a:ln w="28575">
                <a:solidFill>
                  <a:schemeClr val="tx1"/>
                </a:solidFill>
                <a:round/>
                <a:headEnd/>
                <a:tailEnd/>
              </a:ln>
            </p:spPr>
            <p:txBody>
              <a:bodyPr wrap="none" anchor="ctr"/>
              <a:lstStyle/>
              <a:p>
                <a:endParaRPr lang="en-US"/>
              </a:p>
            </p:txBody>
          </p:sp>
          <p:sp>
            <p:nvSpPr>
              <p:cNvPr id="25675" name="Oval 87"/>
              <p:cNvSpPr>
                <a:spLocks noChangeArrowheads="1"/>
              </p:cNvSpPr>
              <p:nvPr/>
            </p:nvSpPr>
            <p:spPr bwMode="auto">
              <a:xfrm>
                <a:off x="1904" y="3372"/>
                <a:ext cx="48" cy="48"/>
              </a:xfrm>
              <a:prstGeom prst="ellipse">
                <a:avLst/>
              </a:prstGeom>
              <a:noFill/>
              <a:ln w="28575">
                <a:solidFill>
                  <a:srgbClr val="FF0000"/>
                </a:solidFill>
                <a:round/>
                <a:headEnd/>
                <a:tailEnd/>
              </a:ln>
            </p:spPr>
            <p:txBody>
              <a:bodyPr wrap="none" anchor="ctr"/>
              <a:lstStyle/>
              <a:p>
                <a:endParaRPr lang="en-US">
                  <a:latin typeface="Times New Roman" pitchFamily="18" charset="0"/>
                </a:endParaRPr>
              </a:p>
            </p:txBody>
          </p:sp>
          <p:sp>
            <p:nvSpPr>
              <p:cNvPr id="25676" name="Line 88"/>
              <p:cNvSpPr>
                <a:spLocks noChangeShapeType="1"/>
              </p:cNvSpPr>
              <p:nvPr/>
            </p:nvSpPr>
            <p:spPr bwMode="auto">
              <a:xfrm flipV="1">
                <a:off x="1878" y="3412"/>
                <a:ext cx="36" cy="34"/>
              </a:xfrm>
              <a:prstGeom prst="line">
                <a:avLst/>
              </a:prstGeom>
              <a:noFill/>
              <a:ln w="38100">
                <a:solidFill>
                  <a:srgbClr val="FF0000"/>
                </a:solidFill>
                <a:round/>
                <a:headEnd/>
                <a:tailEnd/>
              </a:ln>
            </p:spPr>
            <p:txBody>
              <a:bodyPr wrap="none" anchor="ctr"/>
              <a:lstStyle/>
              <a:p>
                <a:endParaRPr lang="en-US"/>
              </a:p>
            </p:txBody>
          </p:sp>
        </p:grpSp>
        <p:sp>
          <p:nvSpPr>
            <p:cNvPr id="25670" name="Text Box 89"/>
            <p:cNvSpPr txBox="1">
              <a:spLocks noChangeArrowheads="1"/>
            </p:cNvSpPr>
            <p:nvPr/>
          </p:nvSpPr>
          <p:spPr bwMode="auto">
            <a:xfrm>
              <a:off x="620" y="3158"/>
              <a:ext cx="396" cy="388"/>
            </a:xfrm>
            <a:prstGeom prst="rect">
              <a:avLst/>
            </a:prstGeom>
            <a:noFill/>
            <a:ln w="9525">
              <a:noFill/>
              <a:miter lim="800000"/>
              <a:headEnd/>
              <a:tailEnd/>
            </a:ln>
          </p:spPr>
          <p:txBody>
            <a:bodyPr wrap="none">
              <a:spAutoFit/>
            </a:bodyPr>
            <a:lstStyle/>
            <a:p>
              <a:pPr eaLnBrk="0" hangingPunct="0"/>
              <a:r>
                <a:rPr lang="de-DE" sz="2400">
                  <a:latin typeface="WellaCorporateLight" pitchFamily="2" charset="0"/>
                </a:rPr>
                <a:t>DC</a:t>
              </a:r>
            </a:p>
          </p:txBody>
        </p:sp>
      </p:grpSp>
      <p:grpSp>
        <p:nvGrpSpPr>
          <p:cNvPr id="25609" name="Group 90"/>
          <p:cNvGrpSpPr>
            <a:grpSpLocks/>
          </p:cNvGrpSpPr>
          <p:nvPr/>
        </p:nvGrpSpPr>
        <p:grpSpPr bwMode="auto">
          <a:xfrm>
            <a:off x="6619876" y="2514601"/>
            <a:ext cx="844550" cy="848917"/>
            <a:chOff x="576" y="1200"/>
            <a:chExt cx="532" cy="713"/>
          </a:xfrm>
        </p:grpSpPr>
        <p:sp>
          <p:nvSpPr>
            <p:cNvPr id="25661" name="AutoShape 91"/>
            <p:cNvSpPr>
              <a:spLocks noChangeArrowheads="1"/>
            </p:cNvSpPr>
            <p:nvPr/>
          </p:nvSpPr>
          <p:spPr bwMode="auto">
            <a:xfrm>
              <a:off x="672" y="1440"/>
              <a:ext cx="192" cy="192"/>
            </a:xfrm>
            <a:prstGeom prst="hexagon">
              <a:avLst>
                <a:gd name="adj" fmla="val 21875"/>
                <a:gd name="vf" fmla="val 115470"/>
              </a:avLst>
            </a:prstGeom>
            <a:noFill/>
            <a:ln w="28575">
              <a:solidFill>
                <a:srgbClr val="FF0000"/>
              </a:solidFill>
              <a:miter lim="800000"/>
              <a:headEnd/>
              <a:tailEnd/>
            </a:ln>
          </p:spPr>
          <p:txBody>
            <a:bodyPr wrap="none" anchor="ctr"/>
            <a:lstStyle/>
            <a:p>
              <a:endParaRPr lang="en-US">
                <a:latin typeface="Times New Roman" pitchFamily="18" charset="0"/>
              </a:endParaRPr>
            </a:p>
          </p:txBody>
        </p:sp>
        <p:sp>
          <p:nvSpPr>
            <p:cNvPr id="25662" name="Line 92"/>
            <p:cNvSpPr>
              <a:spLocks noChangeShapeType="1"/>
            </p:cNvSpPr>
            <p:nvPr/>
          </p:nvSpPr>
          <p:spPr bwMode="auto">
            <a:xfrm flipH="1" flipV="1">
              <a:off x="672" y="1344"/>
              <a:ext cx="48" cy="96"/>
            </a:xfrm>
            <a:prstGeom prst="line">
              <a:avLst/>
            </a:prstGeom>
            <a:noFill/>
            <a:ln w="28575">
              <a:solidFill>
                <a:srgbClr val="FF0000"/>
              </a:solidFill>
              <a:round/>
              <a:headEnd/>
              <a:tailEnd/>
            </a:ln>
          </p:spPr>
          <p:txBody>
            <a:bodyPr wrap="none" anchor="ctr"/>
            <a:lstStyle/>
            <a:p>
              <a:endParaRPr lang="en-US"/>
            </a:p>
          </p:txBody>
        </p:sp>
        <p:sp>
          <p:nvSpPr>
            <p:cNvPr id="25663" name="Line 93"/>
            <p:cNvSpPr>
              <a:spLocks noChangeShapeType="1"/>
            </p:cNvSpPr>
            <p:nvPr/>
          </p:nvSpPr>
          <p:spPr bwMode="auto">
            <a:xfrm flipH="1" flipV="1">
              <a:off x="816" y="1632"/>
              <a:ext cx="48" cy="96"/>
            </a:xfrm>
            <a:prstGeom prst="line">
              <a:avLst/>
            </a:prstGeom>
            <a:noFill/>
            <a:ln w="28575">
              <a:solidFill>
                <a:srgbClr val="FF0000"/>
              </a:solidFill>
              <a:round/>
              <a:headEnd/>
              <a:tailEnd/>
            </a:ln>
          </p:spPr>
          <p:txBody>
            <a:bodyPr wrap="none" anchor="ctr"/>
            <a:lstStyle/>
            <a:p>
              <a:endParaRPr lang="en-US"/>
            </a:p>
          </p:txBody>
        </p:sp>
        <p:sp>
          <p:nvSpPr>
            <p:cNvPr id="25664" name="Text Box 94"/>
            <p:cNvSpPr txBox="1">
              <a:spLocks noChangeArrowheads="1"/>
            </p:cNvSpPr>
            <p:nvPr/>
          </p:nvSpPr>
          <p:spPr bwMode="auto">
            <a:xfrm>
              <a:off x="816" y="1680"/>
              <a:ext cx="292" cy="233"/>
            </a:xfrm>
            <a:prstGeom prst="rect">
              <a:avLst/>
            </a:prstGeom>
            <a:noFill/>
            <a:ln w="9525">
              <a:noFill/>
              <a:miter lim="800000"/>
              <a:headEnd/>
              <a:tailEnd/>
            </a:ln>
          </p:spPr>
          <p:txBody>
            <a:bodyPr wrap="none">
              <a:spAutoFit/>
            </a:bodyPr>
            <a:lstStyle/>
            <a:p>
              <a:pPr eaLnBrk="0" hangingPunct="0"/>
              <a:r>
                <a:rPr lang="de-DE" sz="1200" b="1">
                  <a:solidFill>
                    <a:srgbClr val="FF0000"/>
                  </a:solidFill>
                </a:rPr>
                <a:t>NH</a:t>
              </a:r>
              <a:r>
                <a:rPr lang="de-DE" sz="1200" b="1" baseline="-25000">
                  <a:solidFill>
                    <a:srgbClr val="FF0000"/>
                  </a:solidFill>
                </a:rPr>
                <a:t>2</a:t>
              </a:r>
              <a:endParaRPr lang="de-DE" sz="1200"/>
            </a:p>
          </p:txBody>
        </p:sp>
        <p:sp>
          <p:nvSpPr>
            <p:cNvPr id="25665" name="Text Box 95"/>
            <p:cNvSpPr txBox="1">
              <a:spLocks noChangeArrowheads="1"/>
            </p:cNvSpPr>
            <p:nvPr/>
          </p:nvSpPr>
          <p:spPr bwMode="auto">
            <a:xfrm>
              <a:off x="576" y="1200"/>
              <a:ext cx="292" cy="233"/>
            </a:xfrm>
            <a:prstGeom prst="rect">
              <a:avLst/>
            </a:prstGeom>
            <a:noFill/>
            <a:ln w="9525">
              <a:noFill/>
              <a:miter lim="800000"/>
              <a:headEnd/>
              <a:tailEnd/>
            </a:ln>
          </p:spPr>
          <p:txBody>
            <a:bodyPr wrap="none">
              <a:spAutoFit/>
            </a:bodyPr>
            <a:lstStyle/>
            <a:p>
              <a:pPr eaLnBrk="0" hangingPunct="0"/>
              <a:r>
                <a:rPr lang="de-DE" sz="1200" b="1">
                  <a:solidFill>
                    <a:srgbClr val="FF0000"/>
                  </a:solidFill>
                </a:rPr>
                <a:t>NH</a:t>
              </a:r>
              <a:r>
                <a:rPr lang="de-DE" sz="1200" b="1" baseline="-25000">
                  <a:solidFill>
                    <a:srgbClr val="FF0000"/>
                  </a:solidFill>
                </a:rPr>
                <a:t>2</a:t>
              </a:r>
              <a:endParaRPr lang="de-DE" sz="1200"/>
            </a:p>
          </p:txBody>
        </p:sp>
        <p:sp>
          <p:nvSpPr>
            <p:cNvPr id="25666" name="Oval 96"/>
            <p:cNvSpPr>
              <a:spLocks noChangeArrowheads="1"/>
            </p:cNvSpPr>
            <p:nvPr/>
          </p:nvSpPr>
          <p:spPr bwMode="auto">
            <a:xfrm>
              <a:off x="695" y="1465"/>
              <a:ext cx="144" cy="144"/>
            </a:xfrm>
            <a:prstGeom prst="ellipse">
              <a:avLst/>
            </a:prstGeom>
            <a:noFill/>
            <a:ln w="9525">
              <a:solidFill>
                <a:srgbClr val="FF0000"/>
              </a:solidFill>
              <a:round/>
              <a:headEnd/>
              <a:tailEnd/>
            </a:ln>
          </p:spPr>
          <p:txBody>
            <a:bodyPr wrap="none" anchor="ctr"/>
            <a:lstStyle/>
            <a:p>
              <a:endParaRPr lang="en-US">
                <a:latin typeface="Times New Roman" pitchFamily="18" charset="0"/>
              </a:endParaRPr>
            </a:p>
          </p:txBody>
        </p:sp>
      </p:grpSp>
      <p:grpSp>
        <p:nvGrpSpPr>
          <p:cNvPr id="25610" name="Group 97"/>
          <p:cNvGrpSpPr>
            <a:grpSpLocks/>
          </p:cNvGrpSpPr>
          <p:nvPr/>
        </p:nvGrpSpPr>
        <p:grpSpPr bwMode="auto">
          <a:xfrm>
            <a:off x="5632450" y="3278982"/>
            <a:ext cx="3074988" cy="1551385"/>
            <a:chOff x="3556" y="2847"/>
            <a:chExt cx="1937" cy="1303"/>
          </a:xfrm>
        </p:grpSpPr>
        <p:sp>
          <p:nvSpPr>
            <p:cNvPr id="25628" name="Oval 98"/>
            <p:cNvSpPr>
              <a:spLocks noChangeArrowheads="1"/>
            </p:cNvSpPr>
            <p:nvPr/>
          </p:nvSpPr>
          <p:spPr bwMode="auto">
            <a:xfrm>
              <a:off x="5280" y="3732"/>
              <a:ext cx="150" cy="135"/>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grpSp>
          <p:nvGrpSpPr>
            <p:cNvPr id="25629" name="Group 99"/>
            <p:cNvGrpSpPr>
              <a:grpSpLocks/>
            </p:cNvGrpSpPr>
            <p:nvPr/>
          </p:nvGrpSpPr>
          <p:grpSpPr bwMode="auto">
            <a:xfrm>
              <a:off x="4191" y="2934"/>
              <a:ext cx="1029" cy="124"/>
              <a:chOff x="1605" y="2256"/>
              <a:chExt cx="1029" cy="124"/>
            </a:xfrm>
          </p:grpSpPr>
          <p:sp>
            <p:nvSpPr>
              <p:cNvPr id="25657" name="Freeform 100"/>
              <p:cNvSpPr>
                <a:spLocks/>
              </p:cNvSpPr>
              <p:nvPr/>
            </p:nvSpPr>
            <p:spPr bwMode="auto">
              <a:xfrm>
                <a:off x="1605" y="2256"/>
                <a:ext cx="264" cy="78"/>
              </a:xfrm>
              <a:custGeom>
                <a:avLst/>
                <a:gdLst>
                  <a:gd name="T0" fmla="*/ 6 w 264"/>
                  <a:gd name="T1" fmla="*/ 30 h 78"/>
                  <a:gd name="T2" fmla="*/ 132 w 264"/>
                  <a:gd name="T3" fmla="*/ 18 h 78"/>
                  <a:gd name="T4" fmla="*/ 222 w 264"/>
                  <a:gd name="T5" fmla="*/ 36 h 78"/>
                  <a:gd name="T6" fmla="*/ 228 w 264"/>
                  <a:gd name="T7" fmla="*/ 78 h 78"/>
                  <a:gd name="T8" fmla="*/ 0 w 264"/>
                  <a:gd name="T9" fmla="*/ 60 h 78"/>
                  <a:gd name="T10" fmla="*/ 6 w 264"/>
                  <a:gd name="T11" fmla="*/ 30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9900"/>
              </a:solidFill>
              <a:ln w="9525">
                <a:solidFill>
                  <a:schemeClr val="tx1"/>
                </a:solidFill>
                <a:round/>
                <a:headEnd/>
                <a:tailEnd/>
              </a:ln>
            </p:spPr>
            <p:txBody>
              <a:bodyPr wrap="none" anchor="ctr"/>
              <a:lstStyle/>
              <a:p>
                <a:endParaRPr lang="en-US"/>
              </a:p>
            </p:txBody>
          </p:sp>
          <p:sp>
            <p:nvSpPr>
              <p:cNvPr id="25658" name="Freeform 101"/>
              <p:cNvSpPr>
                <a:spLocks/>
              </p:cNvSpPr>
              <p:nvPr/>
            </p:nvSpPr>
            <p:spPr bwMode="auto">
              <a:xfrm>
                <a:off x="1833" y="2262"/>
                <a:ext cx="297" cy="94"/>
              </a:xfrm>
              <a:custGeom>
                <a:avLst/>
                <a:gdLst>
                  <a:gd name="T0" fmla="*/ 0 w 297"/>
                  <a:gd name="T1" fmla="*/ 0 h 94"/>
                  <a:gd name="T2" fmla="*/ 36 w 297"/>
                  <a:gd name="T3" fmla="*/ 48 h 94"/>
                  <a:gd name="T4" fmla="*/ 90 w 297"/>
                  <a:gd name="T5" fmla="*/ 78 h 94"/>
                  <a:gd name="T6" fmla="*/ 204 w 297"/>
                  <a:gd name="T7" fmla="*/ 84 h 94"/>
                  <a:gd name="T8" fmla="*/ 288 w 297"/>
                  <a:gd name="T9" fmla="*/ 72 h 94"/>
                  <a:gd name="T10" fmla="*/ 264 w 297"/>
                  <a:gd name="T11" fmla="*/ 24 h 94"/>
                  <a:gd name="T12" fmla="*/ 144 w 297"/>
                  <a:gd name="T13" fmla="*/ 24 h 94"/>
                  <a:gd name="T14" fmla="*/ 0 w 297"/>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94"/>
                  <a:gd name="T26" fmla="*/ 297 w 2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94">
                    <a:moveTo>
                      <a:pt x="0" y="0"/>
                    </a:moveTo>
                    <a:cubicBezTo>
                      <a:pt x="35" y="18"/>
                      <a:pt x="21" y="4"/>
                      <a:pt x="36" y="48"/>
                    </a:cubicBezTo>
                    <a:cubicBezTo>
                      <a:pt x="38" y="54"/>
                      <a:pt x="75" y="77"/>
                      <a:pt x="90" y="78"/>
                    </a:cubicBezTo>
                    <a:cubicBezTo>
                      <a:pt x="128" y="81"/>
                      <a:pt x="166" y="82"/>
                      <a:pt x="204" y="84"/>
                    </a:cubicBezTo>
                    <a:cubicBezTo>
                      <a:pt x="235" y="94"/>
                      <a:pt x="261" y="90"/>
                      <a:pt x="288" y="72"/>
                    </a:cubicBezTo>
                    <a:cubicBezTo>
                      <a:pt x="297" y="45"/>
                      <a:pt x="286" y="39"/>
                      <a:pt x="264" y="24"/>
                    </a:cubicBezTo>
                    <a:cubicBezTo>
                      <a:pt x="193" y="30"/>
                      <a:pt x="210" y="33"/>
                      <a:pt x="144" y="24"/>
                    </a:cubicBezTo>
                    <a:cubicBezTo>
                      <a:pt x="92" y="17"/>
                      <a:pt x="52" y="0"/>
                      <a:pt x="0" y="0"/>
                    </a:cubicBezTo>
                    <a:close/>
                  </a:path>
                </a:pathLst>
              </a:custGeom>
              <a:solidFill>
                <a:srgbClr val="FF9900"/>
              </a:solidFill>
              <a:ln w="9525">
                <a:solidFill>
                  <a:schemeClr val="tx1"/>
                </a:solidFill>
                <a:round/>
                <a:headEnd/>
                <a:tailEnd/>
              </a:ln>
            </p:spPr>
            <p:txBody>
              <a:bodyPr wrap="none" anchor="ctr"/>
              <a:lstStyle/>
              <a:p>
                <a:endParaRPr lang="en-US"/>
              </a:p>
            </p:txBody>
          </p:sp>
          <p:sp>
            <p:nvSpPr>
              <p:cNvPr id="25659" name="Freeform 102"/>
              <p:cNvSpPr>
                <a:spLocks/>
              </p:cNvSpPr>
              <p:nvPr/>
            </p:nvSpPr>
            <p:spPr bwMode="auto">
              <a:xfrm>
                <a:off x="2109" y="2280"/>
                <a:ext cx="264" cy="78"/>
              </a:xfrm>
              <a:custGeom>
                <a:avLst/>
                <a:gdLst>
                  <a:gd name="T0" fmla="*/ 6 w 264"/>
                  <a:gd name="T1" fmla="*/ 30 h 78"/>
                  <a:gd name="T2" fmla="*/ 132 w 264"/>
                  <a:gd name="T3" fmla="*/ 18 h 78"/>
                  <a:gd name="T4" fmla="*/ 222 w 264"/>
                  <a:gd name="T5" fmla="*/ 36 h 78"/>
                  <a:gd name="T6" fmla="*/ 228 w 264"/>
                  <a:gd name="T7" fmla="*/ 78 h 78"/>
                  <a:gd name="T8" fmla="*/ 0 w 264"/>
                  <a:gd name="T9" fmla="*/ 60 h 78"/>
                  <a:gd name="T10" fmla="*/ 6 w 264"/>
                  <a:gd name="T11" fmla="*/ 30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9900"/>
              </a:solidFill>
              <a:ln w="9525">
                <a:solidFill>
                  <a:schemeClr val="tx1"/>
                </a:solidFill>
                <a:round/>
                <a:headEnd/>
                <a:tailEnd/>
              </a:ln>
            </p:spPr>
            <p:txBody>
              <a:bodyPr wrap="none" anchor="ctr"/>
              <a:lstStyle/>
              <a:p>
                <a:endParaRPr lang="en-US"/>
              </a:p>
            </p:txBody>
          </p:sp>
          <p:sp>
            <p:nvSpPr>
              <p:cNvPr id="25660" name="Freeform 103"/>
              <p:cNvSpPr>
                <a:spLocks/>
              </p:cNvSpPr>
              <p:nvPr/>
            </p:nvSpPr>
            <p:spPr bwMode="auto">
              <a:xfrm>
                <a:off x="2337" y="2286"/>
                <a:ext cx="297" cy="94"/>
              </a:xfrm>
              <a:custGeom>
                <a:avLst/>
                <a:gdLst>
                  <a:gd name="T0" fmla="*/ 0 w 297"/>
                  <a:gd name="T1" fmla="*/ 0 h 94"/>
                  <a:gd name="T2" fmla="*/ 36 w 297"/>
                  <a:gd name="T3" fmla="*/ 48 h 94"/>
                  <a:gd name="T4" fmla="*/ 90 w 297"/>
                  <a:gd name="T5" fmla="*/ 78 h 94"/>
                  <a:gd name="T6" fmla="*/ 204 w 297"/>
                  <a:gd name="T7" fmla="*/ 84 h 94"/>
                  <a:gd name="T8" fmla="*/ 288 w 297"/>
                  <a:gd name="T9" fmla="*/ 72 h 94"/>
                  <a:gd name="T10" fmla="*/ 264 w 297"/>
                  <a:gd name="T11" fmla="*/ 24 h 94"/>
                  <a:gd name="T12" fmla="*/ 144 w 297"/>
                  <a:gd name="T13" fmla="*/ 24 h 94"/>
                  <a:gd name="T14" fmla="*/ 0 w 297"/>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94"/>
                  <a:gd name="T26" fmla="*/ 297 w 297"/>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94">
                    <a:moveTo>
                      <a:pt x="0" y="0"/>
                    </a:moveTo>
                    <a:cubicBezTo>
                      <a:pt x="35" y="18"/>
                      <a:pt x="21" y="4"/>
                      <a:pt x="36" y="48"/>
                    </a:cubicBezTo>
                    <a:cubicBezTo>
                      <a:pt x="38" y="54"/>
                      <a:pt x="75" y="77"/>
                      <a:pt x="90" y="78"/>
                    </a:cubicBezTo>
                    <a:cubicBezTo>
                      <a:pt x="128" y="81"/>
                      <a:pt x="166" y="82"/>
                      <a:pt x="204" y="84"/>
                    </a:cubicBezTo>
                    <a:cubicBezTo>
                      <a:pt x="235" y="94"/>
                      <a:pt x="261" y="90"/>
                      <a:pt x="288" y="72"/>
                    </a:cubicBezTo>
                    <a:cubicBezTo>
                      <a:pt x="297" y="45"/>
                      <a:pt x="286" y="39"/>
                      <a:pt x="264" y="24"/>
                    </a:cubicBezTo>
                    <a:cubicBezTo>
                      <a:pt x="193" y="30"/>
                      <a:pt x="210" y="33"/>
                      <a:pt x="144" y="24"/>
                    </a:cubicBezTo>
                    <a:cubicBezTo>
                      <a:pt x="92" y="17"/>
                      <a:pt x="52" y="0"/>
                      <a:pt x="0" y="0"/>
                    </a:cubicBezTo>
                    <a:close/>
                  </a:path>
                </a:pathLst>
              </a:custGeom>
              <a:solidFill>
                <a:srgbClr val="FF9900"/>
              </a:solidFill>
              <a:ln w="9525">
                <a:solidFill>
                  <a:schemeClr val="tx1"/>
                </a:solidFill>
                <a:round/>
                <a:headEnd/>
                <a:tailEnd/>
              </a:ln>
            </p:spPr>
            <p:txBody>
              <a:bodyPr wrap="none" anchor="ctr"/>
              <a:lstStyle/>
              <a:p>
                <a:endParaRPr lang="en-US"/>
              </a:p>
            </p:txBody>
          </p:sp>
        </p:grpSp>
        <p:sp>
          <p:nvSpPr>
            <p:cNvPr id="25630" name="Freeform 104"/>
            <p:cNvSpPr>
              <a:spLocks/>
            </p:cNvSpPr>
            <p:nvPr/>
          </p:nvSpPr>
          <p:spPr bwMode="auto">
            <a:xfrm>
              <a:off x="4713" y="3066"/>
              <a:ext cx="294" cy="123"/>
            </a:xfrm>
            <a:custGeom>
              <a:avLst/>
              <a:gdLst>
                <a:gd name="T0" fmla="*/ 27 w 264"/>
                <a:gd name="T1" fmla="*/ 17482 h 78"/>
                <a:gd name="T2" fmla="*/ 599 w 264"/>
                <a:gd name="T3" fmla="*/ 10345 h 78"/>
                <a:gd name="T4" fmla="*/ 1001 w 264"/>
                <a:gd name="T5" fmla="*/ 21296 h 78"/>
                <a:gd name="T6" fmla="*/ 1028 w 264"/>
                <a:gd name="T7" fmla="*/ 45947 h 78"/>
                <a:gd name="T8" fmla="*/ 0 w 264"/>
                <a:gd name="T9" fmla="*/ 35563 h 78"/>
                <a:gd name="T10" fmla="*/ 27 w 264"/>
                <a:gd name="T11" fmla="*/ 17482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9900"/>
            </a:solidFill>
            <a:ln w="9525">
              <a:solidFill>
                <a:schemeClr val="tx1"/>
              </a:solidFill>
              <a:round/>
              <a:headEnd/>
              <a:tailEnd/>
            </a:ln>
          </p:spPr>
          <p:txBody>
            <a:bodyPr wrap="none" anchor="ctr"/>
            <a:lstStyle/>
            <a:p>
              <a:endParaRPr lang="en-US"/>
            </a:p>
          </p:txBody>
        </p:sp>
        <p:sp>
          <p:nvSpPr>
            <p:cNvPr id="25631" name="Freeform 105"/>
            <p:cNvSpPr>
              <a:spLocks/>
            </p:cNvSpPr>
            <p:nvPr/>
          </p:nvSpPr>
          <p:spPr bwMode="auto">
            <a:xfrm>
              <a:off x="5019" y="3072"/>
              <a:ext cx="294" cy="123"/>
            </a:xfrm>
            <a:custGeom>
              <a:avLst/>
              <a:gdLst>
                <a:gd name="T0" fmla="*/ 27 w 264"/>
                <a:gd name="T1" fmla="*/ 17482 h 78"/>
                <a:gd name="T2" fmla="*/ 599 w 264"/>
                <a:gd name="T3" fmla="*/ 10345 h 78"/>
                <a:gd name="T4" fmla="*/ 1001 w 264"/>
                <a:gd name="T5" fmla="*/ 21296 h 78"/>
                <a:gd name="T6" fmla="*/ 1028 w 264"/>
                <a:gd name="T7" fmla="*/ 45947 h 78"/>
                <a:gd name="T8" fmla="*/ 0 w 264"/>
                <a:gd name="T9" fmla="*/ 35563 h 78"/>
                <a:gd name="T10" fmla="*/ 27 w 264"/>
                <a:gd name="T11" fmla="*/ 17482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9900"/>
            </a:solidFill>
            <a:ln w="9525">
              <a:solidFill>
                <a:schemeClr val="tx1"/>
              </a:solidFill>
              <a:round/>
              <a:headEnd/>
              <a:tailEnd/>
            </a:ln>
          </p:spPr>
          <p:txBody>
            <a:bodyPr wrap="none" anchor="ctr"/>
            <a:lstStyle/>
            <a:p>
              <a:endParaRPr lang="en-US"/>
            </a:p>
          </p:txBody>
        </p:sp>
        <p:sp>
          <p:nvSpPr>
            <p:cNvPr id="25632" name="Freeform 106"/>
            <p:cNvSpPr>
              <a:spLocks/>
            </p:cNvSpPr>
            <p:nvPr/>
          </p:nvSpPr>
          <p:spPr bwMode="auto">
            <a:xfrm>
              <a:off x="4905" y="3213"/>
              <a:ext cx="294" cy="123"/>
            </a:xfrm>
            <a:custGeom>
              <a:avLst/>
              <a:gdLst>
                <a:gd name="T0" fmla="*/ 27 w 264"/>
                <a:gd name="T1" fmla="*/ 17482 h 78"/>
                <a:gd name="T2" fmla="*/ 599 w 264"/>
                <a:gd name="T3" fmla="*/ 10345 h 78"/>
                <a:gd name="T4" fmla="*/ 1001 w 264"/>
                <a:gd name="T5" fmla="*/ 21296 h 78"/>
                <a:gd name="T6" fmla="*/ 1028 w 264"/>
                <a:gd name="T7" fmla="*/ 45947 h 78"/>
                <a:gd name="T8" fmla="*/ 0 w 264"/>
                <a:gd name="T9" fmla="*/ 35563 h 78"/>
                <a:gd name="T10" fmla="*/ 27 w 264"/>
                <a:gd name="T11" fmla="*/ 17482 h 78"/>
                <a:gd name="T12" fmla="*/ 0 60000 65536"/>
                <a:gd name="T13" fmla="*/ 0 60000 65536"/>
                <a:gd name="T14" fmla="*/ 0 60000 65536"/>
                <a:gd name="T15" fmla="*/ 0 60000 65536"/>
                <a:gd name="T16" fmla="*/ 0 60000 65536"/>
                <a:gd name="T17" fmla="*/ 0 60000 65536"/>
                <a:gd name="T18" fmla="*/ 0 w 264"/>
                <a:gd name="T19" fmla="*/ 0 h 78"/>
                <a:gd name="T20" fmla="*/ 264 w 264"/>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264" h="78">
                  <a:moveTo>
                    <a:pt x="6" y="30"/>
                  </a:moveTo>
                  <a:cubicBezTo>
                    <a:pt x="51" y="0"/>
                    <a:pt x="63" y="13"/>
                    <a:pt x="132" y="18"/>
                  </a:cubicBezTo>
                  <a:cubicBezTo>
                    <a:pt x="164" y="23"/>
                    <a:pt x="191" y="30"/>
                    <a:pt x="222" y="36"/>
                  </a:cubicBezTo>
                  <a:cubicBezTo>
                    <a:pt x="241" y="55"/>
                    <a:pt x="264" y="66"/>
                    <a:pt x="228" y="78"/>
                  </a:cubicBezTo>
                  <a:cubicBezTo>
                    <a:pt x="152" y="71"/>
                    <a:pt x="75" y="75"/>
                    <a:pt x="0" y="60"/>
                  </a:cubicBezTo>
                  <a:cubicBezTo>
                    <a:pt x="7" y="38"/>
                    <a:pt x="6" y="48"/>
                    <a:pt x="6" y="30"/>
                  </a:cubicBezTo>
                  <a:close/>
                </a:path>
              </a:pathLst>
            </a:custGeom>
            <a:solidFill>
              <a:srgbClr val="FF9900"/>
            </a:solidFill>
            <a:ln w="9525">
              <a:solidFill>
                <a:schemeClr val="tx1"/>
              </a:solidFill>
              <a:round/>
              <a:headEnd/>
              <a:tailEnd/>
            </a:ln>
          </p:spPr>
          <p:txBody>
            <a:bodyPr wrap="none" anchor="ctr"/>
            <a:lstStyle/>
            <a:p>
              <a:endParaRPr lang="en-US"/>
            </a:p>
          </p:txBody>
        </p:sp>
        <p:sp>
          <p:nvSpPr>
            <p:cNvPr id="25633" name="Freeform 107"/>
            <p:cNvSpPr>
              <a:spLocks/>
            </p:cNvSpPr>
            <p:nvPr/>
          </p:nvSpPr>
          <p:spPr bwMode="auto">
            <a:xfrm rot="8015793" flipH="1" flipV="1">
              <a:off x="3691" y="3227"/>
              <a:ext cx="504" cy="773"/>
            </a:xfrm>
            <a:custGeom>
              <a:avLst/>
              <a:gdLst>
                <a:gd name="T0" fmla="*/ 8286 w 350"/>
                <a:gd name="T1" fmla="*/ 0 h 645"/>
                <a:gd name="T2" fmla="*/ 8286 w 350"/>
                <a:gd name="T3" fmla="*/ 6426 h 645"/>
                <a:gd name="T4" fmla="*/ 57685 w 350"/>
                <a:gd name="T5" fmla="*/ 8127 h 645"/>
                <a:gd name="T6" fmla="*/ 0 60000 65536"/>
                <a:gd name="T7" fmla="*/ 0 60000 65536"/>
                <a:gd name="T8" fmla="*/ 0 60000 65536"/>
                <a:gd name="T9" fmla="*/ 0 w 350"/>
                <a:gd name="T10" fmla="*/ 0 h 645"/>
                <a:gd name="T11" fmla="*/ 350 w 350"/>
                <a:gd name="T12" fmla="*/ 645 h 645"/>
              </a:gdLst>
              <a:ahLst/>
              <a:cxnLst>
                <a:cxn ang="T6">
                  <a:pos x="T0" y="T1"/>
                </a:cxn>
                <a:cxn ang="T7">
                  <a:pos x="T2" y="T3"/>
                </a:cxn>
                <a:cxn ang="T8">
                  <a:pos x="T4" y="T5"/>
                </a:cxn>
              </a:cxnLst>
              <a:rect l="T9" t="T10" r="T11" b="T12"/>
              <a:pathLst>
                <a:path w="350" h="645">
                  <a:moveTo>
                    <a:pt x="50" y="0"/>
                  </a:moveTo>
                  <a:cubicBezTo>
                    <a:pt x="25" y="201"/>
                    <a:pt x="0" y="402"/>
                    <a:pt x="50" y="510"/>
                  </a:cubicBezTo>
                  <a:cubicBezTo>
                    <a:pt x="100" y="618"/>
                    <a:pt x="305" y="628"/>
                    <a:pt x="350" y="645"/>
                  </a:cubicBezTo>
                </a:path>
              </a:pathLst>
            </a:custGeom>
            <a:noFill/>
            <a:ln w="19050">
              <a:solidFill>
                <a:schemeClr val="bg2"/>
              </a:solidFill>
              <a:round/>
              <a:headEnd/>
              <a:tailEnd type="triangle" w="med" len="med"/>
            </a:ln>
          </p:spPr>
          <p:txBody>
            <a:bodyPr wrap="none" anchor="ctr"/>
            <a:lstStyle/>
            <a:p>
              <a:endParaRPr lang="en-US"/>
            </a:p>
          </p:txBody>
        </p:sp>
        <p:sp>
          <p:nvSpPr>
            <p:cNvPr id="25634" name="Oval 108"/>
            <p:cNvSpPr>
              <a:spLocks noChangeArrowheads="1"/>
            </p:cNvSpPr>
            <p:nvPr/>
          </p:nvSpPr>
          <p:spPr bwMode="auto">
            <a:xfrm>
              <a:off x="4941" y="3063"/>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sp>
          <p:nvSpPr>
            <p:cNvPr id="25635" name="Oval 109"/>
            <p:cNvSpPr>
              <a:spLocks noChangeArrowheads="1"/>
            </p:cNvSpPr>
            <p:nvPr/>
          </p:nvSpPr>
          <p:spPr bwMode="auto">
            <a:xfrm>
              <a:off x="4719" y="2847"/>
              <a:ext cx="90" cy="105"/>
            </a:xfrm>
            <a:prstGeom prst="ellipse">
              <a:avLst/>
            </a:prstGeom>
            <a:noFill/>
            <a:ln w="38100">
              <a:solidFill>
                <a:srgbClr val="FF0000"/>
              </a:solidFill>
              <a:round/>
              <a:headEnd/>
              <a:tailEnd/>
            </a:ln>
          </p:spPr>
          <p:txBody>
            <a:bodyPr wrap="none" anchor="ctr"/>
            <a:lstStyle/>
            <a:p>
              <a:endParaRPr lang="en-US">
                <a:latin typeface="Times New Roman" pitchFamily="18" charset="0"/>
              </a:endParaRPr>
            </a:p>
          </p:txBody>
        </p:sp>
        <p:grpSp>
          <p:nvGrpSpPr>
            <p:cNvPr id="25636" name="Group 110"/>
            <p:cNvGrpSpPr>
              <a:grpSpLocks/>
            </p:cNvGrpSpPr>
            <p:nvPr/>
          </p:nvGrpSpPr>
          <p:grpSpPr bwMode="auto">
            <a:xfrm>
              <a:off x="5140" y="3312"/>
              <a:ext cx="353" cy="610"/>
              <a:chOff x="3256" y="1770"/>
              <a:chExt cx="353" cy="610"/>
            </a:xfrm>
          </p:grpSpPr>
          <p:sp>
            <p:nvSpPr>
              <p:cNvPr id="25648" name="Line 111"/>
              <p:cNvSpPr>
                <a:spLocks noChangeShapeType="1"/>
              </p:cNvSpPr>
              <p:nvPr/>
            </p:nvSpPr>
            <p:spPr bwMode="auto">
              <a:xfrm rot="6336978" flipV="1">
                <a:off x="3292" y="1746"/>
                <a:ext cx="48" cy="96"/>
              </a:xfrm>
              <a:prstGeom prst="line">
                <a:avLst/>
              </a:prstGeom>
              <a:noFill/>
              <a:ln w="38100">
                <a:solidFill>
                  <a:srgbClr val="CC9900"/>
                </a:solidFill>
                <a:round/>
                <a:headEnd/>
                <a:tailEnd/>
              </a:ln>
            </p:spPr>
            <p:txBody>
              <a:bodyPr wrap="none" anchor="ctr"/>
              <a:lstStyle/>
              <a:p>
                <a:endParaRPr lang="en-US"/>
              </a:p>
            </p:txBody>
          </p:sp>
          <p:sp>
            <p:nvSpPr>
              <p:cNvPr id="25649" name="Line 112"/>
              <p:cNvSpPr>
                <a:spLocks noChangeShapeType="1"/>
              </p:cNvSpPr>
              <p:nvPr/>
            </p:nvSpPr>
            <p:spPr bwMode="auto">
              <a:xfrm rot="6336978" flipV="1">
                <a:off x="3280" y="1792"/>
                <a:ext cx="48" cy="96"/>
              </a:xfrm>
              <a:prstGeom prst="line">
                <a:avLst/>
              </a:prstGeom>
              <a:noFill/>
              <a:ln w="38100">
                <a:solidFill>
                  <a:srgbClr val="CC9900"/>
                </a:solidFill>
                <a:round/>
                <a:headEnd/>
                <a:tailEnd/>
              </a:ln>
            </p:spPr>
            <p:txBody>
              <a:bodyPr wrap="none" anchor="ctr"/>
              <a:lstStyle/>
              <a:p>
                <a:endParaRPr lang="en-US"/>
              </a:p>
            </p:txBody>
          </p:sp>
          <p:sp>
            <p:nvSpPr>
              <p:cNvPr id="25650" name="Line 113"/>
              <p:cNvSpPr>
                <a:spLocks noChangeShapeType="1"/>
              </p:cNvSpPr>
              <p:nvPr/>
            </p:nvSpPr>
            <p:spPr bwMode="auto">
              <a:xfrm rot="6336978">
                <a:off x="3278" y="1806"/>
                <a:ext cx="144" cy="96"/>
              </a:xfrm>
              <a:prstGeom prst="line">
                <a:avLst/>
              </a:prstGeom>
              <a:noFill/>
              <a:ln w="38100">
                <a:solidFill>
                  <a:srgbClr val="CC9900"/>
                </a:solidFill>
                <a:round/>
                <a:headEnd/>
                <a:tailEnd/>
              </a:ln>
            </p:spPr>
            <p:txBody>
              <a:bodyPr wrap="none" anchor="ctr"/>
              <a:lstStyle/>
              <a:p>
                <a:endParaRPr lang="en-US"/>
              </a:p>
            </p:txBody>
          </p:sp>
          <p:sp>
            <p:nvSpPr>
              <p:cNvPr id="25651" name="Line 114"/>
              <p:cNvSpPr>
                <a:spLocks noChangeShapeType="1"/>
              </p:cNvSpPr>
              <p:nvPr/>
            </p:nvSpPr>
            <p:spPr bwMode="auto">
              <a:xfrm rot="6336978">
                <a:off x="3325" y="1819"/>
                <a:ext cx="144" cy="96"/>
              </a:xfrm>
              <a:prstGeom prst="line">
                <a:avLst/>
              </a:prstGeom>
              <a:noFill/>
              <a:ln w="28575">
                <a:solidFill>
                  <a:schemeClr val="tx1"/>
                </a:solidFill>
                <a:round/>
                <a:headEnd/>
                <a:tailEnd/>
              </a:ln>
            </p:spPr>
            <p:txBody>
              <a:bodyPr wrap="none" anchor="ctr"/>
              <a:lstStyle/>
              <a:p>
                <a:endParaRPr lang="en-US"/>
              </a:p>
            </p:txBody>
          </p:sp>
          <p:sp>
            <p:nvSpPr>
              <p:cNvPr id="25652" name="Oval 115"/>
              <p:cNvSpPr>
                <a:spLocks noChangeArrowheads="1"/>
              </p:cNvSpPr>
              <p:nvPr/>
            </p:nvSpPr>
            <p:spPr bwMode="auto">
              <a:xfrm rot="6336978">
                <a:off x="3369" y="1942"/>
                <a:ext cx="48" cy="48"/>
              </a:xfrm>
              <a:prstGeom prst="ellipse">
                <a:avLst/>
              </a:prstGeom>
              <a:noFill/>
              <a:ln w="28575">
                <a:solidFill>
                  <a:srgbClr val="FF0000"/>
                </a:solidFill>
                <a:round/>
                <a:headEnd/>
                <a:tailEnd/>
              </a:ln>
            </p:spPr>
            <p:txBody>
              <a:bodyPr wrap="none" anchor="ctr"/>
              <a:lstStyle/>
              <a:p>
                <a:endParaRPr lang="en-US">
                  <a:latin typeface="Times New Roman" pitchFamily="18" charset="0"/>
                </a:endParaRPr>
              </a:p>
            </p:txBody>
          </p:sp>
          <p:sp>
            <p:nvSpPr>
              <p:cNvPr id="25653" name="Line 116"/>
              <p:cNvSpPr>
                <a:spLocks noChangeShapeType="1"/>
              </p:cNvSpPr>
              <p:nvPr/>
            </p:nvSpPr>
            <p:spPr bwMode="auto">
              <a:xfrm rot="6336978" flipV="1">
                <a:off x="3352" y="1909"/>
                <a:ext cx="36" cy="34"/>
              </a:xfrm>
              <a:prstGeom prst="line">
                <a:avLst/>
              </a:prstGeom>
              <a:noFill/>
              <a:ln w="38100">
                <a:solidFill>
                  <a:srgbClr val="FF0000"/>
                </a:solidFill>
                <a:round/>
                <a:headEnd/>
                <a:tailEnd/>
              </a:ln>
            </p:spPr>
            <p:txBody>
              <a:bodyPr wrap="none" anchor="ctr"/>
              <a:lstStyle/>
              <a:p>
                <a:endParaRPr lang="en-US"/>
              </a:p>
            </p:txBody>
          </p:sp>
          <p:sp>
            <p:nvSpPr>
              <p:cNvPr id="25654" name="Freeform 117"/>
              <p:cNvSpPr>
                <a:spLocks/>
              </p:cNvSpPr>
              <p:nvPr/>
            </p:nvSpPr>
            <p:spPr bwMode="auto">
              <a:xfrm rot="6336978">
                <a:off x="3347" y="1937"/>
                <a:ext cx="244" cy="100"/>
              </a:xfrm>
              <a:custGeom>
                <a:avLst/>
                <a:gdLst>
                  <a:gd name="T0" fmla="*/ 0 w 244"/>
                  <a:gd name="T1" fmla="*/ 64 h 100"/>
                  <a:gd name="T2" fmla="*/ 48 w 244"/>
                  <a:gd name="T3" fmla="*/ 100 h 100"/>
                  <a:gd name="T4" fmla="*/ 120 w 244"/>
                  <a:gd name="T5" fmla="*/ 72 h 100"/>
                  <a:gd name="T6" fmla="*/ 144 w 244"/>
                  <a:gd name="T7" fmla="*/ 64 h 100"/>
                  <a:gd name="T8" fmla="*/ 160 w 244"/>
                  <a:gd name="T9" fmla="*/ 56 h 100"/>
                  <a:gd name="T10" fmla="*/ 184 w 244"/>
                  <a:gd name="T11" fmla="*/ 36 h 100"/>
                  <a:gd name="T12" fmla="*/ 244 w 244"/>
                  <a:gd name="T13" fmla="*/ 0 h 100"/>
                  <a:gd name="T14" fmla="*/ 0 60000 65536"/>
                  <a:gd name="T15" fmla="*/ 0 60000 65536"/>
                  <a:gd name="T16" fmla="*/ 0 60000 65536"/>
                  <a:gd name="T17" fmla="*/ 0 60000 65536"/>
                  <a:gd name="T18" fmla="*/ 0 60000 65536"/>
                  <a:gd name="T19" fmla="*/ 0 60000 65536"/>
                  <a:gd name="T20" fmla="*/ 0 60000 65536"/>
                  <a:gd name="T21" fmla="*/ 0 w 244"/>
                  <a:gd name="T22" fmla="*/ 0 h 100"/>
                  <a:gd name="T23" fmla="*/ 244 w 244"/>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100">
                    <a:moveTo>
                      <a:pt x="0" y="64"/>
                    </a:moveTo>
                    <a:cubicBezTo>
                      <a:pt x="14" y="78"/>
                      <a:pt x="30" y="94"/>
                      <a:pt x="48" y="100"/>
                    </a:cubicBezTo>
                    <a:cubicBezTo>
                      <a:pt x="83" y="96"/>
                      <a:pt x="92" y="90"/>
                      <a:pt x="120" y="72"/>
                    </a:cubicBezTo>
                    <a:cubicBezTo>
                      <a:pt x="127" y="67"/>
                      <a:pt x="136" y="68"/>
                      <a:pt x="144" y="64"/>
                    </a:cubicBezTo>
                    <a:cubicBezTo>
                      <a:pt x="149" y="61"/>
                      <a:pt x="155" y="59"/>
                      <a:pt x="160" y="56"/>
                    </a:cubicBezTo>
                    <a:cubicBezTo>
                      <a:pt x="181" y="41"/>
                      <a:pt x="163" y="47"/>
                      <a:pt x="184" y="36"/>
                    </a:cubicBezTo>
                    <a:cubicBezTo>
                      <a:pt x="204" y="26"/>
                      <a:pt x="228" y="16"/>
                      <a:pt x="244" y="0"/>
                    </a:cubicBezTo>
                  </a:path>
                </a:pathLst>
              </a:custGeom>
              <a:noFill/>
              <a:ln w="38100">
                <a:solidFill>
                  <a:srgbClr val="0000FF"/>
                </a:solidFill>
                <a:round/>
                <a:headEnd/>
                <a:tailEnd/>
              </a:ln>
            </p:spPr>
            <p:txBody>
              <a:bodyPr wrap="none" anchor="ctr"/>
              <a:lstStyle/>
              <a:p>
                <a:endParaRPr lang="en-US"/>
              </a:p>
            </p:txBody>
          </p:sp>
          <p:sp>
            <p:nvSpPr>
              <p:cNvPr id="25655" name="Freeform 118"/>
              <p:cNvSpPr>
                <a:spLocks/>
              </p:cNvSpPr>
              <p:nvPr/>
            </p:nvSpPr>
            <p:spPr bwMode="auto">
              <a:xfrm rot="6336978">
                <a:off x="3326" y="1952"/>
                <a:ext cx="96" cy="179"/>
              </a:xfrm>
              <a:custGeom>
                <a:avLst/>
                <a:gdLst>
                  <a:gd name="T0" fmla="*/ 8 w 96"/>
                  <a:gd name="T1" fmla="*/ 179 h 179"/>
                  <a:gd name="T2" fmla="*/ 8 w 96"/>
                  <a:gd name="T3" fmla="*/ 127 h 179"/>
                  <a:gd name="T4" fmla="*/ 20 w 96"/>
                  <a:gd name="T5" fmla="*/ 123 h 179"/>
                  <a:gd name="T6" fmla="*/ 44 w 96"/>
                  <a:gd name="T7" fmla="*/ 107 h 179"/>
                  <a:gd name="T8" fmla="*/ 36 w 96"/>
                  <a:gd name="T9" fmla="*/ 39 h 179"/>
                  <a:gd name="T10" fmla="*/ 96 w 96"/>
                  <a:gd name="T11" fmla="*/ 3 h 179"/>
                  <a:gd name="T12" fmla="*/ 0 60000 65536"/>
                  <a:gd name="T13" fmla="*/ 0 60000 65536"/>
                  <a:gd name="T14" fmla="*/ 0 60000 65536"/>
                  <a:gd name="T15" fmla="*/ 0 60000 65536"/>
                  <a:gd name="T16" fmla="*/ 0 60000 65536"/>
                  <a:gd name="T17" fmla="*/ 0 60000 65536"/>
                  <a:gd name="T18" fmla="*/ 0 w 96"/>
                  <a:gd name="T19" fmla="*/ 0 h 179"/>
                  <a:gd name="T20" fmla="*/ 96 w 9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96" h="179">
                    <a:moveTo>
                      <a:pt x="8" y="179"/>
                    </a:moveTo>
                    <a:cubicBezTo>
                      <a:pt x="7" y="169"/>
                      <a:pt x="0" y="140"/>
                      <a:pt x="8" y="127"/>
                    </a:cubicBezTo>
                    <a:cubicBezTo>
                      <a:pt x="10" y="123"/>
                      <a:pt x="16" y="125"/>
                      <a:pt x="20" y="123"/>
                    </a:cubicBezTo>
                    <a:cubicBezTo>
                      <a:pt x="28" y="118"/>
                      <a:pt x="44" y="107"/>
                      <a:pt x="44" y="107"/>
                    </a:cubicBezTo>
                    <a:cubicBezTo>
                      <a:pt x="60" y="83"/>
                      <a:pt x="52" y="60"/>
                      <a:pt x="36" y="39"/>
                    </a:cubicBezTo>
                    <a:cubicBezTo>
                      <a:pt x="46" y="0"/>
                      <a:pt x="81" y="32"/>
                      <a:pt x="96" y="3"/>
                    </a:cubicBezTo>
                  </a:path>
                </a:pathLst>
              </a:custGeom>
              <a:noFill/>
              <a:ln w="38100">
                <a:solidFill>
                  <a:srgbClr val="0000FF"/>
                </a:solidFill>
                <a:round/>
                <a:headEnd/>
                <a:tailEnd/>
              </a:ln>
            </p:spPr>
            <p:txBody>
              <a:bodyPr wrap="none" anchor="ctr"/>
              <a:lstStyle/>
              <a:p>
                <a:endParaRPr lang="en-US"/>
              </a:p>
            </p:txBody>
          </p:sp>
          <p:sp>
            <p:nvSpPr>
              <p:cNvPr id="25656" name="Oval 119"/>
              <p:cNvSpPr>
                <a:spLocks noChangeArrowheads="1"/>
              </p:cNvSpPr>
              <p:nvPr/>
            </p:nvSpPr>
            <p:spPr bwMode="auto">
              <a:xfrm rot="6336978">
                <a:off x="3304" y="2074"/>
                <a:ext cx="284" cy="327"/>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grpSp>
        <p:grpSp>
          <p:nvGrpSpPr>
            <p:cNvPr id="25637" name="Group 120"/>
            <p:cNvGrpSpPr>
              <a:grpSpLocks/>
            </p:cNvGrpSpPr>
            <p:nvPr/>
          </p:nvGrpSpPr>
          <p:grpSpPr bwMode="auto">
            <a:xfrm>
              <a:off x="4174" y="3074"/>
              <a:ext cx="689" cy="1076"/>
              <a:chOff x="2920" y="1304"/>
              <a:chExt cx="689" cy="1076"/>
            </a:xfrm>
          </p:grpSpPr>
          <p:sp>
            <p:nvSpPr>
              <p:cNvPr id="25638" name="Freeform 121"/>
              <p:cNvSpPr>
                <a:spLocks/>
              </p:cNvSpPr>
              <p:nvPr/>
            </p:nvSpPr>
            <p:spPr bwMode="auto">
              <a:xfrm rot="6336978">
                <a:off x="2983" y="1241"/>
                <a:ext cx="496" cy="622"/>
              </a:xfrm>
              <a:custGeom>
                <a:avLst/>
                <a:gdLst>
                  <a:gd name="T0" fmla="*/ 24128 w 343"/>
                  <a:gd name="T1" fmla="*/ 201867 h 374"/>
                  <a:gd name="T2" fmla="*/ 21990 w 343"/>
                  <a:gd name="T3" fmla="*/ 127103 h 374"/>
                  <a:gd name="T4" fmla="*/ 20005 w 343"/>
                  <a:gd name="T5" fmla="*/ 67524 h 374"/>
                  <a:gd name="T6" fmla="*/ 21036 w 343"/>
                  <a:gd name="T7" fmla="*/ 8826 h 374"/>
                  <a:gd name="T8" fmla="*/ 25164 w 343"/>
                  <a:gd name="T9" fmla="*/ 23654 h 374"/>
                  <a:gd name="T10" fmla="*/ 30419 w 343"/>
                  <a:gd name="T11" fmla="*/ 120109 h 374"/>
                  <a:gd name="T12" fmla="*/ 36773 w 343"/>
                  <a:gd name="T13" fmla="*/ 164785 h 374"/>
                  <a:gd name="T14" fmla="*/ 57708 w 343"/>
                  <a:gd name="T15" fmla="*/ 157195 h 374"/>
                  <a:gd name="T16" fmla="*/ 59877 w 343"/>
                  <a:gd name="T17" fmla="*/ 179497 h 374"/>
                  <a:gd name="T18" fmla="*/ 56658 w 343"/>
                  <a:gd name="T19" fmla="*/ 194363 h 374"/>
                  <a:gd name="T20" fmla="*/ 43067 w 343"/>
                  <a:gd name="T21" fmla="*/ 216779 h 374"/>
                  <a:gd name="T22" fmla="*/ 47163 w 343"/>
                  <a:gd name="T23" fmla="*/ 313425 h 374"/>
                  <a:gd name="T24" fmla="*/ 55608 w 343"/>
                  <a:gd name="T25" fmla="*/ 395469 h 374"/>
                  <a:gd name="T26" fmla="*/ 43988 w 343"/>
                  <a:gd name="T27" fmla="*/ 395469 h 374"/>
                  <a:gd name="T28" fmla="*/ 32547 w 343"/>
                  <a:gd name="T29" fmla="*/ 298522 h 374"/>
                  <a:gd name="T30" fmla="*/ 14617 w 343"/>
                  <a:gd name="T31" fmla="*/ 403069 h 374"/>
                  <a:gd name="T32" fmla="*/ 6253 w 343"/>
                  <a:gd name="T33" fmla="*/ 395469 h 374"/>
                  <a:gd name="T34" fmla="*/ 11443 w 343"/>
                  <a:gd name="T35" fmla="*/ 350495 h 374"/>
                  <a:gd name="T36" fmla="*/ 11443 w 343"/>
                  <a:gd name="T37" fmla="*/ 253841 h 374"/>
                  <a:gd name="T38" fmla="*/ 6253 w 343"/>
                  <a:gd name="T39" fmla="*/ 224166 h 374"/>
                  <a:gd name="T40" fmla="*/ 0 w 343"/>
                  <a:gd name="T41" fmla="*/ 157195 h 374"/>
                  <a:gd name="T42" fmla="*/ 12563 w 343"/>
                  <a:gd name="T43" fmla="*/ 172089 h 374"/>
                  <a:gd name="T44" fmla="*/ 24128 w 343"/>
                  <a:gd name="T45" fmla="*/ 201867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3"/>
                  <a:gd name="T70" fmla="*/ 0 h 374"/>
                  <a:gd name="T71" fmla="*/ 343 w 343"/>
                  <a:gd name="T72" fmla="*/ 374 h 37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3" h="374">
                    <a:moveTo>
                      <a:pt x="138" y="163"/>
                    </a:moveTo>
                    <a:cubicBezTo>
                      <a:pt x="134" y="143"/>
                      <a:pt x="130" y="123"/>
                      <a:pt x="126" y="103"/>
                    </a:cubicBezTo>
                    <a:cubicBezTo>
                      <a:pt x="123" y="87"/>
                      <a:pt x="114" y="55"/>
                      <a:pt x="114" y="55"/>
                    </a:cubicBezTo>
                    <a:cubicBezTo>
                      <a:pt x="116" y="39"/>
                      <a:pt x="110" y="19"/>
                      <a:pt x="120" y="7"/>
                    </a:cubicBezTo>
                    <a:cubicBezTo>
                      <a:pt x="126" y="0"/>
                      <a:pt x="138" y="13"/>
                      <a:pt x="144" y="19"/>
                    </a:cubicBezTo>
                    <a:cubicBezTo>
                      <a:pt x="159" y="34"/>
                      <a:pt x="166" y="78"/>
                      <a:pt x="174" y="97"/>
                    </a:cubicBezTo>
                    <a:cubicBezTo>
                      <a:pt x="182" y="116"/>
                      <a:pt x="193" y="120"/>
                      <a:pt x="210" y="133"/>
                    </a:cubicBezTo>
                    <a:cubicBezTo>
                      <a:pt x="261" y="128"/>
                      <a:pt x="282" y="120"/>
                      <a:pt x="330" y="127"/>
                    </a:cubicBezTo>
                    <a:cubicBezTo>
                      <a:pt x="334" y="133"/>
                      <a:pt x="343" y="138"/>
                      <a:pt x="342" y="145"/>
                    </a:cubicBezTo>
                    <a:cubicBezTo>
                      <a:pt x="341" y="152"/>
                      <a:pt x="330" y="154"/>
                      <a:pt x="324" y="157"/>
                    </a:cubicBezTo>
                    <a:cubicBezTo>
                      <a:pt x="301" y="169"/>
                      <a:pt x="271" y="169"/>
                      <a:pt x="246" y="175"/>
                    </a:cubicBezTo>
                    <a:cubicBezTo>
                      <a:pt x="217" y="219"/>
                      <a:pt x="245" y="226"/>
                      <a:pt x="270" y="253"/>
                    </a:cubicBezTo>
                    <a:cubicBezTo>
                      <a:pt x="287" y="272"/>
                      <a:pt x="303" y="297"/>
                      <a:pt x="318" y="319"/>
                    </a:cubicBezTo>
                    <a:cubicBezTo>
                      <a:pt x="304" y="374"/>
                      <a:pt x="282" y="342"/>
                      <a:pt x="252" y="319"/>
                    </a:cubicBezTo>
                    <a:cubicBezTo>
                      <a:pt x="237" y="275"/>
                      <a:pt x="229" y="262"/>
                      <a:pt x="186" y="241"/>
                    </a:cubicBezTo>
                    <a:cubicBezTo>
                      <a:pt x="148" y="266"/>
                      <a:pt x="127" y="303"/>
                      <a:pt x="84" y="325"/>
                    </a:cubicBezTo>
                    <a:cubicBezTo>
                      <a:pt x="68" y="323"/>
                      <a:pt x="48" y="329"/>
                      <a:pt x="36" y="319"/>
                    </a:cubicBezTo>
                    <a:cubicBezTo>
                      <a:pt x="3" y="291"/>
                      <a:pt x="65" y="283"/>
                      <a:pt x="66" y="283"/>
                    </a:cubicBezTo>
                    <a:cubicBezTo>
                      <a:pt x="100" y="249"/>
                      <a:pt x="95" y="240"/>
                      <a:pt x="66" y="205"/>
                    </a:cubicBezTo>
                    <a:cubicBezTo>
                      <a:pt x="45" y="180"/>
                      <a:pt x="66" y="191"/>
                      <a:pt x="36" y="181"/>
                    </a:cubicBezTo>
                    <a:cubicBezTo>
                      <a:pt x="28" y="156"/>
                      <a:pt x="8" y="152"/>
                      <a:pt x="0" y="127"/>
                    </a:cubicBezTo>
                    <a:cubicBezTo>
                      <a:pt x="28" y="118"/>
                      <a:pt x="46" y="126"/>
                      <a:pt x="72" y="139"/>
                    </a:cubicBezTo>
                    <a:cubicBezTo>
                      <a:pt x="90" y="194"/>
                      <a:pt x="105" y="188"/>
                      <a:pt x="138" y="163"/>
                    </a:cubicBezTo>
                    <a:close/>
                  </a:path>
                </a:pathLst>
              </a:custGeom>
              <a:solidFill>
                <a:schemeClr val="accent1"/>
              </a:solidFill>
              <a:ln w="9525">
                <a:solidFill>
                  <a:schemeClr val="tx1"/>
                </a:solidFill>
                <a:round/>
                <a:headEnd/>
                <a:tailEnd/>
              </a:ln>
            </p:spPr>
            <p:txBody>
              <a:bodyPr wrap="none" anchor="ctr"/>
              <a:lstStyle/>
              <a:p>
                <a:endParaRPr lang="en-US"/>
              </a:p>
            </p:txBody>
          </p:sp>
          <p:sp>
            <p:nvSpPr>
              <p:cNvPr id="25639" name="Line 122"/>
              <p:cNvSpPr>
                <a:spLocks noChangeShapeType="1"/>
              </p:cNvSpPr>
              <p:nvPr/>
            </p:nvSpPr>
            <p:spPr bwMode="auto">
              <a:xfrm rot="6336978" flipV="1">
                <a:off x="3292" y="1746"/>
                <a:ext cx="48" cy="96"/>
              </a:xfrm>
              <a:prstGeom prst="line">
                <a:avLst/>
              </a:prstGeom>
              <a:noFill/>
              <a:ln w="38100">
                <a:solidFill>
                  <a:srgbClr val="CC9900"/>
                </a:solidFill>
                <a:round/>
                <a:headEnd/>
                <a:tailEnd/>
              </a:ln>
            </p:spPr>
            <p:txBody>
              <a:bodyPr wrap="none" anchor="ctr"/>
              <a:lstStyle/>
              <a:p>
                <a:endParaRPr lang="en-US"/>
              </a:p>
            </p:txBody>
          </p:sp>
          <p:sp>
            <p:nvSpPr>
              <p:cNvPr id="25640" name="Line 123"/>
              <p:cNvSpPr>
                <a:spLocks noChangeShapeType="1"/>
              </p:cNvSpPr>
              <p:nvPr/>
            </p:nvSpPr>
            <p:spPr bwMode="auto">
              <a:xfrm rot="6336978" flipV="1">
                <a:off x="3280" y="1792"/>
                <a:ext cx="48" cy="96"/>
              </a:xfrm>
              <a:prstGeom prst="line">
                <a:avLst/>
              </a:prstGeom>
              <a:noFill/>
              <a:ln w="38100">
                <a:solidFill>
                  <a:srgbClr val="CC9900"/>
                </a:solidFill>
                <a:round/>
                <a:headEnd/>
                <a:tailEnd/>
              </a:ln>
            </p:spPr>
            <p:txBody>
              <a:bodyPr wrap="none" anchor="ctr"/>
              <a:lstStyle/>
              <a:p>
                <a:endParaRPr lang="en-US"/>
              </a:p>
            </p:txBody>
          </p:sp>
          <p:sp>
            <p:nvSpPr>
              <p:cNvPr id="25641" name="Line 124"/>
              <p:cNvSpPr>
                <a:spLocks noChangeShapeType="1"/>
              </p:cNvSpPr>
              <p:nvPr/>
            </p:nvSpPr>
            <p:spPr bwMode="auto">
              <a:xfrm rot="6336978">
                <a:off x="3278" y="1806"/>
                <a:ext cx="144" cy="96"/>
              </a:xfrm>
              <a:prstGeom prst="line">
                <a:avLst/>
              </a:prstGeom>
              <a:noFill/>
              <a:ln w="38100">
                <a:solidFill>
                  <a:srgbClr val="CC9900"/>
                </a:solidFill>
                <a:round/>
                <a:headEnd/>
                <a:tailEnd/>
              </a:ln>
            </p:spPr>
            <p:txBody>
              <a:bodyPr wrap="none" anchor="ctr"/>
              <a:lstStyle/>
              <a:p>
                <a:endParaRPr lang="en-US"/>
              </a:p>
            </p:txBody>
          </p:sp>
          <p:sp>
            <p:nvSpPr>
              <p:cNvPr id="25642" name="Line 125"/>
              <p:cNvSpPr>
                <a:spLocks noChangeShapeType="1"/>
              </p:cNvSpPr>
              <p:nvPr/>
            </p:nvSpPr>
            <p:spPr bwMode="auto">
              <a:xfrm rot="6336978">
                <a:off x="3325" y="1819"/>
                <a:ext cx="144" cy="96"/>
              </a:xfrm>
              <a:prstGeom prst="line">
                <a:avLst/>
              </a:prstGeom>
              <a:noFill/>
              <a:ln w="28575">
                <a:solidFill>
                  <a:schemeClr val="tx1"/>
                </a:solidFill>
                <a:round/>
                <a:headEnd/>
                <a:tailEnd/>
              </a:ln>
            </p:spPr>
            <p:txBody>
              <a:bodyPr wrap="none" anchor="ctr"/>
              <a:lstStyle/>
              <a:p>
                <a:endParaRPr lang="en-US"/>
              </a:p>
            </p:txBody>
          </p:sp>
          <p:sp>
            <p:nvSpPr>
              <p:cNvPr id="25643" name="Oval 126"/>
              <p:cNvSpPr>
                <a:spLocks noChangeArrowheads="1"/>
              </p:cNvSpPr>
              <p:nvPr/>
            </p:nvSpPr>
            <p:spPr bwMode="auto">
              <a:xfrm rot="6336978">
                <a:off x="3369" y="1942"/>
                <a:ext cx="48" cy="48"/>
              </a:xfrm>
              <a:prstGeom prst="ellipse">
                <a:avLst/>
              </a:prstGeom>
              <a:noFill/>
              <a:ln w="28575">
                <a:solidFill>
                  <a:srgbClr val="FF0000"/>
                </a:solidFill>
                <a:round/>
                <a:headEnd/>
                <a:tailEnd/>
              </a:ln>
            </p:spPr>
            <p:txBody>
              <a:bodyPr wrap="none" anchor="ctr"/>
              <a:lstStyle/>
              <a:p>
                <a:endParaRPr lang="en-US">
                  <a:latin typeface="Times New Roman" pitchFamily="18" charset="0"/>
                </a:endParaRPr>
              </a:p>
            </p:txBody>
          </p:sp>
          <p:sp>
            <p:nvSpPr>
              <p:cNvPr id="25644" name="Line 127"/>
              <p:cNvSpPr>
                <a:spLocks noChangeShapeType="1"/>
              </p:cNvSpPr>
              <p:nvPr/>
            </p:nvSpPr>
            <p:spPr bwMode="auto">
              <a:xfrm rot="6336978" flipV="1">
                <a:off x="3352" y="1909"/>
                <a:ext cx="36" cy="34"/>
              </a:xfrm>
              <a:prstGeom prst="line">
                <a:avLst/>
              </a:prstGeom>
              <a:noFill/>
              <a:ln w="38100">
                <a:solidFill>
                  <a:srgbClr val="FF0000"/>
                </a:solidFill>
                <a:round/>
                <a:headEnd/>
                <a:tailEnd/>
              </a:ln>
            </p:spPr>
            <p:txBody>
              <a:bodyPr wrap="none" anchor="ctr"/>
              <a:lstStyle/>
              <a:p>
                <a:endParaRPr lang="en-US"/>
              </a:p>
            </p:txBody>
          </p:sp>
          <p:sp>
            <p:nvSpPr>
              <p:cNvPr id="25645" name="Freeform 128"/>
              <p:cNvSpPr>
                <a:spLocks/>
              </p:cNvSpPr>
              <p:nvPr/>
            </p:nvSpPr>
            <p:spPr bwMode="auto">
              <a:xfrm rot="6336978">
                <a:off x="3347" y="1937"/>
                <a:ext cx="244" cy="100"/>
              </a:xfrm>
              <a:custGeom>
                <a:avLst/>
                <a:gdLst>
                  <a:gd name="T0" fmla="*/ 0 w 244"/>
                  <a:gd name="T1" fmla="*/ 64 h 100"/>
                  <a:gd name="T2" fmla="*/ 48 w 244"/>
                  <a:gd name="T3" fmla="*/ 100 h 100"/>
                  <a:gd name="T4" fmla="*/ 120 w 244"/>
                  <a:gd name="T5" fmla="*/ 72 h 100"/>
                  <a:gd name="T6" fmla="*/ 144 w 244"/>
                  <a:gd name="T7" fmla="*/ 64 h 100"/>
                  <a:gd name="T8" fmla="*/ 160 w 244"/>
                  <a:gd name="T9" fmla="*/ 56 h 100"/>
                  <a:gd name="T10" fmla="*/ 184 w 244"/>
                  <a:gd name="T11" fmla="*/ 36 h 100"/>
                  <a:gd name="T12" fmla="*/ 244 w 244"/>
                  <a:gd name="T13" fmla="*/ 0 h 100"/>
                  <a:gd name="T14" fmla="*/ 0 60000 65536"/>
                  <a:gd name="T15" fmla="*/ 0 60000 65536"/>
                  <a:gd name="T16" fmla="*/ 0 60000 65536"/>
                  <a:gd name="T17" fmla="*/ 0 60000 65536"/>
                  <a:gd name="T18" fmla="*/ 0 60000 65536"/>
                  <a:gd name="T19" fmla="*/ 0 60000 65536"/>
                  <a:gd name="T20" fmla="*/ 0 60000 65536"/>
                  <a:gd name="T21" fmla="*/ 0 w 244"/>
                  <a:gd name="T22" fmla="*/ 0 h 100"/>
                  <a:gd name="T23" fmla="*/ 244 w 244"/>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100">
                    <a:moveTo>
                      <a:pt x="0" y="64"/>
                    </a:moveTo>
                    <a:cubicBezTo>
                      <a:pt x="14" y="78"/>
                      <a:pt x="30" y="94"/>
                      <a:pt x="48" y="100"/>
                    </a:cubicBezTo>
                    <a:cubicBezTo>
                      <a:pt x="83" y="96"/>
                      <a:pt x="92" y="90"/>
                      <a:pt x="120" y="72"/>
                    </a:cubicBezTo>
                    <a:cubicBezTo>
                      <a:pt x="127" y="67"/>
                      <a:pt x="136" y="68"/>
                      <a:pt x="144" y="64"/>
                    </a:cubicBezTo>
                    <a:cubicBezTo>
                      <a:pt x="149" y="61"/>
                      <a:pt x="155" y="59"/>
                      <a:pt x="160" y="56"/>
                    </a:cubicBezTo>
                    <a:cubicBezTo>
                      <a:pt x="181" y="41"/>
                      <a:pt x="163" y="47"/>
                      <a:pt x="184" y="36"/>
                    </a:cubicBezTo>
                    <a:cubicBezTo>
                      <a:pt x="204" y="26"/>
                      <a:pt x="228" y="16"/>
                      <a:pt x="244" y="0"/>
                    </a:cubicBezTo>
                  </a:path>
                </a:pathLst>
              </a:custGeom>
              <a:noFill/>
              <a:ln w="38100">
                <a:solidFill>
                  <a:srgbClr val="0000FF"/>
                </a:solidFill>
                <a:round/>
                <a:headEnd/>
                <a:tailEnd/>
              </a:ln>
            </p:spPr>
            <p:txBody>
              <a:bodyPr wrap="none" anchor="ctr"/>
              <a:lstStyle/>
              <a:p>
                <a:endParaRPr lang="en-US"/>
              </a:p>
            </p:txBody>
          </p:sp>
          <p:sp>
            <p:nvSpPr>
              <p:cNvPr id="25646" name="Freeform 129"/>
              <p:cNvSpPr>
                <a:spLocks/>
              </p:cNvSpPr>
              <p:nvPr/>
            </p:nvSpPr>
            <p:spPr bwMode="auto">
              <a:xfrm rot="6336978">
                <a:off x="3326" y="1952"/>
                <a:ext cx="96" cy="179"/>
              </a:xfrm>
              <a:custGeom>
                <a:avLst/>
                <a:gdLst>
                  <a:gd name="T0" fmla="*/ 8 w 96"/>
                  <a:gd name="T1" fmla="*/ 179 h 179"/>
                  <a:gd name="T2" fmla="*/ 8 w 96"/>
                  <a:gd name="T3" fmla="*/ 127 h 179"/>
                  <a:gd name="T4" fmla="*/ 20 w 96"/>
                  <a:gd name="T5" fmla="*/ 123 h 179"/>
                  <a:gd name="T6" fmla="*/ 44 w 96"/>
                  <a:gd name="T7" fmla="*/ 107 h 179"/>
                  <a:gd name="T8" fmla="*/ 36 w 96"/>
                  <a:gd name="T9" fmla="*/ 39 h 179"/>
                  <a:gd name="T10" fmla="*/ 96 w 96"/>
                  <a:gd name="T11" fmla="*/ 3 h 179"/>
                  <a:gd name="T12" fmla="*/ 0 60000 65536"/>
                  <a:gd name="T13" fmla="*/ 0 60000 65536"/>
                  <a:gd name="T14" fmla="*/ 0 60000 65536"/>
                  <a:gd name="T15" fmla="*/ 0 60000 65536"/>
                  <a:gd name="T16" fmla="*/ 0 60000 65536"/>
                  <a:gd name="T17" fmla="*/ 0 60000 65536"/>
                  <a:gd name="T18" fmla="*/ 0 w 96"/>
                  <a:gd name="T19" fmla="*/ 0 h 179"/>
                  <a:gd name="T20" fmla="*/ 96 w 9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96" h="179">
                    <a:moveTo>
                      <a:pt x="8" y="179"/>
                    </a:moveTo>
                    <a:cubicBezTo>
                      <a:pt x="7" y="169"/>
                      <a:pt x="0" y="140"/>
                      <a:pt x="8" y="127"/>
                    </a:cubicBezTo>
                    <a:cubicBezTo>
                      <a:pt x="10" y="123"/>
                      <a:pt x="16" y="125"/>
                      <a:pt x="20" y="123"/>
                    </a:cubicBezTo>
                    <a:cubicBezTo>
                      <a:pt x="28" y="118"/>
                      <a:pt x="44" y="107"/>
                      <a:pt x="44" y="107"/>
                    </a:cubicBezTo>
                    <a:cubicBezTo>
                      <a:pt x="60" y="83"/>
                      <a:pt x="52" y="60"/>
                      <a:pt x="36" y="39"/>
                    </a:cubicBezTo>
                    <a:cubicBezTo>
                      <a:pt x="46" y="0"/>
                      <a:pt x="81" y="32"/>
                      <a:pt x="96" y="3"/>
                    </a:cubicBezTo>
                  </a:path>
                </a:pathLst>
              </a:custGeom>
              <a:noFill/>
              <a:ln w="38100">
                <a:solidFill>
                  <a:srgbClr val="0000FF"/>
                </a:solidFill>
                <a:round/>
                <a:headEnd/>
                <a:tailEnd/>
              </a:ln>
            </p:spPr>
            <p:txBody>
              <a:bodyPr wrap="none" anchor="ctr"/>
              <a:lstStyle/>
              <a:p>
                <a:endParaRPr lang="en-US"/>
              </a:p>
            </p:txBody>
          </p:sp>
          <p:sp>
            <p:nvSpPr>
              <p:cNvPr id="25647" name="Oval 130"/>
              <p:cNvSpPr>
                <a:spLocks noChangeArrowheads="1"/>
              </p:cNvSpPr>
              <p:nvPr/>
            </p:nvSpPr>
            <p:spPr bwMode="auto">
              <a:xfrm rot="6336978">
                <a:off x="3304" y="2074"/>
                <a:ext cx="284" cy="327"/>
              </a:xfrm>
              <a:prstGeom prst="ellipse">
                <a:avLst/>
              </a:prstGeom>
              <a:solidFill>
                <a:srgbClr val="FF6699"/>
              </a:solidFill>
              <a:ln w="9525">
                <a:solidFill>
                  <a:schemeClr val="tx1"/>
                </a:solidFill>
                <a:round/>
                <a:headEnd/>
                <a:tailEnd/>
              </a:ln>
            </p:spPr>
            <p:txBody>
              <a:bodyPr wrap="none" anchor="ctr"/>
              <a:lstStyle/>
              <a:p>
                <a:endParaRPr lang="en-US">
                  <a:latin typeface="Times New Roman" pitchFamily="18" charset="0"/>
                </a:endParaRPr>
              </a:p>
            </p:txBody>
          </p:sp>
        </p:grpSp>
      </p:grpSp>
      <p:sp>
        <p:nvSpPr>
          <p:cNvPr id="25611" name="Rectangle 131"/>
          <p:cNvSpPr>
            <a:spLocks noChangeArrowheads="1"/>
          </p:cNvSpPr>
          <p:nvPr/>
        </p:nvSpPr>
        <p:spPr bwMode="auto">
          <a:xfrm>
            <a:off x="1" y="895350"/>
            <a:ext cx="8932863" cy="4045744"/>
          </a:xfrm>
          <a:prstGeom prst="rect">
            <a:avLst/>
          </a:prstGeom>
          <a:solidFill>
            <a:schemeClr val="bg1">
              <a:alpha val="50195"/>
            </a:schemeClr>
          </a:solidFill>
          <a:ln w="9525">
            <a:noFill/>
            <a:miter lim="800000"/>
            <a:headEnd/>
            <a:tailEnd/>
          </a:ln>
        </p:spPr>
        <p:txBody>
          <a:bodyPr wrap="none" anchor="ctr"/>
          <a:lstStyle/>
          <a:p>
            <a:pPr algn="ctr" eaLnBrk="0" hangingPunct="0"/>
            <a:endParaRPr lang="de-DE" sz="2400">
              <a:latin typeface="WellaCorporateLight" pitchFamily="2" charset="0"/>
            </a:endParaRPr>
          </a:p>
        </p:txBody>
      </p:sp>
      <p:sp>
        <p:nvSpPr>
          <p:cNvPr id="25612" name="Freeform 132"/>
          <p:cNvSpPr>
            <a:spLocks/>
          </p:cNvSpPr>
          <p:nvPr/>
        </p:nvSpPr>
        <p:spPr bwMode="auto">
          <a:xfrm>
            <a:off x="682626" y="1091804"/>
            <a:ext cx="7542213" cy="3580209"/>
          </a:xfrm>
          <a:custGeom>
            <a:avLst/>
            <a:gdLst>
              <a:gd name="T0" fmla="*/ 0 w 3574"/>
              <a:gd name="T1" fmla="*/ 2147483647 h 1660"/>
              <a:gd name="T2" fmla="*/ 2147483647 w 3574"/>
              <a:gd name="T3" fmla="*/ 2147483647 h 1660"/>
              <a:gd name="T4" fmla="*/ 2147483647 w 3574"/>
              <a:gd name="T5" fmla="*/ 2147483647 h 1660"/>
              <a:gd name="T6" fmla="*/ 2147483647 w 3574"/>
              <a:gd name="T7" fmla="*/ 0 h 1660"/>
              <a:gd name="T8" fmla="*/ 0 60000 65536"/>
              <a:gd name="T9" fmla="*/ 0 60000 65536"/>
              <a:gd name="T10" fmla="*/ 0 60000 65536"/>
              <a:gd name="T11" fmla="*/ 0 60000 65536"/>
              <a:gd name="T12" fmla="*/ 0 w 3574"/>
              <a:gd name="T13" fmla="*/ 0 h 1660"/>
              <a:gd name="T14" fmla="*/ 3574 w 3574"/>
              <a:gd name="T15" fmla="*/ 1660 h 1660"/>
            </a:gdLst>
            <a:ahLst/>
            <a:cxnLst>
              <a:cxn ang="T8">
                <a:pos x="T0" y="T1"/>
              </a:cxn>
              <a:cxn ang="T9">
                <a:pos x="T2" y="T3"/>
              </a:cxn>
              <a:cxn ang="T10">
                <a:pos x="T4" y="T5"/>
              </a:cxn>
              <a:cxn ang="T11">
                <a:pos x="T6" y="T7"/>
              </a:cxn>
            </a:cxnLst>
            <a:rect l="T12" t="T13" r="T14" b="T15"/>
            <a:pathLst>
              <a:path w="3574" h="1660">
                <a:moveTo>
                  <a:pt x="0" y="125"/>
                </a:moveTo>
                <a:cubicBezTo>
                  <a:pt x="327" y="744"/>
                  <a:pt x="654" y="1364"/>
                  <a:pt x="1185" y="1512"/>
                </a:cubicBezTo>
                <a:cubicBezTo>
                  <a:pt x="1716" y="1660"/>
                  <a:pt x="2800" y="1265"/>
                  <a:pt x="3187" y="1013"/>
                </a:cubicBezTo>
                <a:cubicBezTo>
                  <a:pt x="3574" y="761"/>
                  <a:pt x="3540" y="380"/>
                  <a:pt x="3507" y="0"/>
                </a:cubicBezTo>
              </a:path>
            </a:pathLst>
          </a:custGeom>
          <a:noFill/>
          <a:ln w="38100">
            <a:solidFill>
              <a:schemeClr val="tx1"/>
            </a:solidFill>
            <a:round/>
            <a:headEnd/>
            <a:tailEnd type="triangle" w="med" len="med"/>
          </a:ln>
        </p:spPr>
        <p:txBody>
          <a:bodyPr wrap="none" anchor="ctr"/>
          <a:lstStyle/>
          <a:p>
            <a:endParaRPr lang="en-US"/>
          </a:p>
        </p:txBody>
      </p:sp>
      <p:sp>
        <p:nvSpPr>
          <p:cNvPr id="25613" name="Text Box 133"/>
          <p:cNvSpPr txBox="1">
            <a:spLocks noChangeArrowheads="1"/>
          </p:cNvSpPr>
          <p:nvPr/>
        </p:nvSpPr>
        <p:spPr bwMode="auto">
          <a:xfrm>
            <a:off x="6357939" y="777478"/>
            <a:ext cx="2510874" cy="461665"/>
          </a:xfrm>
          <a:prstGeom prst="rect">
            <a:avLst/>
          </a:prstGeom>
          <a:noFill/>
          <a:ln w="9525">
            <a:noFill/>
            <a:miter lim="800000"/>
            <a:headEnd/>
            <a:tailEnd/>
          </a:ln>
        </p:spPr>
        <p:txBody>
          <a:bodyPr wrap="none">
            <a:spAutoFit/>
          </a:bodyPr>
          <a:lstStyle/>
          <a:p>
            <a:pPr eaLnBrk="0" hangingPunct="0"/>
            <a:r>
              <a:rPr lang="de-DE" sz="2400"/>
              <a:t>GP Tests, HRIPT</a:t>
            </a:r>
          </a:p>
        </p:txBody>
      </p:sp>
      <p:sp>
        <p:nvSpPr>
          <p:cNvPr id="25614" name="Freeform 134"/>
          <p:cNvSpPr>
            <a:spLocks/>
          </p:cNvSpPr>
          <p:nvPr/>
        </p:nvSpPr>
        <p:spPr bwMode="auto">
          <a:xfrm>
            <a:off x="1050925" y="1382317"/>
            <a:ext cx="4751388" cy="2801540"/>
          </a:xfrm>
          <a:custGeom>
            <a:avLst/>
            <a:gdLst>
              <a:gd name="T0" fmla="*/ 0 w 2993"/>
              <a:gd name="T1" fmla="*/ 0 h 2353"/>
              <a:gd name="T2" fmla="*/ 2147483647 w 2993"/>
              <a:gd name="T3" fmla="*/ 2147483647 h 2353"/>
              <a:gd name="T4" fmla="*/ 2147483647 w 2993"/>
              <a:gd name="T5" fmla="*/ 2147483647 h 2353"/>
              <a:gd name="T6" fmla="*/ 2147483647 w 2993"/>
              <a:gd name="T7" fmla="*/ 2147483647 h 2353"/>
              <a:gd name="T8" fmla="*/ 0 60000 65536"/>
              <a:gd name="T9" fmla="*/ 0 60000 65536"/>
              <a:gd name="T10" fmla="*/ 0 60000 65536"/>
              <a:gd name="T11" fmla="*/ 0 60000 65536"/>
              <a:gd name="T12" fmla="*/ 0 w 2993"/>
              <a:gd name="T13" fmla="*/ 0 h 2353"/>
              <a:gd name="T14" fmla="*/ 2993 w 2993"/>
              <a:gd name="T15" fmla="*/ 2353 h 2353"/>
            </a:gdLst>
            <a:ahLst/>
            <a:cxnLst>
              <a:cxn ang="T8">
                <a:pos x="T0" y="T1"/>
              </a:cxn>
              <a:cxn ang="T9">
                <a:pos x="T2" y="T3"/>
              </a:cxn>
              <a:cxn ang="T10">
                <a:pos x="T4" y="T5"/>
              </a:cxn>
              <a:cxn ang="T11">
                <a:pos x="T6" y="T7"/>
              </a:cxn>
            </a:cxnLst>
            <a:rect l="T12" t="T13" r="T14" b="T15"/>
            <a:pathLst>
              <a:path w="2993" h="2353">
                <a:moveTo>
                  <a:pt x="0" y="0"/>
                </a:moveTo>
                <a:cubicBezTo>
                  <a:pt x="270" y="660"/>
                  <a:pt x="541" y="1320"/>
                  <a:pt x="834" y="1707"/>
                </a:cubicBezTo>
                <a:cubicBezTo>
                  <a:pt x="1127" y="2094"/>
                  <a:pt x="1401" y="2293"/>
                  <a:pt x="1761" y="2323"/>
                </a:cubicBezTo>
                <a:cubicBezTo>
                  <a:pt x="2121" y="2353"/>
                  <a:pt x="2557" y="2119"/>
                  <a:pt x="2993" y="1886"/>
                </a:cubicBezTo>
              </a:path>
            </a:pathLst>
          </a:custGeom>
          <a:noFill/>
          <a:ln w="38100">
            <a:solidFill>
              <a:schemeClr val="folHlink"/>
            </a:solidFill>
            <a:round/>
            <a:headEnd/>
            <a:tailEnd type="triangle" w="med" len="med"/>
          </a:ln>
        </p:spPr>
        <p:txBody>
          <a:bodyPr wrap="none" anchor="ctr"/>
          <a:lstStyle/>
          <a:p>
            <a:endParaRPr lang="en-US"/>
          </a:p>
        </p:txBody>
      </p:sp>
      <p:sp>
        <p:nvSpPr>
          <p:cNvPr id="25615" name="Text Box 135"/>
          <p:cNvSpPr txBox="1">
            <a:spLocks noChangeArrowheads="1"/>
          </p:cNvSpPr>
          <p:nvPr/>
        </p:nvSpPr>
        <p:spPr bwMode="auto">
          <a:xfrm>
            <a:off x="5638800" y="3167062"/>
            <a:ext cx="954107" cy="461665"/>
          </a:xfrm>
          <a:prstGeom prst="rect">
            <a:avLst/>
          </a:prstGeom>
          <a:noFill/>
          <a:ln w="9525">
            <a:noFill/>
            <a:miter lim="800000"/>
            <a:headEnd/>
            <a:tailEnd/>
          </a:ln>
        </p:spPr>
        <p:txBody>
          <a:bodyPr wrap="none">
            <a:spAutoFit/>
          </a:bodyPr>
          <a:lstStyle/>
          <a:p>
            <a:pPr eaLnBrk="0" hangingPunct="0"/>
            <a:r>
              <a:rPr lang="de-DE" sz="2400">
                <a:solidFill>
                  <a:schemeClr val="folHlink"/>
                </a:solidFill>
              </a:rPr>
              <a:t>LLNA</a:t>
            </a:r>
          </a:p>
        </p:txBody>
      </p:sp>
      <p:grpSp>
        <p:nvGrpSpPr>
          <p:cNvPr id="25616" name="Group 136"/>
          <p:cNvGrpSpPr>
            <a:grpSpLocks/>
          </p:cNvGrpSpPr>
          <p:nvPr/>
        </p:nvGrpSpPr>
        <p:grpSpPr bwMode="auto">
          <a:xfrm>
            <a:off x="1428751" y="1487091"/>
            <a:ext cx="2613025" cy="1157288"/>
            <a:chOff x="900" y="1249"/>
            <a:chExt cx="1646" cy="972"/>
          </a:xfrm>
        </p:grpSpPr>
        <p:sp>
          <p:nvSpPr>
            <p:cNvPr id="25626" name="Freeform 137"/>
            <p:cNvSpPr>
              <a:spLocks/>
            </p:cNvSpPr>
            <p:nvPr/>
          </p:nvSpPr>
          <p:spPr bwMode="auto">
            <a:xfrm>
              <a:off x="900" y="1305"/>
              <a:ext cx="430" cy="916"/>
            </a:xfrm>
            <a:custGeom>
              <a:avLst/>
              <a:gdLst>
                <a:gd name="T0" fmla="*/ 0 w 430"/>
                <a:gd name="T1" fmla="*/ 0 h 916"/>
                <a:gd name="T2" fmla="*/ 430 w 430"/>
                <a:gd name="T3" fmla="*/ 916 h 916"/>
                <a:gd name="T4" fmla="*/ 0 60000 65536"/>
                <a:gd name="T5" fmla="*/ 0 60000 65536"/>
                <a:gd name="T6" fmla="*/ 0 w 430"/>
                <a:gd name="T7" fmla="*/ 0 h 916"/>
                <a:gd name="T8" fmla="*/ 430 w 430"/>
                <a:gd name="T9" fmla="*/ 916 h 916"/>
              </a:gdLst>
              <a:ahLst/>
              <a:cxnLst>
                <a:cxn ang="T4">
                  <a:pos x="T0" y="T1"/>
                </a:cxn>
                <a:cxn ang="T5">
                  <a:pos x="T2" y="T3"/>
                </a:cxn>
              </a:cxnLst>
              <a:rect l="T6" t="T7" r="T8" b="T9"/>
              <a:pathLst>
                <a:path w="430" h="916">
                  <a:moveTo>
                    <a:pt x="0" y="0"/>
                  </a:moveTo>
                  <a:cubicBezTo>
                    <a:pt x="180" y="383"/>
                    <a:pt x="361" y="766"/>
                    <a:pt x="430" y="916"/>
                  </a:cubicBezTo>
                </a:path>
              </a:pathLst>
            </a:custGeom>
            <a:noFill/>
            <a:ln w="38100">
              <a:solidFill>
                <a:schemeClr val="accent2"/>
              </a:solidFill>
              <a:round/>
              <a:headEnd/>
              <a:tailEnd type="triangle" w="med" len="med"/>
            </a:ln>
          </p:spPr>
          <p:txBody>
            <a:bodyPr wrap="none" anchor="ctr"/>
            <a:lstStyle/>
            <a:p>
              <a:endParaRPr lang="en-US"/>
            </a:p>
          </p:txBody>
        </p:sp>
        <p:sp>
          <p:nvSpPr>
            <p:cNvPr id="25627" name="Text Box 138"/>
            <p:cNvSpPr txBox="1">
              <a:spLocks noChangeArrowheads="1"/>
            </p:cNvSpPr>
            <p:nvPr/>
          </p:nvSpPr>
          <p:spPr bwMode="auto">
            <a:xfrm>
              <a:off x="1029" y="1249"/>
              <a:ext cx="1517" cy="388"/>
            </a:xfrm>
            <a:prstGeom prst="rect">
              <a:avLst/>
            </a:prstGeom>
            <a:solidFill>
              <a:schemeClr val="bg1"/>
            </a:solidFill>
            <a:ln w="9525">
              <a:noFill/>
              <a:miter lim="800000"/>
              <a:headEnd/>
              <a:tailEnd/>
            </a:ln>
          </p:spPr>
          <p:txBody>
            <a:bodyPr wrap="none">
              <a:spAutoFit/>
            </a:bodyPr>
            <a:lstStyle/>
            <a:p>
              <a:pPr eaLnBrk="0" hangingPunct="0"/>
              <a:r>
                <a:rPr lang="de-DE" sz="2400">
                  <a:solidFill>
                    <a:srgbClr val="003399"/>
                  </a:solidFill>
                </a:rPr>
                <a:t>Skin penetration</a:t>
              </a:r>
            </a:p>
          </p:txBody>
        </p:sp>
      </p:grpSp>
      <p:grpSp>
        <p:nvGrpSpPr>
          <p:cNvPr id="25617" name="Group 139"/>
          <p:cNvGrpSpPr>
            <a:grpSpLocks/>
          </p:cNvGrpSpPr>
          <p:nvPr/>
        </p:nvGrpSpPr>
        <p:grpSpPr bwMode="auto">
          <a:xfrm>
            <a:off x="2009776" y="2430066"/>
            <a:ext cx="2363788" cy="581025"/>
            <a:chOff x="1354" y="2147"/>
            <a:chExt cx="1489" cy="488"/>
          </a:xfrm>
        </p:grpSpPr>
        <p:sp>
          <p:nvSpPr>
            <p:cNvPr id="25624" name="Freeform 140"/>
            <p:cNvSpPr>
              <a:spLocks/>
            </p:cNvSpPr>
            <p:nvPr/>
          </p:nvSpPr>
          <p:spPr bwMode="auto">
            <a:xfrm>
              <a:off x="1354" y="2286"/>
              <a:ext cx="170" cy="349"/>
            </a:xfrm>
            <a:custGeom>
              <a:avLst/>
              <a:gdLst>
                <a:gd name="T0" fmla="*/ 0 w 170"/>
                <a:gd name="T1" fmla="*/ 0 h 349"/>
                <a:gd name="T2" fmla="*/ 73 w 170"/>
                <a:gd name="T3" fmla="*/ 219 h 349"/>
                <a:gd name="T4" fmla="*/ 170 w 170"/>
                <a:gd name="T5" fmla="*/ 349 h 349"/>
                <a:gd name="T6" fmla="*/ 0 60000 65536"/>
                <a:gd name="T7" fmla="*/ 0 60000 65536"/>
                <a:gd name="T8" fmla="*/ 0 60000 65536"/>
                <a:gd name="T9" fmla="*/ 0 w 170"/>
                <a:gd name="T10" fmla="*/ 0 h 349"/>
                <a:gd name="T11" fmla="*/ 170 w 170"/>
                <a:gd name="T12" fmla="*/ 349 h 349"/>
              </a:gdLst>
              <a:ahLst/>
              <a:cxnLst>
                <a:cxn ang="T6">
                  <a:pos x="T0" y="T1"/>
                </a:cxn>
                <a:cxn ang="T7">
                  <a:pos x="T2" y="T3"/>
                </a:cxn>
                <a:cxn ang="T8">
                  <a:pos x="T4" y="T5"/>
                </a:cxn>
              </a:cxnLst>
              <a:rect l="T9" t="T10" r="T11" b="T12"/>
              <a:pathLst>
                <a:path w="170" h="349">
                  <a:moveTo>
                    <a:pt x="0" y="0"/>
                  </a:moveTo>
                  <a:cubicBezTo>
                    <a:pt x="22" y="80"/>
                    <a:pt x="45" y="161"/>
                    <a:pt x="73" y="219"/>
                  </a:cubicBezTo>
                  <a:cubicBezTo>
                    <a:pt x="101" y="277"/>
                    <a:pt x="155" y="329"/>
                    <a:pt x="170" y="349"/>
                  </a:cubicBezTo>
                </a:path>
              </a:pathLst>
            </a:custGeom>
            <a:noFill/>
            <a:ln w="38100">
              <a:solidFill>
                <a:schemeClr val="accent2"/>
              </a:solidFill>
              <a:round/>
              <a:headEnd/>
              <a:tailEnd type="triangle" w="med" len="med"/>
            </a:ln>
          </p:spPr>
          <p:txBody>
            <a:bodyPr wrap="none" anchor="ctr"/>
            <a:lstStyle/>
            <a:p>
              <a:endParaRPr lang="en-US"/>
            </a:p>
          </p:txBody>
        </p:sp>
        <p:sp>
          <p:nvSpPr>
            <p:cNvPr id="25625" name="Text Box 141"/>
            <p:cNvSpPr txBox="1">
              <a:spLocks noChangeArrowheads="1"/>
            </p:cNvSpPr>
            <p:nvPr/>
          </p:nvSpPr>
          <p:spPr bwMode="auto">
            <a:xfrm>
              <a:off x="1433" y="2147"/>
              <a:ext cx="1410" cy="388"/>
            </a:xfrm>
            <a:prstGeom prst="rect">
              <a:avLst/>
            </a:prstGeom>
            <a:solidFill>
              <a:schemeClr val="bg1"/>
            </a:solidFill>
            <a:ln w="9525">
              <a:noFill/>
              <a:miter lim="800000"/>
              <a:headEnd/>
              <a:tailEnd/>
            </a:ln>
          </p:spPr>
          <p:txBody>
            <a:bodyPr wrap="none">
              <a:spAutoFit/>
            </a:bodyPr>
            <a:lstStyle/>
            <a:p>
              <a:pPr eaLnBrk="0" hangingPunct="0"/>
              <a:r>
                <a:rPr lang="de-DE" sz="2400">
                  <a:solidFill>
                    <a:srgbClr val="003399"/>
                  </a:solidFill>
                </a:rPr>
                <a:t>Protein binding</a:t>
              </a:r>
            </a:p>
          </p:txBody>
        </p:sp>
      </p:grpSp>
      <p:grpSp>
        <p:nvGrpSpPr>
          <p:cNvPr id="25618" name="Group 142"/>
          <p:cNvGrpSpPr>
            <a:grpSpLocks/>
          </p:cNvGrpSpPr>
          <p:nvPr/>
        </p:nvGrpSpPr>
        <p:grpSpPr bwMode="auto">
          <a:xfrm>
            <a:off x="2286001" y="2972991"/>
            <a:ext cx="2382838" cy="600075"/>
            <a:chOff x="1565" y="2682"/>
            <a:chExt cx="1501" cy="504"/>
          </a:xfrm>
        </p:grpSpPr>
        <p:sp>
          <p:nvSpPr>
            <p:cNvPr id="25622" name="Freeform 143"/>
            <p:cNvSpPr>
              <a:spLocks/>
            </p:cNvSpPr>
            <p:nvPr/>
          </p:nvSpPr>
          <p:spPr bwMode="auto">
            <a:xfrm>
              <a:off x="1565" y="2724"/>
              <a:ext cx="487" cy="462"/>
            </a:xfrm>
            <a:custGeom>
              <a:avLst/>
              <a:gdLst>
                <a:gd name="T0" fmla="*/ 0 w 300"/>
                <a:gd name="T1" fmla="*/ 0 h 316"/>
                <a:gd name="T2" fmla="*/ 114817 w 300"/>
                <a:gd name="T3" fmla="*/ 36532 h 316"/>
                <a:gd name="T4" fmla="*/ 264835 w 300"/>
                <a:gd name="T5" fmla="*/ 64399 h 316"/>
                <a:gd name="T6" fmla="*/ 0 60000 65536"/>
                <a:gd name="T7" fmla="*/ 0 60000 65536"/>
                <a:gd name="T8" fmla="*/ 0 60000 65536"/>
                <a:gd name="T9" fmla="*/ 0 w 300"/>
                <a:gd name="T10" fmla="*/ 0 h 316"/>
                <a:gd name="T11" fmla="*/ 300 w 300"/>
                <a:gd name="T12" fmla="*/ 316 h 316"/>
              </a:gdLst>
              <a:ahLst/>
              <a:cxnLst>
                <a:cxn ang="T6">
                  <a:pos x="T0" y="T1"/>
                </a:cxn>
                <a:cxn ang="T7">
                  <a:pos x="T2" y="T3"/>
                </a:cxn>
                <a:cxn ang="T8">
                  <a:pos x="T4" y="T5"/>
                </a:cxn>
              </a:cxnLst>
              <a:rect l="T9" t="T10" r="T11" b="T12"/>
              <a:pathLst>
                <a:path w="300" h="316">
                  <a:moveTo>
                    <a:pt x="0" y="0"/>
                  </a:moveTo>
                  <a:cubicBezTo>
                    <a:pt x="40" y="63"/>
                    <a:pt x="80" y="126"/>
                    <a:pt x="130" y="179"/>
                  </a:cubicBezTo>
                  <a:cubicBezTo>
                    <a:pt x="180" y="232"/>
                    <a:pt x="240" y="274"/>
                    <a:pt x="300" y="316"/>
                  </a:cubicBezTo>
                </a:path>
              </a:pathLst>
            </a:custGeom>
            <a:noFill/>
            <a:ln w="38100">
              <a:solidFill>
                <a:schemeClr val="accent2"/>
              </a:solidFill>
              <a:round/>
              <a:headEnd/>
              <a:tailEnd type="triangle" w="med" len="med"/>
            </a:ln>
          </p:spPr>
          <p:txBody>
            <a:bodyPr wrap="none" anchor="ctr"/>
            <a:lstStyle/>
            <a:p>
              <a:endParaRPr lang="en-US"/>
            </a:p>
          </p:txBody>
        </p:sp>
        <p:sp>
          <p:nvSpPr>
            <p:cNvPr id="25623" name="Text Box 144"/>
            <p:cNvSpPr txBox="1">
              <a:spLocks noChangeArrowheads="1"/>
            </p:cNvSpPr>
            <p:nvPr/>
          </p:nvSpPr>
          <p:spPr bwMode="auto">
            <a:xfrm>
              <a:off x="1797" y="2682"/>
              <a:ext cx="1269" cy="388"/>
            </a:xfrm>
            <a:prstGeom prst="rect">
              <a:avLst/>
            </a:prstGeom>
            <a:solidFill>
              <a:schemeClr val="bg1"/>
            </a:solidFill>
            <a:ln w="9525">
              <a:noFill/>
              <a:miter lim="800000"/>
              <a:headEnd/>
              <a:tailEnd/>
            </a:ln>
          </p:spPr>
          <p:txBody>
            <a:bodyPr wrap="none">
              <a:spAutoFit/>
            </a:bodyPr>
            <a:lstStyle/>
            <a:p>
              <a:pPr eaLnBrk="0" hangingPunct="0"/>
              <a:r>
                <a:rPr lang="de-DE" sz="2400">
                  <a:solidFill>
                    <a:srgbClr val="003399"/>
                  </a:solidFill>
                </a:rPr>
                <a:t>DC activation</a:t>
              </a:r>
            </a:p>
          </p:txBody>
        </p:sp>
      </p:grpSp>
      <p:grpSp>
        <p:nvGrpSpPr>
          <p:cNvPr id="25619" name="Group 145"/>
          <p:cNvGrpSpPr>
            <a:grpSpLocks/>
          </p:cNvGrpSpPr>
          <p:nvPr/>
        </p:nvGrpSpPr>
        <p:grpSpPr bwMode="auto">
          <a:xfrm>
            <a:off x="3201988" y="3629027"/>
            <a:ext cx="2049462" cy="819151"/>
            <a:chOff x="2017" y="3048"/>
            <a:chExt cx="1291" cy="688"/>
          </a:xfrm>
        </p:grpSpPr>
        <p:sp>
          <p:nvSpPr>
            <p:cNvPr id="25620" name="Freeform 146"/>
            <p:cNvSpPr>
              <a:spLocks/>
            </p:cNvSpPr>
            <p:nvPr/>
          </p:nvSpPr>
          <p:spPr bwMode="auto">
            <a:xfrm>
              <a:off x="2157" y="3048"/>
              <a:ext cx="1151" cy="306"/>
            </a:xfrm>
            <a:custGeom>
              <a:avLst/>
              <a:gdLst>
                <a:gd name="T0" fmla="*/ 0 w 1151"/>
                <a:gd name="T1" fmla="*/ 179 h 306"/>
                <a:gd name="T2" fmla="*/ 462 w 1151"/>
                <a:gd name="T3" fmla="*/ 276 h 306"/>
                <a:gd name="T4" fmla="*/ 1151 w 1151"/>
                <a:gd name="T5" fmla="*/ 0 h 306"/>
                <a:gd name="T6" fmla="*/ 0 60000 65536"/>
                <a:gd name="T7" fmla="*/ 0 60000 65536"/>
                <a:gd name="T8" fmla="*/ 0 60000 65536"/>
                <a:gd name="T9" fmla="*/ 0 w 1151"/>
                <a:gd name="T10" fmla="*/ 0 h 306"/>
                <a:gd name="T11" fmla="*/ 1151 w 1151"/>
                <a:gd name="T12" fmla="*/ 306 h 306"/>
              </a:gdLst>
              <a:ahLst/>
              <a:cxnLst>
                <a:cxn ang="T6">
                  <a:pos x="T0" y="T1"/>
                </a:cxn>
                <a:cxn ang="T7">
                  <a:pos x="T2" y="T3"/>
                </a:cxn>
                <a:cxn ang="T8">
                  <a:pos x="T4" y="T5"/>
                </a:cxn>
              </a:cxnLst>
              <a:rect l="T9" t="T10" r="T11" b="T12"/>
              <a:pathLst>
                <a:path w="1151" h="306">
                  <a:moveTo>
                    <a:pt x="0" y="179"/>
                  </a:moveTo>
                  <a:cubicBezTo>
                    <a:pt x="135" y="242"/>
                    <a:pt x="270" y="306"/>
                    <a:pt x="462" y="276"/>
                  </a:cubicBezTo>
                  <a:cubicBezTo>
                    <a:pt x="654" y="246"/>
                    <a:pt x="902" y="123"/>
                    <a:pt x="1151" y="0"/>
                  </a:cubicBezTo>
                </a:path>
              </a:pathLst>
            </a:custGeom>
            <a:noFill/>
            <a:ln w="38100">
              <a:solidFill>
                <a:schemeClr val="accent2"/>
              </a:solidFill>
              <a:round/>
              <a:headEnd/>
              <a:tailEnd type="triangle" w="med" len="med"/>
            </a:ln>
          </p:spPr>
          <p:txBody>
            <a:bodyPr wrap="none" anchor="ctr"/>
            <a:lstStyle/>
            <a:p>
              <a:endParaRPr lang="en-US"/>
            </a:p>
          </p:txBody>
        </p:sp>
        <p:sp>
          <p:nvSpPr>
            <p:cNvPr id="25621" name="Text Box 147"/>
            <p:cNvSpPr txBox="1">
              <a:spLocks noChangeArrowheads="1"/>
            </p:cNvSpPr>
            <p:nvPr/>
          </p:nvSpPr>
          <p:spPr bwMode="auto">
            <a:xfrm>
              <a:off x="2017" y="3348"/>
              <a:ext cx="1223" cy="388"/>
            </a:xfrm>
            <a:prstGeom prst="rect">
              <a:avLst/>
            </a:prstGeom>
            <a:solidFill>
              <a:schemeClr val="bg1"/>
            </a:solidFill>
            <a:ln w="9525">
              <a:noFill/>
              <a:miter lim="800000"/>
              <a:headEnd/>
              <a:tailEnd/>
            </a:ln>
          </p:spPr>
          <p:txBody>
            <a:bodyPr>
              <a:spAutoFit/>
            </a:bodyPr>
            <a:lstStyle/>
            <a:p>
              <a:pPr eaLnBrk="0" hangingPunct="0"/>
              <a:r>
                <a:rPr lang="de-DE" sz="2400">
                  <a:solidFill>
                    <a:srgbClr val="003399"/>
                  </a:solidFill>
                </a:rPr>
                <a:t>1° T reaction</a:t>
              </a:r>
            </a:p>
          </p:txBody>
        </p:sp>
      </p:gr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z="3200" b="1" smtClean="0">
                <a:solidFill>
                  <a:schemeClr val="accent2"/>
                </a:solidFill>
                <a:latin typeface="Tahoma" pitchFamily="34" charset="0"/>
                <a:ea typeface="ＭＳ Ｐゴシック" pitchFamily="34" charset="-128"/>
                <a:cs typeface="Tahoma" pitchFamily="34" charset="0"/>
              </a:rPr>
              <a:t>Adverse Outcome Pathway and Predictive Testing</a:t>
            </a:r>
          </a:p>
        </p:txBody>
      </p:sp>
      <p:grpSp>
        <p:nvGrpSpPr>
          <p:cNvPr id="27650" name="Group 3"/>
          <p:cNvGrpSpPr>
            <a:grpSpLocks/>
          </p:cNvGrpSpPr>
          <p:nvPr/>
        </p:nvGrpSpPr>
        <p:grpSpPr bwMode="auto">
          <a:xfrm>
            <a:off x="630238" y="1233488"/>
            <a:ext cx="8259762" cy="1962924"/>
            <a:chOff x="369775" y="3688877"/>
            <a:chExt cx="8259220" cy="2616271"/>
          </a:xfrm>
        </p:grpSpPr>
        <p:grpSp>
          <p:nvGrpSpPr>
            <p:cNvPr id="27671" name="Group 64"/>
            <p:cNvGrpSpPr>
              <a:grpSpLocks/>
            </p:cNvGrpSpPr>
            <p:nvPr/>
          </p:nvGrpSpPr>
          <p:grpSpPr bwMode="auto">
            <a:xfrm>
              <a:off x="471352" y="3688877"/>
              <a:ext cx="7787640" cy="720090"/>
              <a:chOff x="1066800" y="3699510"/>
              <a:chExt cx="7787640" cy="720090"/>
            </a:xfrm>
          </p:grpSpPr>
          <p:sp>
            <p:nvSpPr>
              <p:cNvPr id="16" name="Rounded Rectangle 49"/>
              <p:cNvSpPr/>
              <p:nvPr/>
            </p:nvSpPr>
            <p:spPr bwMode="auto">
              <a:xfrm>
                <a:off x="1066816" y="3699510"/>
                <a:ext cx="1079429" cy="72046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GB" sz="1100" dirty="0">
                    <a:latin typeface="+mj-lt"/>
                    <a:ea typeface="ＭＳ Ｐゴシック" charset="0"/>
                    <a:cs typeface="ＭＳ Ｐゴシック" charset="0"/>
                  </a:rPr>
                  <a:t>Chemical Structure &amp; Properties</a:t>
                </a:r>
                <a:endParaRPr lang="en-US" sz="1100" dirty="0">
                  <a:latin typeface="+mj-lt"/>
                  <a:ea typeface="ＭＳ Ｐゴシック" charset="0"/>
                  <a:cs typeface="ＭＳ Ｐゴシック" charset="0"/>
                </a:endParaRPr>
              </a:p>
            </p:txBody>
          </p:sp>
          <p:sp>
            <p:nvSpPr>
              <p:cNvPr id="17" name="Rounded Rectangle 56"/>
              <p:cNvSpPr/>
              <p:nvPr/>
            </p:nvSpPr>
            <p:spPr bwMode="auto">
              <a:xfrm>
                <a:off x="7775151" y="3699510"/>
                <a:ext cx="1079429" cy="720461"/>
              </a:xfrm>
              <a:prstGeom prst="roundRect">
                <a:avLst/>
              </a:prstGeom>
              <a:solidFill>
                <a:srgbClr val="0000FF"/>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solidFill>
                      <a:schemeClr val="bg1"/>
                    </a:solidFill>
                    <a:latin typeface="+mj-lt"/>
                    <a:ea typeface="ＭＳ Ｐゴシック" charset="0"/>
                    <a:cs typeface="ＭＳ Ｐゴシック" charset="0"/>
                  </a:rPr>
                  <a:t>Organism Response</a:t>
                </a:r>
                <a:endParaRPr lang="en-US" sz="1100" dirty="0">
                  <a:solidFill>
                    <a:schemeClr val="bg1"/>
                  </a:solidFill>
                  <a:latin typeface="+mj-lt"/>
                  <a:ea typeface="ＭＳ Ｐゴシック" charset="0"/>
                  <a:cs typeface="ＭＳ Ｐゴシック" charset="0"/>
                </a:endParaRPr>
              </a:p>
            </p:txBody>
          </p:sp>
          <p:sp>
            <p:nvSpPr>
              <p:cNvPr id="18" name="Rounded Rectangle 58"/>
              <p:cNvSpPr/>
              <p:nvPr/>
            </p:nvSpPr>
            <p:spPr bwMode="auto">
              <a:xfrm>
                <a:off x="5867101" y="3699510"/>
                <a:ext cx="1081016" cy="720461"/>
              </a:xfrm>
              <a:prstGeom prst="roundRect">
                <a:avLst/>
              </a:prstGeom>
              <a:solidFill>
                <a:srgbClr val="00CC99"/>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latin typeface="+mj-lt"/>
                    <a:ea typeface="ＭＳ Ｐゴシック" charset="0"/>
                    <a:cs typeface="ＭＳ Ｐゴシック" charset="0"/>
                  </a:rPr>
                  <a:t>Organ Response</a:t>
                </a:r>
                <a:endParaRPr lang="en-US" sz="1100" dirty="0">
                  <a:latin typeface="+mj-lt"/>
                  <a:ea typeface="ＭＳ Ｐゴシック" charset="0"/>
                  <a:cs typeface="ＭＳ Ｐゴシック" charset="0"/>
                </a:endParaRPr>
              </a:p>
            </p:txBody>
          </p:sp>
          <p:sp>
            <p:nvSpPr>
              <p:cNvPr id="19" name="Rounded Rectangle 59"/>
              <p:cNvSpPr/>
              <p:nvPr/>
            </p:nvSpPr>
            <p:spPr bwMode="auto">
              <a:xfrm>
                <a:off x="4190811" y="3699510"/>
                <a:ext cx="1081016" cy="720461"/>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latin typeface="+mj-lt"/>
                    <a:ea typeface="ＭＳ Ｐゴシック" charset="0"/>
                    <a:cs typeface="ＭＳ Ｐゴシック" charset="0"/>
                  </a:rPr>
                  <a:t>Cellular Response</a:t>
                </a:r>
                <a:endParaRPr lang="en-US" sz="1100" dirty="0">
                  <a:latin typeface="+mj-lt"/>
                  <a:ea typeface="ＭＳ Ｐゴシック" charset="0"/>
                  <a:cs typeface="ＭＳ Ｐゴシック" charset="0"/>
                </a:endParaRPr>
              </a:p>
            </p:txBody>
          </p:sp>
          <p:sp>
            <p:nvSpPr>
              <p:cNvPr id="20" name="Rounded Rectangle 60"/>
              <p:cNvSpPr/>
              <p:nvPr/>
            </p:nvSpPr>
            <p:spPr bwMode="auto">
              <a:xfrm>
                <a:off x="2682785" y="3699510"/>
                <a:ext cx="1079429" cy="720461"/>
              </a:xfrm>
              <a:prstGeom prst="roundRect">
                <a:avLst/>
              </a:prstGeom>
              <a:solidFill>
                <a:srgbClr val="CCFF99"/>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latin typeface="+mj-lt"/>
                    <a:ea typeface="ＭＳ Ｐゴシック" charset="0"/>
                    <a:cs typeface="ＭＳ Ｐゴシック" charset="0"/>
                  </a:rPr>
                  <a:t>Molecular Initiating Event</a:t>
                </a:r>
                <a:endParaRPr lang="en-US" sz="1100" dirty="0">
                  <a:latin typeface="+mj-lt"/>
                  <a:ea typeface="ＭＳ Ｐゴシック" charset="0"/>
                  <a:cs typeface="ＭＳ Ｐゴシック" charset="0"/>
                </a:endParaRPr>
              </a:p>
            </p:txBody>
          </p:sp>
          <p:sp>
            <p:nvSpPr>
              <p:cNvPr id="21" name="Flèche droite rayée 77"/>
              <p:cNvSpPr/>
              <p:nvPr/>
            </p:nvSpPr>
            <p:spPr bwMode="auto">
              <a:xfrm>
                <a:off x="2166881" y="3939135"/>
                <a:ext cx="501617" cy="241212"/>
              </a:xfrm>
              <a:prstGeom prst="stripedRightArrow">
                <a:avLst/>
              </a:prstGeom>
              <a:gradFill flip="none" rotWithShape="1">
                <a:gsLst>
                  <a:gs pos="0">
                    <a:srgbClr val="FFF200"/>
                  </a:gs>
                  <a:gs pos="69000">
                    <a:srgbClr val="99FF33"/>
                  </a:gs>
                </a:gsLst>
                <a:lin ang="0" scaled="1"/>
                <a:tileRect/>
              </a:gradFill>
              <a:ln w="9525" cap="flat" cmpd="sng" algn="ctr">
                <a:solidFill>
                  <a:schemeClr val="tx1"/>
                </a:solidFill>
                <a:prstDash val="solid"/>
                <a:round/>
                <a:headEnd type="none" w="med" len="med"/>
                <a:tailEnd type="none" w="med" len="med"/>
              </a:ln>
              <a:effectLst/>
            </p:spPr>
            <p:txBody>
              <a:bodyPr/>
              <a:lstStyle/>
              <a:p>
                <a:pPr eaLnBrk="0" hangingPunct="0">
                  <a:defRPr/>
                </a:pPr>
                <a:endParaRPr lang="fr-CH" sz="2400">
                  <a:latin typeface="Arial" charset="0"/>
                  <a:ea typeface="ヒラギノ角ゴ Pro W3" pitchFamily="8" charset="-128"/>
                  <a:cs typeface="ＭＳ Ｐゴシック" charset="0"/>
                </a:endParaRPr>
              </a:p>
            </p:txBody>
          </p:sp>
          <p:sp>
            <p:nvSpPr>
              <p:cNvPr id="22" name="Flèche droite rayée 78"/>
              <p:cNvSpPr/>
              <p:nvPr/>
            </p:nvSpPr>
            <p:spPr bwMode="auto">
              <a:xfrm>
                <a:off x="3781263" y="3939135"/>
                <a:ext cx="392086" cy="241212"/>
              </a:xfrm>
              <a:prstGeom prst="stripedRightArrow">
                <a:avLst/>
              </a:prstGeom>
              <a:gradFill flip="none" rotWithShape="1">
                <a:gsLst>
                  <a:gs pos="0">
                    <a:srgbClr val="CCFF99"/>
                  </a:gs>
                  <a:gs pos="70000">
                    <a:srgbClr val="669900"/>
                  </a:gs>
                </a:gsLst>
                <a:lin ang="0" scaled="1"/>
                <a:tileRect/>
              </a:gradFill>
              <a:ln w="9525" cap="flat" cmpd="sng" algn="ctr">
                <a:solidFill>
                  <a:schemeClr val="tx1"/>
                </a:solidFill>
                <a:prstDash val="solid"/>
                <a:round/>
                <a:headEnd type="none" w="med" len="med"/>
                <a:tailEnd type="none" w="med" len="med"/>
              </a:ln>
              <a:effectLst/>
            </p:spPr>
            <p:txBody>
              <a:bodyPr/>
              <a:lstStyle/>
              <a:p>
                <a:pPr eaLnBrk="0" hangingPunct="0">
                  <a:defRPr/>
                </a:pPr>
                <a:endParaRPr lang="fr-CH" sz="2400">
                  <a:latin typeface="Arial" charset="0"/>
                  <a:ea typeface="ヒラギノ角ゴ Pro W3" pitchFamily="8" charset="-128"/>
                  <a:cs typeface="ＭＳ Ｐゴシック" charset="0"/>
                </a:endParaRPr>
              </a:p>
            </p:txBody>
          </p:sp>
          <p:sp>
            <p:nvSpPr>
              <p:cNvPr id="23" name="Flèche droite rayée 79"/>
              <p:cNvSpPr/>
              <p:nvPr/>
            </p:nvSpPr>
            <p:spPr bwMode="auto">
              <a:xfrm>
                <a:off x="5290876" y="3939135"/>
                <a:ext cx="561938" cy="241212"/>
              </a:xfrm>
              <a:prstGeom prst="stripedRightArrow">
                <a:avLst/>
              </a:prstGeom>
              <a:gradFill flip="none" rotWithShape="1">
                <a:gsLst>
                  <a:gs pos="0">
                    <a:srgbClr val="669900"/>
                  </a:gs>
                  <a:gs pos="67000">
                    <a:srgbClr val="00CC99"/>
                  </a:gs>
                </a:gsLst>
                <a:lin ang="0" scaled="1"/>
                <a:tileRect/>
              </a:gradFill>
              <a:ln w="9525" cap="flat" cmpd="sng" algn="ctr">
                <a:solidFill>
                  <a:schemeClr val="tx1"/>
                </a:solidFill>
                <a:prstDash val="solid"/>
                <a:round/>
                <a:headEnd type="none" w="med" len="med"/>
                <a:tailEnd type="none" w="med" len="med"/>
              </a:ln>
              <a:effectLst/>
            </p:spPr>
            <p:txBody>
              <a:bodyPr/>
              <a:lstStyle/>
              <a:p>
                <a:pPr eaLnBrk="0" hangingPunct="0">
                  <a:defRPr/>
                </a:pPr>
                <a:endParaRPr lang="fr-CH" sz="2400">
                  <a:latin typeface="Arial" charset="0"/>
                  <a:ea typeface="ヒラギノ角ゴ Pro W3" pitchFamily="8" charset="-128"/>
                  <a:cs typeface="ＭＳ Ｐゴシック" charset="0"/>
                </a:endParaRPr>
              </a:p>
            </p:txBody>
          </p:sp>
          <p:sp>
            <p:nvSpPr>
              <p:cNvPr id="24" name="Flèche droite rayée 80"/>
              <p:cNvSpPr/>
              <p:nvPr/>
            </p:nvSpPr>
            <p:spPr bwMode="auto">
              <a:xfrm>
                <a:off x="6967166" y="3939135"/>
                <a:ext cx="796873" cy="241212"/>
              </a:xfrm>
              <a:prstGeom prst="stripedRightArrow">
                <a:avLst/>
              </a:prstGeom>
              <a:gradFill flip="none" rotWithShape="1">
                <a:gsLst>
                  <a:gs pos="0">
                    <a:srgbClr val="00CC99"/>
                  </a:gs>
                  <a:gs pos="72000">
                    <a:srgbClr val="000099"/>
                  </a:gs>
                </a:gsLst>
                <a:lin ang="0" scaled="1"/>
                <a:tileRect/>
              </a:gradFill>
              <a:ln w="9525" cap="flat" cmpd="sng" algn="ctr">
                <a:solidFill>
                  <a:schemeClr val="tx1"/>
                </a:solidFill>
                <a:prstDash val="solid"/>
                <a:round/>
                <a:headEnd type="none" w="med" len="med"/>
                <a:tailEnd type="none" w="med" len="med"/>
              </a:ln>
              <a:effectLst/>
            </p:spPr>
            <p:txBody>
              <a:bodyPr/>
              <a:lstStyle/>
              <a:p>
                <a:pPr eaLnBrk="0" hangingPunct="0">
                  <a:defRPr/>
                </a:pPr>
                <a:endParaRPr lang="fr-CH" sz="2400">
                  <a:latin typeface="Arial" charset="0"/>
                  <a:ea typeface="ヒラギノ角ゴ Pro W3" pitchFamily="8" charset="-128"/>
                  <a:cs typeface="ＭＳ Ｐゴシック" charset="0"/>
                </a:endParaRPr>
              </a:p>
            </p:txBody>
          </p:sp>
        </p:grpSp>
        <p:sp>
          <p:nvSpPr>
            <p:cNvPr id="6" name="Rounded Rectangle 5"/>
            <p:cNvSpPr/>
            <p:nvPr/>
          </p:nvSpPr>
          <p:spPr bwMode="auto">
            <a:xfrm>
              <a:off x="465019" y="4534704"/>
              <a:ext cx="1079429" cy="461792"/>
            </a:xfrm>
            <a:prstGeom prst="roundRect">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latin typeface="+mj-lt"/>
                  <a:ea typeface="ＭＳ Ｐゴシック" charset="0"/>
                  <a:cs typeface="ＭＳ Ｐゴシック" charset="0"/>
                </a:rPr>
                <a:t>1. Skin Penetration</a:t>
              </a:r>
              <a:endParaRPr lang="en-US" sz="1100" dirty="0">
                <a:latin typeface="+mj-lt"/>
                <a:ea typeface="ＭＳ Ｐゴシック" charset="0"/>
                <a:cs typeface="ＭＳ Ｐゴシック" charset="0"/>
              </a:endParaRPr>
            </a:p>
          </p:txBody>
        </p:sp>
        <p:sp>
          <p:nvSpPr>
            <p:cNvPr id="7" name="Rounded Rectangle 6"/>
            <p:cNvSpPr/>
            <p:nvPr/>
          </p:nvSpPr>
          <p:spPr bwMode="auto">
            <a:xfrm>
              <a:off x="369775" y="5069495"/>
              <a:ext cx="1282616" cy="1114016"/>
            </a:xfrm>
            <a:prstGeom prst="roundRect">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latin typeface="+mj-lt"/>
                  <a:ea typeface="ＭＳ Ｐゴシック" charset="0"/>
                  <a:cs typeface="ＭＳ Ｐゴシック" charset="0"/>
                </a:rPr>
                <a:t>2. </a:t>
              </a:r>
              <a:r>
                <a:rPr lang="en-GB" sz="1100" dirty="0" err="1">
                  <a:latin typeface="+mj-lt"/>
                  <a:ea typeface="ＭＳ Ｐゴシック" charset="0"/>
                  <a:cs typeface="ＭＳ Ｐゴシック" charset="0"/>
                </a:rPr>
                <a:t>Electrophilic</a:t>
              </a:r>
              <a:r>
                <a:rPr lang="en-GB" sz="1100" dirty="0">
                  <a:latin typeface="+mj-lt"/>
                  <a:ea typeface="ＭＳ Ｐゴシック" charset="0"/>
                  <a:cs typeface="ＭＳ Ｐゴシック" charset="0"/>
                </a:rPr>
                <a:t> substance: directly or via auto-oxidation or metabolism</a:t>
              </a:r>
              <a:endParaRPr lang="en-US" sz="1100" dirty="0">
                <a:latin typeface="+mj-lt"/>
                <a:ea typeface="ＭＳ Ｐゴシック" charset="0"/>
                <a:cs typeface="ＭＳ Ｐゴシック" charset="0"/>
              </a:endParaRPr>
            </a:p>
          </p:txBody>
        </p:sp>
        <p:sp>
          <p:nvSpPr>
            <p:cNvPr id="8" name="Rounded Rectangle 7"/>
            <p:cNvSpPr/>
            <p:nvPr/>
          </p:nvSpPr>
          <p:spPr bwMode="auto">
            <a:xfrm>
              <a:off x="1819067" y="4928260"/>
              <a:ext cx="1523900" cy="798219"/>
            </a:xfrm>
            <a:prstGeom prst="roundRect">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latin typeface="+mj-lt"/>
                  <a:ea typeface="ＭＳ Ｐゴシック" charset="0"/>
                  <a:cs typeface="ＭＳ Ｐゴシック" charset="0"/>
                </a:rPr>
                <a:t>3-4. Haptenation: covalent modification of epidermal proteins</a:t>
              </a:r>
              <a:endParaRPr lang="en-US" sz="1100" dirty="0">
                <a:latin typeface="+mj-lt"/>
                <a:ea typeface="ＭＳ Ｐゴシック" charset="0"/>
                <a:cs typeface="ＭＳ Ｐゴシック" charset="0"/>
              </a:endParaRPr>
            </a:p>
          </p:txBody>
        </p:sp>
        <p:sp>
          <p:nvSpPr>
            <p:cNvPr id="9" name="Rounded Rectangle 8"/>
            <p:cNvSpPr/>
            <p:nvPr/>
          </p:nvSpPr>
          <p:spPr bwMode="auto">
            <a:xfrm>
              <a:off x="3436624" y="4847327"/>
              <a:ext cx="1355636" cy="891848"/>
            </a:xfrm>
            <a:prstGeom prst="roundRect">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latin typeface="+mj-lt"/>
                  <a:ea typeface="ＭＳ Ｐゴシック" charset="0"/>
                  <a:cs typeface="ＭＳ Ｐゴシック" charset="0"/>
                </a:rPr>
                <a:t>5-6. Activation of epidermal keratinocytes &amp; Dendritic cells</a:t>
              </a:r>
              <a:endParaRPr lang="en-US" sz="1100" dirty="0">
                <a:latin typeface="+mj-lt"/>
                <a:ea typeface="ＭＳ Ｐゴシック" charset="0"/>
                <a:cs typeface="ＭＳ Ｐゴシック" charset="0"/>
              </a:endParaRPr>
            </a:p>
          </p:txBody>
        </p:sp>
        <p:sp>
          <p:nvSpPr>
            <p:cNvPr id="10" name="Rounded Rectangle 9"/>
            <p:cNvSpPr/>
            <p:nvPr/>
          </p:nvSpPr>
          <p:spPr bwMode="auto">
            <a:xfrm>
              <a:off x="4903377" y="4633093"/>
              <a:ext cx="1808043" cy="1317141"/>
            </a:xfrm>
            <a:prstGeom prst="roundRect">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latin typeface="+mj-lt"/>
                  <a:ea typeface="ＭＳ Ｐゴシック" charset="0"/>
                  <a:cs typeface="ＭＳ Ｐゴシック" charset="0"/>
                </a:rPr>
                <a:t>7-8. Presentation of haptenated protein by Dendritic cell resulting in activation &amp; proliferation of specific T cells</a:t>
              </a:r>
              <a:endParaRPr lang="en-US" sz="1100" dirty="0">
                <a:latin typeface="+mj-lt"/>
                <a:ea typeface="ＭＳ Ｐゴシック" charset="0"/>
                <a:cs typeface="ＭＳ Ｐゴシック" charset="0"/>
              </a:endParaRPr>
            </a:p>
          </p:txBody>
        </p:sp>
        <p:sp>
          <p:nvSpPr>
            <p:cNvPr id="11" name="Rounded Rectangle 10"/>
            <p:cNvSpPr/>
            <p:nvPr/>
          </p:nvSpPr>
          <p:spPr bwMode="auto">
            <a:xfrm>
              <a:off x="6852700" y="4595007"/>
              <a:ext cx="1776295" cy="1375857"/>
            </a:xfrm>
            <a:prstGeom prst="roundRect">
              <a:avLst/>
            </a:prstGeom>
            <a:solidFill>
              <a:srgbClr val="FFC000">
                <a:alpha val="50000"/>
              </a:srgbClr>
            </a:solidFill>
            <a:ln w="9525" cap="flat" cmpd="sng" algn="ctr">
              <a:solidFill>
                <a:schemeClr val="tx1"/>
              </a:solidFill>
              <a:prstDash val="solid"/>
              <a:round/>
              <a:headEnd type="none" w="med" len="med"/>
              <a:tailEnd type="none" w="med" len="med"/>
            </a:ln>
            <a:effectLst/>
          </p:spPr>
          <p:txBody>
            <a:bodyPr anchor="ctr"/>
            <a:lstStyle/>
            <a:p>
              <a:pPr algn="ctr" eaLnBrk="0" hangingPunct="0">
                <a:defRPr/>
              </a:pPr>
              <a:r>
                <a:rPr lang="en-GB" sz="1100" dirty="0">
                  <a:latin typeface="+mj-lt"/>
                  <a:ea typeface="ＭＳ Ｐゴシック" charset="0"/>
                  <a:cs typeface="ＭＳ Ｐゴシック" charset="0"/>
                </a:rPr>
                <a:t>9-11. Allergic Contact Dermatitis: Epidermal inflammation following re-exposure to substance due to T cell-mediated cell death </a:t>
              </a:r>
              <a:endParaRPr lang="en-US" sz="1100" dirty="0">
                <a:latin typeface="+mj-lt"/>
                <a:ea typeface="ＭＳ Ｐゴシック" charset="0"/>
                <a:cs typeface="ＭＳ Ｐゴシック" charset="0"/>
              </a:endParaRPr>
            </a:p>
          </p:txBody>
        </p:sp>
        <p:sp>
          <p:nvSpPr>
            <p:cNvPr id="12" name="TextBox 11"/>
            <p:cNvSpPr txBox="1"/>
            <p:nvPr/>
          </p:nvSpPr>
          <p:spPr>
            <a:xfrm>
              <a:off x="2073050" y="5935952"/>
              <a:ext cx="1057056" cy="369196"/>
            </a:xfrm>
            <a:prstGeom prst="rect">
              <a:avLst/>
            </a:prstGeom>
            <a:noFill/>
          </p:spPr>
          <p:txBody>
            <a:bodyPr wrap="none">
              <a:spAutoFit/>
            </a:bodyPr>
            <a:lstStyle/>
            <a:p>
              <a:pPr>
                <a:defRPr/>
              </a:pPr>
              <a:r>
                <a:rPr lang="en-GB" sz="1200" b="1" dirty="0">
                  <a:latin typeface="+mj-lt"/>
                  <a:ea typeface="ＭＳ Ｐゴシック" charset="0"/>
                  <a:cs typeface="ＭＳ Ｐゴシック" charset="0"/>
                </a:rPr>
                <a:t>Key Event 1</a:t>
              </a:r>
              <a:endParaRPr lang="en-US" sz="1200" b="1" dirty="0">
                <a:latin typeface="+mj-lt"/>
                <a:ea typeface="ＭＳ Ｐゴシック" charset="0"/>
                <a:cs typeface="ＭＳ Ｐゴシック" charset="0"/>
              </a:endParaRPr>
            </a:p>
          </p:txBody>
        </p:sp>
        <p:sp>
          <p:nvSpPr>
            <p:cNvPr id="13" name="TextBox 12"/>
            <p:cNvSpPr txBox="1"/>
            <p:nvPr/>
          </p:nvSpPr>
          <p:spPr>
            <a:xfrm>
              <a:off x="3439799" y="5935952"/>
              <a:ext cx="1403583" cy="369196"/>
            </a:xfrm>
            <a:prstGeom prst="rect">
              <a:avLst/>
            </a:prstGeom>
            <a:noFill/>
          </p:spPr>
          <p:txBody>
            <a:bodyPr wrap="none">
              <a:spAutoFit/>
            </a:bodyPr>
            <a:lstStyle/>
            <a:p>
              <a:pPr>
                <a:defRPr/>
              </a:pPr>
              <a:r>
                <a:rPr lang="en-GB" sz="1200" b="1" dirty="0">
                  <a:latin typeface="+mj-lt"/>
                  <a:ea typeface="ＭＳ Ｐゴシック" charset="0"/>
                  <a:cs typeface="ＭＳ Ｐゴシック" charset="0"/>
                </a:rPr>
                <a:t>Key Events 2 + 3</a:t>
              </a:r>
              <a:endParaRPr lang="en-US" sz="1200" b="1" dirty="0">
                <a:latin typeface="+mj-lt"/>
                <a:ea typeface="ＭＳ Ｐゴシック" charset="0"/>
                <a:cs typeface="ＭＳ Ｐゴシック" charset="0"/>
              </a:endParaRPr>
            </a:p>
          </p:txBody>
        </p:sp>
        <p:sp>
          <p:nvSpPr>
            <p:cNvPr id="14" name="TextBox 13"/>
            <p:cNvSpPr txBox="1"/>
            <p:nvPr/>
          </p:nvSpPr>
          <p:spPr>
            <a:xfrm>
              <a:off x="5312926" y="5935952"/>
              <a:ext cx="1057056" cy="369196"/>
            </a:xfrm>
            <a:prstGeom prst="rect">
              <a:avLst/>
            </a:prstGeom>
            <a:noFill/>
          </p:spPr>
          <p:txBody>
            <a:bodyPr wrap="none">
              <a:spAutoFit/>
            </a:bodyPr>
            <a:lstStyle/>
            <a:p>
              <a:pPr>
                <a:defRPr/>
              </a:pPr>
              <a:r>
                <a:rPr lang="en-GB" sz="1200" b="1" dirty="0">
                  <a:latin typeface="+mj-lt"/>
                  <a:ea typeface="ＭＳ Ｐゴシック" charset="0"/>
                  <a:cs typeface="ＭＳ Ｐゴシック" charset="0"/>
                </a:rPr>
                <a:t>Key Event 4</a:t>
              </a:r>
              <a:endParaRPr lang="en-US" sz="1200" b="1" dirty="0">
                <a:latin typeface="+mj-lt"/>
                <a:ea typeface="ＭＳ Ｐゴシック" charset="0"/>
                <a:cs typeface="ＭＳ Ｐゴシック" charset="0"/>
              </a:endParaRPr>
            </a:p>
          </p:txBody>
        </p:sp>
        <p:sp>
          <p:nvSpPr>
            <p:cNvPr id="15" name="TextBox 14"/>
            <p:cNvSpPr txBox="1"/>
            <p:nvPr/>
          </p:nvSpPr>
          <p:spPr>
            <a:xfrm>
              <a:off x="6997152" y="5935952"/>
              <a:ext cx="1514458" cy="369196"/>
            </a:xfrm>
            <a:prstGeom prst="rect">
              <a:avLst/>
            </a:prstGeom>
            <a:noFill/>
          </p:spPr>
          <p:txBody>
            <a:bodyPr wrap="none">
              <a:spAutoFit/>
            </a:bodyPr>
            <a:lstStyle/>
            <a:p>
              <a:pPr>
                <a:defRPr/>
              </a:pPr>
              <a:r>
                <a:rPr lang="en-GB" sz="1200" b="1" dirty="0">
                  <a:latin typeface="+mj-lt"/>
                  <a:ea typeface="ＭＳ Ｐゴシック" charset="0"/>
                  <a:cs typeface="ＭＳ Ｐゴシック" charset="0"/>
                </a:rPr>
                <a:t>Adverse Outcome</a:t>
              </a:r>
              <a:endParaRPr lang="en-US" sz="1200" b="1" dirty="0">
                <a:latin typeface="+mj-lt"/>
                <a:ea typeface="ＭＳ Ｐゴシック" charset="0"/>
                <a:cs typeface="ＭＳ Ｐゴシック" charset="0"/>
              </a:endParaRPr>
            </a:p>
          </p:txBody>
        </p:sp>
      </p:grpSp>
      <p:sp>
        <p:nvSpPr>
          <p:cNvPr id="26" name="TextBox 25"/>
          <p:cNvSpPr txBox="1"/>
          <p:nvPr/>
        </p:nvSpPr>
        <p:spPr>
          <a:xfrm>
            <a:off x="2089150" y="3564731"/>
            <a:ext cx="1512888" cy="523220"/>
          </a:xfrm>
          <a:prstGeom prst="rect">
            <a:avLst/>
          </a:prstGeom>
          <a:noFill/>
        </p:spPr>
        <p:txBody>
          <a:bodyPr>
            <a:spAutoFit/>
          </a:bodyPr>
          <a:lstStyle/>
          <a:p>
            <a:pPr>
              <a:defRPr/>
            </a:pPr>
            <a:r>
              <a:rPr lang="en-US" sz="1400" b="1" dirty="0">
                <a:solidFill>
                  <a:schemeClr val="accent4"/>
                </a:solidFill>
                <a:latin typeface="Arial" charset="0"/>
                <a:ea typeface="ＭＳ Ｐゴシック" charset="0"/>
                <a:cs typeface="ＭＳ Ｐゴシック" charset="0"/>
              </a:rPr>
              <a:t>In </a:t>
            </a:r>
            <a:r>
              <a:rPr lang="en-US" sz="1400" b="1" dirty="0" err="1">
                <a:solidFill>
                  <a:schemeClr val="accent4"/>
                </a:solidFill>
                <a:latin typeface="Arial" charset="0"/>
                <a:ea typeface="ＭＳ Ｐゴシック" charset="0"/>
                <a:cs typeface="ＭＳ Ｐゴシック" charset="0"/>
              </a:rPr>
              <a:t>chemico</a:t>
            </a:r>
            <a:r>
              <a:rPr lang="en-US" sz="1400" b="1" dirty="0">
                <a:solidFill>
                  <a:schemeClr val="accent4"/>
                </a:solidFill>
                <a:latin typeface="Arial" charset="0"/>
                <a:ea typeface="ＭＳ Ｐゴシック" charset="0"/>
                <a:cs typeface="ＭＳ Ｐゴシック" charset="0"/>
              </a:rPr>
              <a:t> models</a:t>
            </a:r>
          </a:p>
        </p:txBody>
      </p:sp>
      <p:sp>
        <p:nvSpPr>
          <p:cNvPr id="28" name="Rectangle 27"/>
          <p:cNvSpPr/>
          <p:nvPr/>
        </p:nvSpPr>
        <p:spPr>
          <a:xfrm>
            <a:off x="611189" y="3564732"/>
            <a:ext cx="1220787" cy="738664"/>
          </a:xfrm>
          <a:prstGeom prst="rect">
            <a:avLst/>
          </a:prstGeom>
        </p:spPr>
        <p:txBody>
          <a:bodyPr>
            <a:spAutoFit/>
          </a:bodyPr>
          <a:lstStyle/>
          <a:p>
            <a:pPr>
              <a:defRPr/>
            </a:pPr>
            <a:r>
              <a:rPr lang="en-US" sz="1400" b="1" dirty="0">
                <a:solidFill>
                  <a:schemeClr val="tx2">
                    <a:lumMod val="60000"/>
                    <a:lumOff val="40000"/>
                  </a:schemeClr>
                </a:solidFill>
                <a:latin typeface="Arial" charset="0"/>
                <a:ea typeface="ＭＳ Ｐゴシック" charset="0"/>
                <a:cs typeface="ＭＳ Ｐゴシック" charset="0"/>
              </a:rPr>
              <a:t>In </a:t>
            </a:r>
            <a:r>
              <a:rPr lang="en-US" sz="1400" b="1" dirty="0" err="1">
                <a:solidFill>
                  <a:schemeClr val="tx2">
                    <a:lumMod val="60000"/>
                    <a:lumOff val="40000"/>
                  </a:schemeClr>
                </a:solidFill>
                <a:latin typeface="Arial" charset="0"/>
                <a:ea typeface="ＭＳ Ｐゴシック" charset="0"/>
                <a:cs typeface="ＭＳ Ｐゴシック" charset="0"/>
              </a:rPr>
              <a:t>silico</a:t>
            </a:r>
            <a:r>
              <a:rPr lang="en-US" sz="1400" b="1" dirty="0">
                <a:solidFill>
                  <a:schemeClr val="tx2">
                    <a:lumMod val="60000"/>
                    <a:lumOff val="40000"/>
                  </a:schemeClr>
                </a:solidFill>
                <a:latin typeface="Arial" charset="0"/>
                <a:ea typeface="ＭＳ Ｐゴシック" charset="0"/>
                <a:cs typeface="ＭＳ Ｐゴシック" charset="0"/>
              </a:rPr>
              <a:t> models</a:t>
            </a:r>
          </a:p>
          <a:p>
            <a:pPr>
              <a:defRPr/>
            </a:pPr>
            <a:r>
              <a:rPr lang="en-US" sz="1400" b="1" dirty="0">
                <a:solidFill>
                  <a:schemeClr val="tx2">
                    <a:lumMod val="60000"/>
                    <a:lumOff val="40000"/>
                  </a:schemeClr>
                </a:solidFill>
                <a:latin typeface="Arial" charset="0"/>
                <a:ea typeface="ＭＳ Ｐゴシック" charset="0"/>
                <a:cs typeface="ＭＳ Ｐゴシック" charset="0"/>
              </a:rPr>
              <a:t>SAR/ QSAR</a:t>
            </a:r>
            <a:endParaRPr lang="en-US" sz="1400" dirty="0">
              <a:solidFill>
                <a:schemeClr val="tx2">
                  <a:lumMod val="60000"/>
                  <a:lumOff val="40000"/>
                </a:schemeClr>
              </a:solidFill>
              <a:latin typeface="Arial" charset="0"/>
              <a:ea typeface="ＭＳ Ｐゴシック" charset="0"/>
              <a:cs typeface="ＭＳ Ｐゴシック" charset="0"/>
            </a:endParaRPr>
          </a:p>
        </p:txBody>
      </p:sp>
      <p:sp>
        <p:nvSpPr>
          <p:cNvPr id="27656" name="Rectangle 30"/>
          <p:cNvSpPr>
            <a:spLocks noChangeArrowheads="1"/>
          </p:cNvSpPr>
          <p:nvPr/>
        </p:nvSpPr>
        <p:spPr bwMode="auto">
          <a:xfrm>
            <a:off x="3886201" y="3543300"/>
            <a:ext cx="1188246" cy="861774"/>
          </a:xfrm>
          <a:prstGeom prst="rect">
            <a:avLst/>
          </a:prstGeom>
          <a:noFill/>
          <a:ln w="9525">
            <a:noFill/>
            <a:miter lim="800000"/>
            <a:headEnd/>
            <a:tailEnd/>
          </a:ln>
        </p:spPr>
        <p:txBody>
          <a:bodyPr wrap="none">
            <a:spAutoFit/>
          </a:bodyPr>
          <a:lstStyle/>
          <a:p>
            <a:r>
              <a:rPr lang="en-US" sz="1600" b="1">
                <a:solidFill>
                  <a:schemeClr val="accent2"/>
                </a:solidFill>
              </a:rPr>
              <a:t>In vitro </a:t>
            </a:r>
          </a:p>
          <a:p>
            <a:r>
              <a:rPr lang="en-US" sz="1600" b="1">
                <a:solidFill>
                  <a:schemeClr val="accent2"/>
                </a:solidFill>
              </a:rPr>
              <a:t>cell-based</a:t>
            </a:r>
          </a:p>
          <a:p>
            <a:r>
              <a:rPr lang="en-US" sz="1600" b="1">
                <a:solidFill>
                  <a:schemeClr val="accent2"/>
                </a:solidFill>
              </a:rPr>
              <a:t>models</a:t>
            </a:r>
          </a:p>
        </p:txBody>
      </p:sp>
      <p:grpSp>
        <p:nvGrpSpPr>
          <p:cNvPr id="27657" name="Group 49"/>
          <p:cNvGrpSpPr>
            <a:grpSpLocks/>
          </p:cNvGrpSpPr>
          <p:nvPr/>
        </p:nvGrpSpPr>
        <p:grpSpPr bwMode="auto">
          <a:xfrm>
            <a:off x="5334001" y="3086100"/>
            <a:ext cx="3565525" cy="857250"/>
            <a:chOff x="5333999" y="4114800"/>
            <a:chExt cx="3566245" cy="1143000"/>
          </a:xfrm>
        </p:grpSpPr>
        <p:sp>
          <p:nvSpPr>
            <p:cNvPr id="41" name="Text Box 21"/>
            <p:cNvSpPr txBox="1">
              <a:spLocks noChangeArrowheads="1"/>
            </p:cNvSpPr>
            <p:nvPr/>
          </p:nvSpPr>
          <p:spPr bwMode="auto">
            <a:xfrm>
              <a:off x="5575348" y="4506913"/>
              <a:ext cx="2848550" cy="410369"/>
            </a:xfrm>
            <a:prstGeom prst="rect">
              <a:avLst/>
            </a:prstGeom>
            <a:noFill/>
            <a:ln w="12700" algn="ctr">
              <a:noFill/>
              <a:miter lim="800000"/>
              <a:headEnd/>
              <a:tailEnd/>
            </a:ln>
            <a:effectLst/>
          </p:spPr>
          <p:txBody>
            <a:bodyPr>
              <a:spAutoFit/>
            </a:bodyPr>
            <a:lstStyle/>
            <a:p>
              <a:pPr algn="ctr" eaLnBrk="0" fontAlgn="auto" hangingPunct="0">
                <a:spcBef>
                  <a:spcPts val="0"/>
                </a:spcBef>
                <a:spcAft>
                  <a:spcPts val="0"/>
                </a:spcAft>
                <a:defRPr/>
              </a:pPr>
              <a:r>
                <a:rPr lang="en-GB" sz="1400" b="1" kern="0" dirty="0" err="1">
                  <a:solidFill>
                    <a:srgbClr val="000000"/>
                  </a:solidFill>
                  <a:latin typeface="Arial" charset="0"/>
                  <a:ea typeface="ヒラギノ角ゴ Pro W3" charset="-128"/>
                </a:rPr>
                <a:t>KeratinoSens</a:t>
              </a:r>
              <a:r>
                <a:rPr lang="en-GB" sz="1400" b="1" kern="0" baseline="30000" dirty="0" err="1">
                  <a:solidFill>
                    <a:srgbClr val="000000"/>
                  </a:solidFill>
                  <a:latin typeface="Arial" charset="0"/>
                  <a:ea typeface="ヒラギノ角ゴ Pro W3" charset="-128"/>
                </a:rPr>
                <a:t>TM</a:t>
              </a:r>
              <a:r>
                <a:rPr lang="en-GB" sz="1400" b="1" kern="0" dirty="0">
                  <a:solidFill>
                    <a:srgbClr val="000000"/>
                  </a:solidFill>
                  <a:latin typeface="Arial" charset="0"/>
                  <a:ea typeface="ヒラギノ角ゴ Pro W3" charset="-128"/>
                </a:rPr>
                <a:t>  [</a:t>
              </a:r>
              <a:r>
                <a:rPr lang="en-GB" sz="1400" b="1" kern="0" dirty="0" err="1">
                  <a:solidFill>
                    <a:srgbClr val="000000"/>
                  </a:solidFill>
                  <a:latin typeface="Arial" charset="0"/>
                  <a:ea typeface="ヒラギノ角ゴ Pro W3" charset="-128"/>
                </a:rPr>
                <a:t>Givaudan</a:t>
              </a:r>
              <a:r>
                <a:rPr lang="en-GB" sz="1400" b="1" kern="0" dirty="0">
                  <a:solidFill>
                    <a:srgbClr val="000000"/>
                  </a:solidFill>
                  <a:latin typeface="Arial" charset="0"/>
                  <a:ea typeface="ヒラギノ角ゴ Pro W3" charset="-128"/>
                </a:rPr>
                <a:t>]</a:t>
              </a:r>
            </a:p>
          </p:txBody>
        </p:sp>
        <p:sp>
          <p:nvSpPr>
            <p:cNvPr id="27668" name="Text Box 20"/>
            <p:cNvSpPr txBox="1">
              <a:spLocks noChangeArrowheads="1"/>
            </p:cNvSpPr>
            <p:nvPr/>
          </p:nvSpPr>
          <p:spPr bwMode="auto">
            <a:xfrm>
              <a:off x="5864225" y="4830763"/>
              <a:ext cx="1831975" cy="410369"/>
            </a:xfrm>
            <a:prstGeom prst="rect">
              <a:avLst/>
            </a:prstGeom>
            <a:noFill/>
            <a:ln w="12700">
              <a:noFill/>
              <a:miter lim="800000"/>
              <a:headEnd/>
              <a:tailEnd/>
            </a:ln>
          </p:spPr>
          <p:txBody>
            <a:bodyPr>
              <a:spAutoFit/>
            </a:bodyPr>
            <a:lstStyle/>
            <a:p>
              <a:pPr algn="ctr" eaLnBrk="0" hangingPunct="0"/>
              <a:r>
                <a:rPr lang="en-GB" sz="1400" b="1">
                  <a:solidFill>
                    <a:srgbClr val="000000"/>
                  </a:solidFill>
                </a:rPr>
                <a:t>LuSens [BASF]</a:t>
              </a:r>
            </a:p>
          </p:txBody>
        </p:sp>
        <p:sp>
          <p:nvSpPr>
            <p:cNvPr id="27669" name="Rectangle 28"/>
            <p:cNvSpPr>
              <a:spLocks noChangeArrowheads="1"/>
            </p:cNvSpPr>
            <p:nvPr/>
          </p:nvSpPr>
          <p:spPr bwMode="auto">
            <a:xfrm>
              <a:off x="5333999" y="4419600"/>
              <a:ext cx="3566245" cy="838200"/>
            </a:xfrm>
            <a:prstGeom prst="rect">
              <a:avLst/>
            </a:prstGeom>
            <a:noFill/>
            <a:ln w="15875">
              <a:solidFill>
                <a:srgbClr val="0000FF"/>
              </a:solidFill>
              <a:miter lim="800000"/>
              <a:headEnd/>
              <a:tailEnd/>
            </a:ln>
          </p:spPr>
          <p:txBody>
            <a:bodyPr wrap="none" anchor="ctr"/>
            <a:lstStyle/>
            <a:p>
              <a:pPr algn="ctr"/>
              <a:endParaRPr lang="en-US" sz="1400"/>
            </a:p>
          </p:txBody>
        </p:sp>
        <p:sp>
          <p:nvSpPr>
            <p:cNvPr id="27670" name="Text Box 30"/>
            <p:cNvSpPr txBox="1">
              <a:spLocks noChangeArrowheads="1"/>
            </p:cNvSpPr>
            <p:nvPr/>
          </p:nvSpPr>
          <p:spPr bwMode="auto">
            <a:xfrm>
              <a:off x="6019800" y="4114800"/>
              <a:ext cx="2240754" cy="369332"/>
            </a:xfrm>
            <a:prstGeom prst="rect">
              <a:avLst/>
            </a:prstGeom>
            <a:noFill/>
            <a:ln w="9525">
              <a:noFill/>
              <a:miter lim="800000"/>
              <a:headEnd/>
              <a:tailEnd/>
            </a:ln>
          </p:spPr>
          <p:txBody>
            <a:bodyPr>
              <a:spAutoFit/>
            </a:bodyPr>
            <a:lstStyle/>
            <a:p>
              <a:r>
                <a:rPr lang="en-US" sz="1200" b="1" dirty="0">
                  <a:solidFill>
                    <a:srgbClr val="0000CC"/>
                  </a:solidFill>
                </a:rPr>
                <a:t>Keratinocytes</a:t>
              </a:r>
            </a:p>
          </p:txBody>
        </p:sp>
      </p:grpSp>
      <p:grpSp>
        <p:nvGrpSpPr>
          <p:cNvPr id="27658" name="Group 50"/>
          <p:cNvGrpSpPr>
            <a:grpSpLocks/>
          </p:cNvGrpSpPr>
          <p:nvPr/>
        </p:nvGrpSpPr>
        <p:grpSpPr bwMode="auto">
          <a:xfrm>
            <a:off x="5105401" y="4000501"/>
            <a:ext cx="3840163" cy="1050727"/>
            <a:chOff x="5105400" y="5334000"/>
            <a:chExt cx="3839602" cy="1400969"/>
          </a:xfrm>
        </p:grpSpPr>
        <p:sp>
          <p:nvSpPr>
            <p:cNvPr id="45" name="Text Box 20"/>
            <p:cNvSpPr txBox="1">
              <a:spLocks noChangeArrowheads="1"/>
            </p:cNvSpPr>
            <p:nvPr/>
          </p:nvSpPr>
          <p:spPr bwMode="auto">
            <a:xfrm>
              <a:off x="5943478" y="6324600"/>
              <a:ext cx="2133288" cy="410369"/>
            </a:xfrm>
            <a:prstGeom prst="rect">
              <a:avLst/>
            </a:prstGeom>
            <a:noFill/>
            <a:ln w="12700">
              <a:noFill/>
              <a:miter lim="800000"/>
              <a:headEnd/>
              <a:tailEnd/>
            </a:ln>
          </p:spPr>
          <p:txBody>
            <a:bodyPr>
              <a:spAutoFit/>
            </a:bodyPr>
            <a:lstStyle/>
            <a:p>
              <a:pPr algn="ctr" eaLnBrk="0" fontAlgn="auto" hangingPunct="0">
                <a:spcBef>
                  <a:spcPts val="0"/>
                </a:spcBef>
                <a:spcAft>
                  <a:spcPts val="0"/>
                </a:spcAft>
                <a:defRPr/>
              </a:pPr>
              <a:r>
                <a:rPr lang="en-GB" sz="1400" b="1" kern="0" dirty="0">
                  <a:solidFill>
                    <a:srgbClr val="000000"/>
                  </a:solidFill>
                  <a:latin typeface="Arial" charset="0"/>
                  <a:ea typeface="ヒラギノ角ゴ Pro W3" charset="-128"/>
                </a:rPr>
                <a:t>PBMDC [</a:t>
              </a:r>
              <a:r>
                <a:rPr lang="en-GB" sz="1400" b="1" kern="0" dirty="0" err="1">
                  <a:solidFill>
                    <a:srgbClr val="000000"/>
                  </a:solidFill>
                  <a:latin typeface="Arial" charset="0"/>
                  <a:ea typeface="ヒラギノ角ゴ Pro W3" charset="-128"/>
                </a:rPr>
                <a:t>Beiersdorf</a:t>
              </a:r>
              <a:r>
                <a:rPr lang="en-GB" sz="1400" b="1" kern="0" dirty="0">
                  <a:solidFill>
                    <a:srgbClr val="000000"/>
                  </a:solidFill>
                  <a:latin typeface="Arial" charset="0"/>
                  <a:ea typeface="ヒラギノ角ゴ Pro W3" charset="-128"/>
                </a:rPr>
                <a:t>]</a:t>
              </a:r>
            </a:p>
          </p:txBody>
        </p:sp>
        <p:sp>
          <p:nvSpPr>
            <p:cNvPr id="46" name="Text Box 30"/>
            <p:cNvSpPr txBox="1">
              <a:spLocks noChangeArrowheads="1"/>
            </p:cNvSpPr>
            <p:nvPr/>
          </p:nvSpPr>
          <p:spPr bwMode="auto">
            <a:xfrm>
              <a:off x="5638722" y="5715000"/>
              <a:ext cx="2666610" cy="410369"/>
            </a:xfrm>
            <a:prstGeom prst="rect">
              <a:avLst/>
            </a:prstGeom>
            <a:noFill/>
            <a:ln w="12700" algn="ctr">
              <a:noFill/>
              <a:miter lim="800000"/>
              <a:headEnd/>
              <a:tailEnd/>
            </a:ln>
            <a:effectLst/>
          </p:spPr>
          <p:txBody>
            <a:bodyPr>
              <a:spAutoFit/>
            </a:bodyPr>
            <a:lstStyle/>
            <a:p>
              <a:pPr algn="ctr" eaLnBrk="0" fontAlgn="auto" hangingPunct="0">
                <a:spcBef>
                  <a:spcPts val="0"/>
                </a:spcBef>
                <a:spcAft>
                  <a:spcPts val="0"/>
                </a:spcAft>
                <a:defRPr/>
              </a:pPr>
              <a:r>
                <a:rPr lang="en-GB" sz="1400" b="1" kern="0" dirty="0" err="1">
                  <a:solidFill>
                    <a:srgbClr val="000000"/>
                  </a:solidFill>
                  <a:latin typeface="Arial" charset="0"/>
                  <a:ea typeface="ヒラギノ角ゴ Pro W3" charset="-128"/>
                </a:rPr>
                <a:t>h</a:t>
              </a:r>
              <a:r>
                <a:rPr lang="en-GB" sz="1400" b="1" kern="0" dirty="0">
                  <a:solidFill>
                    <a:srgbClr val="000000"/>
                  </a:solidFill>
                  <a:latin typeface="Arial" charset="0"/>
                  <a:ea typeface="ヒラギノ角ゴ Pro W3" charset="-128"/>
                </a:rPr>
                <a:t>-CLAT [KAO/Shiseido] </a:t>
              </a:r>
            </a:p>
          </p:txBody>
        </p:sp>
        <p:sp>
          <p:nvSpPr>
            <p:cNvPr id="47" name="Text Box 30"/>
            <p:cNvSpPr txBox="1">
              <a:spLocks noChangeArrowheads="1"/>
            </p:cNvSpPr>
            <p:nvPr/>
          </p:nvSpPr>
          <p:spPr bwMode="auto">
            <a:xfrm>
              <a:off x="5562533" y="6019800"/>
              <a:ext cx="2485662" cy="410369"/>
            </a:xfrm>
            <a:prstGeom prst="rect">
              <a:avLst/>
            </a:prstGeom>
            <a:noFill/>
            <a:ln w="12700" algn="ctr">
              <a:noFill/>
              <a:miter lim="800000"/>
              <a:headEnd/>
              <a:tailEnd/>
            </a:ln>
            <a:effectLst/>
          </p:spPr>
          <p:txBody>
            <a:bodyPr>
              <a:spAutoFit/>
            </a:bodyPr>
            <a:lstStyle/>
            <a:p>
              <a:pPr algn="ctr" eaLnBrk="0" hangingPunct="0"/>
              <a:r>
                <a:rPr lang="en-GB" sz="1400" b="1">
                  <a:solidFill>
                    <a:srgbClr val="000000"/>
                  </a:solidFill>
                  <a:ea typeface="ヒラギノ角ゴ Pro W3" charset="-128"/>
                </a:rPr>
                <a:t>MUSST [L</a:t>
              </a:r>
              <a:r>
                <a:rPr lang="en-GB" altLang="en-US" sz="1400" b="1">
                  <a:solidFill>
                    <a:srgbClr val="000000"/>
                  </a:solidFill>
                  <a:ea typeface="ヒラギノ角ゴ Pro W3" charset="-128"/>
                </a:rPr>
                <a:t>’</a:t>
              </a:r>
              <a:r>
                <a:rPr lang="en-GB" sz="1400" b="1">
                  <a:solidFill>
                    <a:srgbClr val="000000"/>
                  </a:solidFill>
                  <a:ea typeface="ヒラギノ角ゴ Pro W3" charset="-128"/>
                </a:rPr>
                <a:t>Oreal] </a:t>
              </a:r>
            </a:p>
          </p:txBody>
        </p:sp>
        <p:sp>
          <p:nvSpPr>
            <p:cNvPr id="27665" name="Rectangle 31"/>
            <p:cNvSpPr>
              <a:spLocks noChangeArrowheads="1"/>
            </p:cNvSpPr>
            <p:nvPr/>
          </p:nvSpPr>
          <p:spPr bwMode="auto">
            <a:xfrm>
              <a:off x="5105400" y="5638800"/>
              <a:ext cx="3839602" cy="1066800"/>
            </a:xfrm>
            <a:prstGeom prst="rect">
              <a:avLst/>
            </a:prstGeom>
            <a:noFill/>
            <a:ln w="15875">
              <a:solidFill>
                <a:srgbClr val="0000FF"/>
              </a:solidFill>
              <a:miter lim="800000"/>
              <a:headEnd/>
              <a:tailEnd/>
            </a:ln>
          </p:spPr>
          <p:txBody>
            <a:bodyPr wrap="none" anchor="ctr"/>
            <a:lstStyle/>
            <a:p>
              <a:pPr algn="ctr"/>
              <a:endParaRPr lang="en-US" sz="1200" dirty="0"/>
            </a:p>
          </p:txBody>
        </p:sp>
        <p:sp>
          <p:nvSpPr>
            <p:cNvPr id="27666" name="Text Box 32"/>
            <p:cNvSpPr txBox="1">
              <a:spLocks noChangeArrowheads="1"/>
            </p:cNvSpPr>
            <p:nvPr/>
          </p:nvSpPr>
          <p:spPr bwMode="auto">
            <a:xfrm>
              <a:off x="6172200" y="5334000"/>
              <a:ext cx="1262000" cy="369332"/>
            </a:xfrm>
            <a:prstGeom prst="rect">
              <a:avLst/>
            </a:prstGeom>
            <a:noFill/>
            <a:ln w="9525">
              <a:noFill/>
              <a:miter lim="800000"/>
              <a:headEnd/>
              <a:tailEnd/>
            </a:ln>
          </p:spPr>
          <p:txBody>
            <a:bodyPr wrap="none">
              <a:spAutoFit/>
            </a:bodyPr>
            <a:lstStyle/>
            <a:p>
              <a:r>
                <a:rPr lang="en-US" sz="1200" b="1" dirty="0">
                  <a:solidFill>
                    <a:srgbClr val="0000CC"/>
                  </a:solidFill>
                </a:rPr>
                <a:t>Dendritic Cells</a:t>
              </a:r>
            </a:p>
          </p:txBody>
        </p:sp>
      </p:grpSp>
      <p:sp>
        <p:nvSpPr>
          <p:cNvPr id="42" name="Down Arrow 41"/>
          <p:cNvSpPr>
            <a:spLocks noChangeArrowheads="1"/>
          </p:cNvSpPr>
          <p:nvPr/>
        </p:nvSpPr>
        <p:spPr bwMode="auto">
          <a:xfrm>
            <a:off x="2478088" y="4058841"/>
            <a:ext cx="276225" cy="341709"/>
          </a:xfrm>
          <a:prstGeom prst="downArrow">
            <a:avLst>
              <a:gd name="adj1" fmla="val 50000"/>
              <a:gd name="adj2" fmla="val 50002"/>
            </a:avLst>
          </a:prstGeom>
          <a:solidFill>
            <a:srgbClr val="000000"/>
          </a:solidFill>
          <a:ln w="9525">
            <a:solidFill>
              <a:srgbClr val="B6DCDF"/>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7660" name="Rectangle 42"/>
          <p:cNvSpPr>
            <a:spLocks noChangeArrowheads="1"/>
          </p:cNvSpPr>
          <p:nvPr/>
        </p:nvSpPr>
        <p:spPr bwMode="auto">
          <a:xfrm>
            <a:off x="1828800" y="4400550"/>
            <a:ext cx="1487832" cy="276999"/>
          </a:xfrm>
          <a:prstGeom prst="rect">
            <a:avLst/>
          </a:prstGeom>
          <a:noFill/>
          <a:ln w="28575">
            <a:solidFill>
              <a:srgbClr val="FF0000"/>
            </a:solidFill>
            <a:miter lim="800000"/>
            <a:headEnd/>
            <a:tailEnd/>
          </a:ln>
        </p:spPr>
        <p:txBody>
          <a:bodyPr wrap="none">
            <a:spAutoFit/>
          </a:bodyPr>
          <a:lstStyle/>
          <a:p>
            <a:r>
              <a:rPr lang="en-US" sz="1200" b="1">
                <a:solidFill>
                  <a:srgbClr val="FF0000"/>
                </a:solidFill>
              </a:rPr>
              <a:t>Reactivity Assays</a:t>
            </a:r>
          </a:p>
        </p:txBody>
      </p:sp>
      <p:sp>
        <p:nvSpPr>
          <p:cNvPr id="44" name="Rectangle 2"/>
          <p:cNvSpPr txBox="1">
            <a:spLocks noChangeArrowheads="1"/>
          </p:cNvSpPr>
          <p:nvPr/>
        </p:nvSpPr>
        <p:spPr>
          <a:xfrm>
            <a:off x="-76200" y="4686300"/>
            <a:ext cx="5257800" cy="344091"/>
          </a:xfrm>
          <a:prstGeom prst="rect">
            <a:avLst/>
          </a:prstGeom>
        </p:spPr>
        <p:txBody>
          <a:bodyPr/>
          <a:lstStyle/>
          <a:p>
            <a:pPr marL="342900" indent="-342900" defTabSz="457200">
              <a:spcBef>
                <a:spcPct val="20000"/>
              </a:spcBef>
              <a:buFont typeface="Times" charset="0"/>
              <a:buNone/>
            </a:pPr>
            <a:r>
              <a:rPr lang="en-GB" sz="1400" dirty="0">
                <a:latin typeface="Frutiger 45 Light" pitchFamily="2" charset="0"/>
              </a:rPr>
              <a:t>	Modified version of flow diagram from </a:t>
            </a:r>
            <a:r>
              <a:rPr lang="en-GB" altLang="en-US" sz="1400" dirty="0">
                <a:latin typeface="Frutiger 45 Light" pitchFamily="2" charset="0"/>
              </a:rPr>
              <a:t>‘</a:t>
            </a:r>
            <a:r>
              <a:rPr lang="en-GB" sz="1400" dirty="0">
                <a:latin typeface="Frutiger 45 Light" pitchFamily="2" charset="0"/>
              </a:rPr>
              <a:t>The Adverse Outcome Pathway for Skin Sensitisation, OECD report</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Inhaltsplatzhalter 2"/>
          <p:cNvSpPr>
            <a:spLocks noGrp="1"/>
          </p:cNvSpPr>
          <p:nvPr>
            <p:ph idx="1"/>
          </p:nvPr>
        </p:nvSpPr>
        <p:spPr>
          <a:xfrm>
            <a:off x="457200" y="910829"/>
            <a:ext cx="8686800" cy="1982390"/>
          </a:xfrm>
        </p:spPr>
        <p:txBody>
          <a:bodyPr/>
          <a:lstStyle/>
          <a:p>
            <a:pPr>
              <a:buFontTx/>
              <a:buNone/>
            </a:pPr>
            <a:r>
              <a:rPr lang="en-US" sz="1600" b="1" dirty="0" smtClean="0">
                <a:ea typeface="ＭＳ Ｐゴシック" pitchFamily="34" charset="-128"/>
              </a:rPr>
              <a:t>Screening method for evaluation skin sensitization potential </a:t>
            </a:r>
            <a:r>
              <a:rPr lang="en-US" sz="1600" dirty="0" smtClean="0">
                <a:ea typeface="ＭＳ Ｐゴシック" pitchFamily="34" charset="-128"/>
              </a:rPr>
              <a:t>(</a:t>
            </a:r>
            <a:r>
              <a:rPr lang="en-US" sz="1600" dirty="0" err="1" smtClean="0">
                <a:ea typeface="ＭＳ Ｐゴシック" pitchFamily="34" charset="-128"/>
              </a:rPr>
              <a:t>haptens</a:t>
            </a:r>
            <a:r>
              <a:rPr lang="en-US" sz="1600" dirty="0" smtClean="0">
                <a:ea typeface="ＭＳ Ｐゴシック" pitchFamily="34" charset="-128"/>
              </a:rPr>
              <a:t>, </a:t>
            </a:r>
            <a:r>
              <a:rPr lang="en-US" sz="1600" dirty="0" err="1" smtClean="0">
                <a:ea typeface="ＭＳ Ｐゴシック" pitchFamily="34" charset="-128"/>
              </a:rPr>
              <a:t>prehaptens</a:t>
            </a:r>
            <a:r>
              <a:rPr lang="en-US" sz="1600" dirty="0" smtClean="0">
                <a:ea typeface="ＭＳ Ｐゴシック" pitchFamily="34" charset="-128"/>
              </a:rPr>
              <a:t>)</a:t>
            </a:r>
          </a:p>
          <a:p>
            <a:pPr>
              <a:buFontTx/>
              <a:buNone/>
            </a:pPr>
            <a:r>
              <a:rPr lang="en-US" sz="1600" b="1" dirty="0" smtClean="0">
                <a:ea typeface="ＭＳ Ｐゴシック" pitchFamily="34" charset="-128"/>
              </a:rPr>
              <a:t>Direct Peptide Reactivity Assay (DPRA)</a:t>
            </a:r>
          </a:p>
          <a:p>
            <a:r>
              <a:rPr lang="en-US" sz="1400" dirty="0" smtClean="0">
                <a:ea typeface="ＭＳ Ｐゴシック" pitchFamily="34" charset="-128"/>
              </a:rPr>
              <a:t>The reactivity is quantified based on the percentage of peptide depletion (HPLC/PDA)</a:t>
            </a:r>
          </a:p>
          <a:p>
            <a:endParaRPr lang="en-US" sz="1600" dirty="0" smtClean="0">
              <a:ea typeface="ＭＳ Ｐゴシック" pitchFamily="34" charset="-128"/>
            </a:endParaRPr>
          </a:p>
        </p:txBody>
      </p:sp>
      <p:sp>
        <p:nvSpPr>
          <p:cNvPr id="29698" name="Textfeld 12"/>
          <p:cNvSpPr txBox="1">
            <a:spLocks noChangeArrowheads="1"/>
          </p:cNvSpPr>
          <p:nvPr/>
        </p:nvSpPr>
        <p:spPr bwMode="auto">
          <a:xfrm>
            <a:off x="6357938" y="1964532"/>
            <a:ext cx="2668587" cy="523220"/>
          </a:xfrm>
          <a:prstGeom prst="rect">
            <a:avLst/>
          </a:prstGeom>
          <a:noFill/>
          <a:ln w="9525">
            <a:noFill/>
            <a:miter lim="800000"/>
            <a:headEnd/>
            <a:tailEnd/>
          </a:ln>
        </p:spPr>
        <p:txBody>
          <a:bodyPr>
            <a:spAutoFit/>
          </a:bodyPr>
          <a:lstStyle/>
          <a:p>
            <a:r>
              <a:rPr lang="de-DE" sz="1400" b="1"/>
              <a:t>Incubation </a:t>
            </a:r>
            <a:r>
              <a:rPr lang="de-DE" sz="1400"/>
              <a:t>for</a:t>
            </a:r>
            <a:r>
              <a:rPr lang="de-DE" sz="1400" b="1"/>
              <a:t> </a:t>
            </a:r>
            <a:r>
              <a:rPr lang="de-DE" sz="1400"/>
              <a:t>24 h, 25°C (dark)</a:t>
            </a:r>
          </a:p>
        </p:txBody>
      </p:sp>
      <p:pic>
        <p:nvPicPr>
          <p:cNvPr id="29699" name="Picture 2" descr="Kimble Kimax 60910L-12 Borosilicate Glass Cylindrical 0.5mL Screw Thread Dram Vial, with Rubber Lined Closure Unattached (Pack of 72)"/>
          <p:cNvPicPr>
            <a:picLocks noChangeAspect="1" noChangeArrowheads="1"/>
          </p:cNvPicPr>
          <p:nvPr/>
        </p:nvPicPr>
        <p:blipFill>
          <a:blip r:embed="rId4" cstate="print"/>
          <a:srcRect l="31250" r="31248"/>
          <a:stretch>
            <a:fillRect/>
          </a:stretch>
        </p:blipFill>
        <p:spPr bwMode="auto">
          <a:xfrm>
            <a:off x="7286625" y="2667000"/>
            <a:ext cx="463550" cy="834629"/>
          </a:xfrm>
          <a:prstGeom prst="rect">
            <a:avLst/>
          </a:prstGeom>
          <a:noFill/>
          <a:ln w="9525">
            <a:noFill/>
            <a:miter lim="800000"/>
            <a:headEnd/>
            <a:tailEnd/>
          </a:ln>
        </p:spPr>
      </p:pic>
      <p:grpSp>
        <p:nvGrpSpPr>
          <p:cNvPr id="29700" name="Gruppieren 14"/>
          <p:cNvGrpSpPr>
            <a:grpSpLocks/>
          </p:cNvGrpSpPr>
          <p:nvPr/>
        </p:nvGrpSpPr>
        <p:grpSpPr bwMode="auto">
          <a:xfrm>
            <a:off x="2971800" y="1943101"/>
            <a:ext cx="4008438" cy="2832497"/>
            <a:chOff x="3500430" y="1142984"/>
            <a:chExt cx="3862480" cy="4786346"/>
          </a:xfrm>
        </p:grpSpPr>
        <p:sp>
          <p:nvSpPr>
            <p:cNvPr id="29712" name="Textfeld 15"/>
            <p:cNvSpPr txBox="1">
              <a:spLocks noChangeArrowheads="1"/>
            </p:cNvSpPr>
            <p:nvPr/>
          </p:nvSpPr>
          <p:spPr bwMode="auto">
            <a:xfrm>
              <a:off x="3571868" y="4127249"/>
              <a:ext cx="3714744" cy="520081"/>
            </a:xfrm>
            <a:prstGeom prst="rect">
              <a:avLst/>
            </a:prstGeom>
            <a:noFill/>
            <a:ln w="9525">
              <a:noFill/>
              <a:miter lim="800000"/>
              <a:headEnd/>
              <a:tailEnd/>
            </a:ln>
          </p:spPr>
          <p:txBody>
            <a:bodyPr>
              <a:spAutoFit/>
            </a:bodyPr>
            <a:lstStyle/>
            <a:p>
              <a:r>
                <a:rPr lang="de-DE" sz="1400" b="1"/>
                <a:t>Cysteine</a:t>
              </a:r>
              <a:r>
                <a:rPr lang="de-DE" sz="1400"/>
                <a:t> (Ac-RFAA</a:t>
              </a:r>
              <a:r>
                <a:rPr lang="de-DE" sz="1400" b="1"/>
                <a:t>C</a:t>
              </a:r>
              <a:r>
                <a:rPr lang="de-DE" sz="1400"/>
                <a:t>AA-COOH)</a:t>
              </a:r>
            </a:p>
          </p:txBody>
        </p:sp>
        <p:sp>
          <p:nvSpPr>
            <p:cNvPr id="29713" name="Textfeld 3"/>
            <p:cNvSpPr txBox="1">
              <a:spLocks noChangeArrowheads="1"/>
            </p:cNvSpPr>
            <p:nvPr/>
          </p:nvSpPr>
          <p:spPr bwMode="auto">
            <a:xfrm>
              <a:off x="3571868" y="2059535"/>
              <a:ext cx="2526520" cy="520081"/>
            </a:xfrm>
            <a:prstGeom prst="rect">
              <a:avLst/>
            </a:prstGeom>
            <a:noFill/>
            <a:ln w="9525">
              <a:noFill/>
              <a:miter lim="800000"/>
              <a:headEnd/>
              <a:tailEnd/>
            </a:ln>
          </p:spPr>
          <p:txBody>
            <a:bodyPr wrap="none">
              <a:spAutoFit/>
            </a:bodyPr>
            <a:lstStyle/>
            <a:p>
              <a:r>
                <a:rPr lang="de-DE" sz="1400" b="1"/>
                <a:t>Lysine</a:t>
              </a:r>
              <a:r>
                <a:rPr lang="de-DE" sz="1400"/>
                <a:t> (Ac-RFAA</a:t>
              </a:r>
              <a:r>
                <a:rPr lang="de-DE" sz="1400" b="1"/>
                <a:t>K</a:t>
              </a:r>
              <a:r>
                <a:rPr lang="de-DE" sz="1400"/>
                <a:t>AA-COOH)</a:t>
              </a:r>
            </a:p>
          </p:txBody>
        </p:sp>
        <p:sp>
          <p:nvSpPr>
            <p:cNvPr id="19" name="Rechteck 18"/>
            <p:cNvSpPr/>
            <p:nvPr/>
          </p:nvSpPr>
          <p:spPr>
            <a:xfrm>
              <a:off x="3572326" y="4476728"/>
              <a:ext cx="3571837" cy="728112"/>
            </a:xfrm>
            <a:prstGeom prst="rect">
              <a:avLst/>
            </a:prstGeom>
          </p:spPr>
          <p:txBody>
            <a:bodyPr>
              <a:spAutoFit/>
            </a:bodyPr>
            <a:lstStyle/>
            <a:p>
              <a:pPr>
                <a:defRPr/>
              </a:pPr>
              <a:r>
                <a:rPr lang="en-US" sz="1100" b="1" dirty="0">
                  <a:solidFill>
                    <a:schemeClr val="tx1">
                      <a:lumMod val="75000"/>
                      <a:lumOff val="25000"/>
                    </a:schemeClr>
                  </a:solidFill>
                  <a:latin typeface="Arial" charset="0"/>
                  <a:ea typeface="+mn-ea"/>
                  <a:cs typeface="ＭＳ Ｐゴシック" charset="0"/>
                </a:rPr>
                <a:t>1:10</a:t>
              </a:r>
            </a:p>
            <a:p>
              <a:pPr>
                <a:defRPr/>
              </a:pPr>
              <a:r>
                <a:rPr lang="en-US" sz="1100" b="1" dirty="0">
                  <a:solidFill>
                    <a:schemeClr val="tx1">
                      <a:lumMod val="75000"/>
                      <a:lumOff val="25000"/>
                    </a:schemeClr>
                  </a:solidFill>
                  <a:latin typeface="Arial" charset="0"/>
                  <a:ea typeface="+mn-ea"/>
                  <a:cs typeface="ＭＳ Ｐゴシック" charset="0"/>
                </a:rPr>
                <a:t>at pH 7.4</a:t>
              </a:r>
            </a:p>
          </p:txBody>
        </p:sp>
        <p:sp>
          <p:nvSpPr>
            <p:cNvPr id="21" name="Rechteck 20"/>
            <p:cNvSpPr/>
            <p:nvPr/>
          </p:nvSpPr>
          <p:spPr>
            <a:xfrm>
              <a:off x="3572326" y="2406467"/>
              <a:ext cx="3499942" cy="728112"/>
            </a:xfrm>
            <a:prstGeom prst="rect">
              <a:avLst/>
            </a:prstGeom>
          </p:spPr>
          <p:txBody>
            <a:bodyPr>
              <a:spAutoFit/>
            </a:bodyPr>
            <a:lstStyle/>
            <a:p>
              <a:pPr>
                <a:defRPr/>
              </a:pPr>
              <a:r>
                <a:rPr lang="en-US" sz="1100" b="1" dirty="0">
                  <a:solidFill>
                    <a:schemeClr val="tx1">
                      <a:lumMod val="75000"/>
                      <a:lumOff val="25000"/>
                    </a:schemeClr>
                  </a:solidFill>
                  <a:latin typeface="Arial" charset="0"/>
                  <a:ea typeface="+mn-ea"/>
                  <a:cs typeface="ＭＳ Ｐゴシック" charset="0"/>
                </a:rPr>
                <a:t>1:50</a:t>
              </a:r>
            </a:p>
            <a:p>
              <a:pPr>
                <a:defRPr/>
              </a:pPr>
              <a:r>
                <a:rPr lang="en-US" sz="1100" b="1" dirty="0">
                  <a:solidFill>
                    <a:schemeClr val="tx1">
                      <a:lumMod val="75000"/>
                      <a:lumOff val="25000"/>
                    </a:schemeClr>
                  </a:solidFill>
                  <a:latin typeface="Arial" charset="0"/>
                  <a:ea typeface="+mn-ea"/>
                  <a:cs typeface="ＭＳ Ｐゴシック" charset="0"/>
                </a:rPr>
                <a:t>at pH 10.2</a:t>
              </a:r>
              <a:endParaRPr lang="de-DE" sz="1100" b="1" dirty="0">
                <a:solidFill>
                  <a:schemeClr val="tx1">
                    <a:lumMod val="75000"/>
                    <a:lumOff val="25000"/>
                  </a:schemeClr>
                </a:solidFill>
                <a:latin typeface="Arial" charset="0"/>
                <a:ea typeface="+mn-ea"/>
                <a:cs typeface="ＭＳ Ｐゴシック" charset="0"/>
              </a:endParaRPr>
            </a:p>
          </p:txBody>
        </p:sp>
        <p:sp>
          <p:nvSpPr>
            <p:cNvPr id="29716" name="Rechteck 21"/>
            <p:cNvSpPr>
              <a:spLocks noChangeArrowheads="1"/>
            </p:cNvSpPr>
            <p:nvPr/>
          </p:nvSpPr>
          <p:spPr bwMode="auto">
            <a:xfrm>
              <a:off x="3571868" y="1142984"/>
              <a:ext cx="2273526" cy="884136"/>
            </a:xfrm>
            <a:prstGeom prst="rect">
              <a:avLst/>
            </a:prstGeom>
            <a:noFill/>
            <a:ln w="9525">
              <a:noFill/>
              <a:miter lim="800000"/>
              <a:headEnd/>
              <a:tailEnd/>
            </a:ln>
          </p:spPr>
          <p:txBody>
            <a:bodyPr wrap="none">
              <a:spAutoFit/>
            </a:bodyPr>
            <a:lstStyle/>
            <a:p>
              <a:r>
                <a:rPr lang="de-DE" sz="1400" b="1"/>
                <a:t>Synthetic model peptides</a:t>
              </a:r>
            </a:p>
            <a:p>
              <a:r>
                <a:rPr lang="de-DE" sz="1400"/>
                <a:t>in buffer</a:t>
              </a:r>
            </a:p>
          </p:txBody>
        </p:sp>
        <p:pic>
          <p:nvPicPr>
            <p:cNvPr id="29717" name="Picture 2"/>
            <p:cNvPicPr>
              <a:picLocks noChangeAspect="1" noChangeArrowheads="1"/>
            </p:cNvPicPr>
            <p:nvPr/>
          </p:nvPicPr>
          <p:blipFill>
            <a:blip r:embed="rId5" cstate="print">
              <a:clrChange>
                <a:clrFrom>
                  <a:srgbClr val="F8FCF8"/>
                </a:clrFrom>
                <a:clrTo>
                  <a:srgbClr val="F8FCF8">
                    <a:alpha val="0"/>
                  </a:srgbClr>
                </a:clrTo>
              </a:clrChange>
            </a:blip>
            <a:srcRect t="49908" r="43433"/>
            <a:stretch>
              <a:fillRect/>
            </a:stretch>
          </p:blipFill>
          <p:spPr bwMode="auto">
            <a:xfrm>
              <a:off x="3542584" y="2850529"/>
              <a:ext cx="3180966" cy="1333149"/>
            </a:xfrm>
            <a:prstGeom prst="rect">
              <a:avLst/>
            </a:prstGeom>
            <a:noFill/>
            <a:ln w="9525">
              <a:noFill/>
              <a:miter lim="800000"/>
              <a:headEnd/>
              <a:tailEnd/>
            </a:ln>
          </p:spPr>
        </p:pic>
        <p:pic>
          <p:nvPicPr>
            <p:cNvPr id="29718" name="Picture 2"/>
            <p:cNvPicPr>
              <a:picLocks noChangeAspect="1" noChangeArrowheads="1"/>
            </p:cNvPicPr>
            <p:nvPr/>
          </p:nvPicPr>
          <p:blipFill>
            <a:blip r:embed="rId5" cstate="print">
              <a:clrChange>
                <a:clrFrom>
                  <a:srgbClr val="F8FCF8"/>
                </a:clrFrom>
                <a:clrTo>
                  <a:srgbClr val="F8FCF8">
                    <a:alpha val="0"/>
                  </a:srgbClr>
                </a:clrTo>
              </a:clrChange>
            </a:blip>
            <a:srcRect l="30063" t="8565" b="50000"/>
            <a:stretch>
              <a:fillRect/>
            </a:stretch>
          </p:blipFill>
          <p:spPr bwMode="auto">
            <a:xfrm>
              <a:off x="3500430" y="4842694"/>
              <a:ext cx="3862480" cy="1086636"/>
            </a:xfrm>
            <a:prstGeom prst="rect">
              <a:avLst/>
            </a:prstGeom>
            <a:noFill/>
            <a:ln w="9525">
              <a:noFill/>
              <a:miter lim="800000"/>
              <a:headEnd/>
              <a:tailEnd/>
            </a:ln>
          </p:spPr>
        </p:pic>
      </p:grpSp>
      <p:grpSp>
        <p:nvGrpSpPr>
          <p:cNvPr id="29701" name="Gruppieren 25"/>
          <p:cNvGrpSpPr>
            <a:grpSpLocks/>
          </p:cNvGrpSpPr>
          <p:nvPr/>
        </p:nvGrpSpPr>
        <p:grpSpPr bwMode="auto">
          <a:xfrm>
            <a:off x="428625" y="1928813"/>
            <a:ext cx="2103438" cy="2831306"/>
            <a:chOff x="214282" y="1142984"/>
            <a:chExt cx="2717724" cy="4857082"/>
          </a:xfrm>
        </p:grpSpPr>
        <p:sp>
          <p:nvSpPr>
            <p:cNvPr id="29705" name="Textfeld 26"/>
            <p:cNvSpPr txBox="1">
              <a:spLocks noChangeArrowheads="1"/>
            </p:cNvSpPr>
            <p:nvPr/>
          </p:nvSpPr>
          <p:spPr bwMode="auto">
            <a:xfrm>
              <a:off x="214282" y="1142984"/>
              <a:ext cx="2717724" cy="897580"/>
            </a:xfrm>
            <a:prstGeom prst="rect">
              <a:avLst/>
            </a:prstGeom>
            <a:noFill/>
            <a:ln w="9525">
              <a:noFill/>
              <a:miter lim="800000"/>
              <a:headEnd/>
              <a:tailEnd/>
            </a:ln>
          </p:spPr>
          <p:txBody>
            <a:bodyPr>
              <a:spAutoFit/>
            </a:bodyPr>
            <a:lstStyle/>
            <a:p>
              <a:r>
                <a:rPr lang="de-DE" sz="1400" b="1"/>
                <a:t>Test chemical</a:t>
              </a:r>
            </a:p>
            <a:p>
              <a:r>
                <a:rPr lang="de-DE" sz="1400"/>
                <a:t>in solvent</a:t>
              </a:r>
              <a:endParaRPr lang="de-DE" sz="1200"/>
            </a:p>
          </p:txBody>
        </p:sp>
        <p:graphicFrame>
          <p:nvGraphicFramePr>
            <p:cNvPr id="29706" name="Object 2"/>
            <p:cNvGraphicFramePr>
              <a:graphicFrameLocks noChangeAspect="1"/>
            </p:cNvGraphicFramePr>
            <p:nvPr/>
          </p:nvGraphicFramePr>
          <p:xfrm>
            <a:off x="357155" y="1743438"/>
            <a:ext cx="1318475" cy="970906"/>
          </p:xfrm>
          <a:graphic>
            <a:graphicData uri="http://schemas.openxmlformats.org/presentationml/2006/ole">
              <mc:AlternateContent xmlns:mc="http://schemas.openxmlformats.org/markup-compatibility/2006">
                <mc:Choice xmlns:v="urn:schemas-microsoft-com:vml" Requires="v">
                  <p:oleObj spid="_x0000_s29723" name="ChemSketch" r:id="rId6" imgW="1282700" imgH="944033" progId="">
                    <p:embed/>
                  </p:oleObj>
                </mc:Choice>
                <mc:Fallback>
                  <p:oleObj name="ChemSketch" r:id="rId6" imgW="1282700" imgH="944033" progId="">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155" y="1743438"/>
                          <a:ext cx="1318475" cy="970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9707" name="Object 3"/>
            <p:cNvGraphicFramePr>
              <a:graphicFrameLocks noChangeAspect="1"/>
            </p:cNvGraphicFramePr>
            <p:nvPr/>
          </p:nvGraphicFramePr>
          <p:xfrm>
            <a:off x="357157" y="2705364"/>
            <a:ext cx="1269520" cy="1760683"/>
          </p:xfrm>
          <a:graphic>
            <a:graphicData uri="http://schemas.openxmlformats.org/presentationml/2006/ole">
              <mc:AlternateContent xmlns:mc="http://schemas.openxmlformats.org/markup-compatibility/2006">
                <mc:Choice xmlns:v="urn:schemas-microsoft-com:vml" Requires="v">
                  <p:oleObj spid="_x0000_s29724" name="ChemSketch" r:id="rId8" imgW="1236133" imgH="1714500" progId="">
                    <p:embed/>
                  </p:oleObj>
                </mc:Choice>
                <mc:Fallback>
                  <p:oleObj name="ChemSketch" r:id="rId8" imgW="1236133" imgH="1714500" progId="">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57" y="2705364"/>
                          <a:ext cx="1269520" cy="1760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9708" name="Object 4"/>
            <p:cNvGraphicFramePr>
              <a:graphicFrameLocks noChangeAspect="1"/>
            </p:cNvGraphicFramePr>
            <p:nvPr/>
          </p:nvGraphicFramePr>
          <p:xfrm>
            <a:off x="1115045" y="3350465"/>
            <a:ext cx="1315210" cy="2020136"/>
          </p:xfrm>
          <a:graphic>
            <a:graphicData uri="http://schemas.openxmlformats.org/presentationml/2006/ole">
              <mc:AlternateContent xmlns:mc="http://schemas.openxmlformats.org/markup-compatibility/2006">
                <mc:Choice xmlns:v="urn:schemas-microsoft-com:vml" Requires="v">
                  <p:oleObj spid="_x0000_s29725" name="ChemSketch" r:id="rId10" imgW="1278467" imgH="1964267" progId="">
                    <p:embed/>
                  </p:oleObj>
                </mc:Choice>
                <mc:Fallback>
                  <p:oleObj name="ChemSketch" r:id="rId10" imgW="1278467" imgH="1964267" progId="">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15045" y="3350465"/>
                          <a:ext cx="1315210" cy="202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9709" name="Gruppieren 34"/>
            <p:cNvGrpSpPr>
              <a:grpSpLocks/>
            </p:cNvGrpSpPr>
            <p:nvPr/>
          </p:nvGrpSpPr>
          <p:grpSpPr bwMode="auto">
            <a:xfrm>
              <a:off x="214284" y="5217225"/>
              <a:ext cx="1597041" cy="782841"/>
              <a:chOff x="5627707" y="2463496"/>
              <a:chExt cx="3371489" cy="1679884"/>
            </a:xfrm>
          </p:grpSpPr>
          <p:sp>
            <p:nvSpPr>
              <p:cNvPr id="32" name="Rechteck 31"/>
              <p:cNvSpPr/>
              <p:nvPr/>
            </p:nvSpPr>
            <p:spPr>
              <a:xfrm>
                <a:off x="6359485" y="3073933"/>
                <a:ext cx="1641095" cy="1069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400"/>
              </a:p>
            </p:txBody>
          </p:sp>
          <p:pic>
            <p:nvPicPr>
              <p:cNvPr id="29711" name="Picture 5" descr="C:\Users\User\Desktop\Ascaridol2.png"/>
              <p:cNvPicPr>
                <a:picLocks noChangeAspect="1" noChangeArrowheads="1"/>
              </p:cNvPicPr>
              <p:nvPr/>
            </p:nvPicPr>
            <p:blipFill>
              <a:blip r:embed="rId12" cstate="print"/>
              <a:srcRect/>
              <a:stretch>
                <a:fillRect/>
              </a:stretch>
            </p:blipFill>
            <p:spPr bwMode="auto">
              <a:xfrm>
                <a:off x="5627707" y="2463496"/>
                <a:ext cx="3371489" cy="1315211"/>
              </a:xfrm>
              <a:prstGeom prst="rect">
                <a:avLst/>
              </a:prstGeom>
              <a:noFill/>
              <a:ln w="9525">
                <a:noFill/>
                <a:miter lim="800000"/>
                <a:headEnd/>
                <a:tailEnd/>
              </a:ln>
            </p:spPr>
          </p:pic>
        </p:grpSp>
      </p:grpSp>
      <p:pic>
        <p:nvPicPr>
          <p:cNvPr id="29702" name="Picture 2" descr="Kimble Kimax 60910L-12 Borosilicate Glass Cylindrical 0.5mL Screw Thread Dram Vial, with Rubber Lined Closure Unattached (Pack of 72)"/>
          <p:cNvPicPr>
            <a:picLocks noChangeAspect="1" noChangeArrowheads="1"/>
          </p:cNvPicPr>
          <p:nvPr/>
        </p:nvPicPr>
        <p:blipFill>
          <a:blip r:embed="rId4" cstate="print"/>
          <a:srcRect l="31250" r="31248"/>
          <a:stretch>
            <a:fillRect/>
          </a:stretch>
        </p:blipFill>
        <p:spPr bwMode="auto">
          <a:xfrm>
            <a:off x="7286625" y="3674268"/>
            <a:ext cx="463550" cy="834629"/>
          </a:xfrm>
          <a:prstGeom prst="rect">
            <a:avLst/>
          </a:prstGeom>
          <a:noFill/>
          <a:ln w="9525">
            <a:noFill/>
            <a:miter lim="800000"/>
            <a:headEnd/>
            <a:tailEnd/>
          </a:ln>
        </p:spPr>
      </p:pic>
      <p:sp>
        <p:nvSpPr>
          <p:cNvPr id="29703" name="Text Box 123"/>
          <p:cNvSpPr txBox="1">
            <a:spLocks noChangeArrowheads="1"/>
          </p:cNvSpPr>
          <p:nvPr/>
        </p:nvSpPr>
        <p:spPr bwMode="auto">
          <a:xfrm>
            <a:off x="457236" y="171451"/>
            <a:ext cx="8272392" cy="523220"/>
          </a:xfrm>
          <a:prstGeom prst="rect">
            <a:avLst/>
          </a:prstGeom>
          <a:noFill/>
          <a:ln w="9525">
            <a:noFill/>
            <a:miter lim="800000"/>
            <a:headEnd/>
            <a:tailEnd/>
          </a:ln>
        </p:spPr>
        <p:txBody>
          <a:bodyPr wrap="none">
            <a:spAutoFit/>
          </a:bodyPr>
          <a:lstStyle/>
          <a:p>
            <a:pPr algn="ctr"/>
            <a:r>
              <a:rPr lang="en-US" sz="2800" b="1">
                <a:solidFill>
                  <a:srgbClr val="000000"/>
                </a:solidFill>
              </a:rPr>
              <a:t>Direct Peptide Reactivity Assay (DPRA) Method</a:t>
            </a:r>
          </a:p>
        </p:txBody>
      </p:sp>
      <p:sp>
        <p:nvSpPr>
          <p:cNvPr id="29704" name="Text Box 7"/>
          <p:cNvSpPr txBox="1">
            <a:spLocks noChangeArrowheads="1"/>
          </p:cNvSpPr>
          <p:nvPr/>
        </p:nvSpPr>
        <p:spPr bwMode="auto">
          <a:xfrm>
            <a:off x="4495800" y="4705350"/>
            <a:ext cx="4368729" cy="369332"/>
          </a:xfrm>
          <a:prstGeom prst="rect">
            <a:avLst/>
          </a:prstGeom>
          <a:noFill/>
          <a:ln w="9525">
            <a:noFill/>
            <a:miter lim="800000"/>
            <a:headEnd/>
            <a:tailEnd/>
          </a:ln>
        </p:spPr>
        <p:txBody>
          <a:bodyPr wrap="none">
            <a:spAutoFit/>
          </a:bodyPr>
          <a:lstStyle/>
          <a:p>
            <a:r>
              <a:rPr lang="en-US" dirty="0">
                <a:latin typeface="Times New Roman" pitchFamily="18" charset="0"/>
              </a:rPr>
              <a:t>Gerberick, </a:t>
            </a:r>
            <a:r>
              <a:rPr lang="en-US" i="1" dirty="0">
                <a:latin typeface="Times New Roman" pitchFamily="18" charset="0"/>
              </a:rPr>
              <a:t>et al</a:t>
            </a:r>
            <a:r>
              <a:rPr lang="en-US" dirty="0">
                <a:latin typeface="Times New Roman" pitchFamily="18" charset="0"/>
              </a:rPr>
              <a:t>. (2004) </a:t>
            </a:r>
            <a:r>
              <a:rPr lang="en-US" i="1" dirty="0" err="1">
                <a:latin typeface="Times New Roman" pitchFamily="18" charset="0"/>
              </a:rPr>
              <a:t>Tox</a:t>
            </a:r>
            <a:r>
              <a:rPr lang="en-US" i="1" dirty="0">
                <a:latin typeface="Times New Roman" pitchFamily="18" charset="0"/>
              </a:rPr>
              <a:t>. Sci</a:t>
            </a:r>
            <a:r>
              <a:rPr lang="en-US" dirty="0">
                <a:latin typeface="Times New Roman" pitchFamily="18" charset="0"/>
              </a:rPr>
              <a:t>. </a:t>
            </a:r>
            <a:r>
              <a:rPr lang="en-US" b="1" dirty="0">
                <a:latin typeface="Times New Roman" pitchFamily="18" charset="0"/>
              </a:rPr>
              <a:t>81</a:t>
            </a:r>
            <a:r>
              <a:rPr lang="en-US" dirty="0">
                <a:latin typeface="Times New Roman" pitchFamily="18" charset="0"/>
              </a:rPr>
              <a:t>, 332-343</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SRA">
  <a:themeElements>
    <a:clrScheme name="PS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SR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SR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SR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SR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SR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SR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SR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SR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SR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SR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SR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SR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SR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8668</TotalTime>
  <Words>2031</Words>
  <Application>Microsoft Macintosh PowerPoint</Application>
  <PresentationFormat>On-screen Show (16:9)</PresentationFormat>
  <Paragraphs>289</Paragraphs>
  <Slides>19</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2" baseType="lpstr">
      <vt:lpstr>PSRA</vt:lpstr>
      <vt:lpstr>Image</vt:lpstr>
      <vt:lpstr>ChemSketch</vt:lpstr>
      <vt:lpstr>Black Box Lush Prize 2015: Skin Sensitization Adverse Outcome Pathway  </vt:lpstr>
      <vt:lpstr>Evaluation of Chemical Reactivity Methodologies  for Screening Skin Sensitisation Potential 23 – 25 May 2007, Ispra, Italy</vt:lpstr>
      <vt:lpstr>PowerPoint Presentation</vt:lpstr>
      <vt:lpstr>PowerPoint Presentation</vt:lpstr>
      <vt:lpstr>PowerPoint Presentation</vt:lpstr>
      <vt:lpstr>PowerPoint Presentation</vt:lpstr>
      <vt:lpstr>PowerPoint Presentation</vt:lpstr>
      <vt:lpstr>Adverse Outcome Pathway and Predictive Testing</vt:lpstr>
      <vt:lpstr>PowerPoint Presentation</vt:lpstr>
      <vt:lpstr>in chemico DPRA Method</vt:lpstr>
      <vt:lpstr>PowerPoint Presentation</vt:lpstr>
      <vt:lpstr>PowerPoint Presentation</vt:lpstr>
      <vt:lpstr>ECVAM endorsement DPRA</vt:lpstr>
      <vt:lpstr>Next Generation: in chemico Peroxidase Peptide Reactivity Assay (PPRA)</vt:lpstr>
      <vt:lpstr>Alternatives for Skin Sensitization: The Challenge – Data Integration</vt:lpstr>
      <vt:lpstr>Bayesian Network Integrated Testing Strategy </vt:lpstr>
      <vt:lpstr>Where are we at now with  Skin Sensitization Assessments?</vt:lpstr>
      <vt:lpstr>External Partners!</vt:lpstr>
      <vt:lpstr>PowerPoint Presentation</vt:lpstr>
    </vt:vector>
  </TitlesOfParts>
  <Manager/>
  <Company>Procter &amp; Gamble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 Seminar Series</dc:title>
  <dc:subject/>
  <dc:creator>LMF</dc:creator>
  <cp:keywords/>
  <dc:description/>
  <cp:lastModifiedBy>Frank Gerberick</cp:lastModifiedBy>
  <cp:revision>164</cp:revision>
  <cp:lastPrinted>2015-11-17T12:23:09Z</cp:lastPrinted>
  <dcterms:created xsi:type="dcterms:W3CDTF">2010-06-07T12:25:17Z</dcterms:created>
  <dcterms:modified xsi:type="dcterms:W3CDTF">2015-11-17T12:23:41Z</dcterms:modified>
  <cp:category/>
</cp:coreProperties>
</file>