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3" r:id="rId7"/>
    <p:sldId id="260" r:id="rId8"/>
    <p:sldId id="261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“Placenta-on-a-chip” – replicating organ functions in a microfluidic chip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Jeremy Caplin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298239" cy="4070778"/>
          </a:xfrm>
        </p:spPr>
        <p:txBody>
          <a:bodyPr/>
          <a:lstStyle/>
          <a:p>
            <a:r>
              <a:rPr lang="en-US" dirty="0"/>
              <a:t>Future Work</a:t>
            </a:r>
          </a:p>
          <a:p>
            <a:pPr lvl="1"/>
            <a:r>
              <a:rPr lang="en-US" dirty="0" smtClean="0"/>
              <a:t>100% animal free design</a:t>
            </a:r>
          </a:p>
          <a:p>
            <a:pPr lvl="2"/>
            <a:r>
              <a:rPr lang="en-US" dirty="0" smtClean="0"/>
              <a:t>Focus: extracellular matrix and serum</a:t>
            </a:r>
            <a:endParaRPr lang="en-US" dirty="0"/>
          </a:p>
          <a:p>
            <a:pPr lvl="1"/>
            <a:r>
              <a:rPr lang="en-US" dirty="0"/>
              <a:t>Marker </a:t>
            </a:r>
            <a:r>
              <a:rPr lang="en-US" dirty="0" smtClean="0"/>
              <a:t>identification</a:t>
            </a:r>
          </a:p>
          <a:p>
            <a:pPr lvl="2"/>
            <a:r>
              <a:rPr lang="en-US" dirty="0" smtClean="0"/>
              <a:t>E-cadherin</a:t>
            </a:r>
            <a:endParaRPr lang="en-US" dirty="0"/>
          </a:p>
          <a:p>
            <a:pPr lvl="1"/>
            <a:r>
              <a:rPr lang="en-US" dirty="0"/>
              <a:t>Viability tests in ethanol </a:t>
            </a:r>
            <a:endParaRPr lang="en-US" dirty="0" smtClean="0"/>
          </a:p>
          <a:p>
            <a:pPr lvl="2"/>
            <a:r>
              <a:rPr lang="en-US" dirty="0" smtClean="0"/>
              <a:t>Mapping non-ideal environments</a:t>
            </a:r>
          </a:p>
          <a:p>
            <a:pPr lvl="1"/>
            <a:r>
              <a:rPr lang="en-US" dirty="0" smtClean="0"/>
              <a:t>TEER measurements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87" y="2223309"/>
            <a:ext cx="6858957" cy="38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listening!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775" y="4217211"/>
            <a:ext cx="5091610" cy="26407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I’d like to thank the lush foundation for this award, as well as recognize the efforts of Dr. </a:t>
            </a:r>
            <a:r>
              <a:rPr lang="en-US" dirty="0" err="1" smtClean="0"/>
              <a:t>Nastaran</a:t>
            </a:r>
            <a:r>
              <a:rPr lang="en-US" dirty="0" smtClean="0"/>
              <a:t> </a:t>
            </a:r>
            <a:r>
              <a:rPr lang="en-US" dirty="0" err="1" smtClean="0"/>
              <a:t>Hashemi</a:t>
            </a:r>
            <a:r>
              <a:rPr lang="en-US" dirty="0" smtClean="0"/>
              <a:t> and the </a:t>
            </a:r>
            <a:r>
              <a:rPr lang="en-US" dirty="0" err="1" smtClean="0"/>
              <a:t>hashemi</a:t>
            </a:r>
            <a:r>
              <a:rPr lang="en-US" dirty="0" smtClean="0"/>
              <a:t> lab at </a:t>
            </a:r>
            <a:r>
              <a:rPr lang="en-US" dirty="0" err="1" smtClean="0"/>
              <a:t>iowa</a:t>
            </a:r>
            <a:r>
              <a:rPr lang="en-US" dirty="0" smtClean="0"/>
              <a:t> state university, and Dr. </a:t>
            </a:r>
            <a:r>
              <a:rPr lang="en-US" dirty="0" err="1" smtClean="0"/>
              <a:t>Noo</a:t>
            </a:r>
            <a:r>
              <a:rPr lang="en-US" dirty="0" smtClean="0"/>
              <a:t> Li Jeon and the MBEL lab at </a:t>
            </a:r>
            <a:r>
              <a:rPr lang="en-US" dirty="0" err="1" smtClean="0"/>
              <a:t>seoul</a:t>
            </a:r>
            <a:r>
              <a:rPr lang="en-US" dirty="0" smtClean="0"/>
              <a:t> national university</a:t>
            </a:r>
            <a:endParaRPr lang="en-US" dirty="0"/>
          </a:p>
        </p:txBody>
      </p:sp>
      <p:pic>
        <p:nvPicPr>
          <p:cNvPr id="1028" name="Picture 4" descr="Hashemi Lab Fall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96" y="3047003"/>
            <a:ext cx="5301979" cy="37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en/6/6a/Seoul_national_university_embl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83" y="215056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en/thumb/f/f9/Iowa_State_Cyclones_logo.svg/1280px-Iowa_State_Cyclones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67" y="2108819"/>
            <a:ext cx="2137724" cy="19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28752" y="1988923"/>
            <a:ext cx="494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FUNDING PROVIDED BY IOWA STATE UNIVERSITY, WITH ADDITIONAL FUDING PROVIDED BY THE NATIONAL SCIENCE FOUDATION AND PETA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9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current drug testing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09191" y="2663652"/>
            <a:ext cx="4387275" cy="3424107"/>
          </a:xfrm>
        </p:spPr>
        <p:txBody>
          <a:bodyPr/>
          <a:lstStyle/>
          <a:p>
            <a:r>
              <a:rPr lang="en-US" dirty="0" smtClean="0"/>
              <a:t>In vivo:</a:t>
            </a:r>
          </a:p>
          <a:p>
            <a:pPr lvl="1"/>
            <a:r>
              <a:rPr lang="en-US" dirty="0" smtClean="0"/>
              <a:t>unethical</a:t>
            </a:r>
          </a:p>
          <a:p>
            <a:pPr lvl="1"/>
            <a:r>
              <a:rPr lang="en-US" dirty="0" smtClean="0"/>
              <a:t>Can Often be an inaccurate representation of actual human responses</a:t>
            </a:r>
          </a:p>
          <a:p>
            <a:pPr lvl="1"/>
            <a:r>
              <a:rPr lang="en-US" dirty="0" smtClean="0"/>
              <a:t>expensive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37936" y="2663652"/>
            <a:ext cx="4387275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vitro</a:t>
            </a:r>
          </a:p>
          <a:p>
            <a:pPr lvl="1"/>
            <a:r>
              <a:rPr lang="en-US" dirty="0" smtClean="0"/>
              <a:t>Difficult to replicate the complexity of the human anatomy</a:t>
            </a:r>
          </a:p>
          <a:p>
            <a:pPr lvl="1"/>
            <a:r>
              <a:rPr lang="en-US" dirty="0"/>
              <a:t>Typically miss some sort of important physiological trait in favor of simplicity (two-dimensional models, static conditions, etc</a:t>
            </a:r>
            <a:r>
              <a:rPr lang="en-US" dirty="0" smtClean="0"/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5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Organ-on-a-chip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238096" cy="40707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intersection of in vivo and in vitro drug testing</a:t>
            </a:r>
          </a:p>
          <a:p>
            <a:r>
              <a:rPr lang="en-US" dirty="0" smtClean="0"/>
              <a:t>Centered around recreating the in vivo microenvironment</a:t>
            </a:r>
          </a:p>
          <a:p>
            <a:r>
              <a:rPr lang="en-US" dirty="0" smtClean="0"/>
              <a:t>Has the potential to replicate human organs, and connect them to create a “body-on-a-chip”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253" y="2446633"/>
            <a:ext cx="4102445" cy="4102445"/>
          </a:xfrm>
          <a:prstGeom prst="rect">
            <a:avLst/>
          </a:prstGeom>
        </p:spPr>
      </p:pic>
      <p:pic>
        <p:nvPicPr>
          <p:cNvPr id="10" name="Content Placeholder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42" y="2446633"/>
            <a:ext cx="2772224" cy="4102445"/>
          </a:xfrm>
          <a:prstGeom prst="rect">
            <a:avLst/>
          </a:prstGeom>
        </p:spPr>
      </p:pic>
      <p:sp>
        <p:nvSpPr>
          <p:cNvPr id="11" name="Striped Right Arrow 10"/>
          <p:cNvSpPr/>
          <p:nvPr/>
        </p:nvSpPr>
        <p:spPr>
          <a:xfrm>
            <a:off x="7400656" y="3142491"/>
            <a:ext cx="1344706" cy="1148558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Organ-on-a-chip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2589515"/>
            <a:ext cx="5598236" cy="3424107"/>
          </a:xfrm>
        </p:spPr>
        <p:txBody>
          <a:bodyPr/>
          <a:lstStyle/>
          <a:p>
            <a:r>
              <a:rPr lang="en-US" dirty="0" smtClean="0"/>
              <a:t>Take advantage of microfluidic phenomena</a:t>
            </a:r>
          </a:p>
          <a:p>
            <a:r>
              <a:rPr lang="en-US" dirty="0" smtClean="0"/>
              <a:t>Minimal </a:t>
            </a:r>
            <a:r>
              <a:rPr lang="en-US" dirty="0"/>
              <a:t>products and materials</a:t>
            </a:r>
          </a:p>
          <a:p>
            <a:r>
              <a:rPr lang="en-US" dirty="0" smtClean="0"/>
              <a:t>Relatively Easy </a:t>
            </a:r>
            <a:r>
              <a:rPr lang="en-US" dirty="0"/>
              <a:t>to manufacture</a:t>
            </a:r>
          </a:p>
          <a:p>
            <a:r>
              <a:rPr lang="en-US" dirty="0"/>
              <a:t>Physiologically similar to the body</a:t>
            </a:r>
          </a:p>
          <a:p>
            <a:r>
              <a:rPr lang="en-US" dirty="0"/>
              <a:t>Replace unethical alternatives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13" y="1863975"/>
            <a:ext cx="5072376" cy="45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3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layout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94269" y="2367092"/>
            <a:ext cx="5193965" cy="4268486"/>
          </a:xfrm>
        </p:spPr>
        <p:txBody>
          <a:bodyPr/>
          <a:lstStyle/>
          <a:p>
            <a:r>
              <a:rPr lang="en-US" dirty="0" smtClean="0"/>
              <a:t>Width: 400 microns</a:t>
            </a:r>
          </a:p>
          <a:p>
            <a:r>
              <a:rPr lang="en-US" dirty="0" smtClean="0"/>
              <a:t>Height: 100 microns</a:t>
            </a:r>
          </a:p>
          <a:p>
            <a:r>
              <a:rPr lang="en-US" dirty="0" smtClean="0"/>
              <a:t>Midsection length: 1 Cm</a:t>
            </a:r>
          </a:p>
          <a:p>
            <a:r>
              <a:rPr lang="en-US" dirty="0" smtClean="0"/>
              <a:t>Inlet/outlet diameter: 1 mm</a:t>
            </a:r>
          </a:p>
          <a:p>
            <a:r>
              <a:rPr lang="en-US" dirty="0" smtClean="0"/>
              <a:t>Membrane thickness: ~10 microns</a:t>
            </a:r>
          </a:p>
          <a:p>
            <a:r>
              <a:rPr lang="en-US" dirty="0" smtClean="0"/>
              <a:t>Inlet/outlet to midsection angle: 135°</a:t>
            </a:r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7" y="1562369"/>
            <a:ext cx="6499654" cy="5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6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Fabrication </a:t>
            </a:r>
            <a:r>
              <a:rPr lang="en-US" dirty="0" smtClean="0"/>
              <a:t>Techniques</a:t>
            </a:r>
          </a:p>
          <a:p>
            <a:pPr lvl="1"/>
            <a:r>
              <a:rPr lang="en-US" dirty="0" err="1" smtClean="0"/>
              <a:t>Polymethyl</a:t>
            </a:r>
            <a:r>
              <a:rPr lang="en-US" dirty="0" smtClean="0"/>
              <a:t> methacrylate (PMMA)</a:t>
            </a:r>
          </a:p>
          <a:p>
            <a:pPr lvl="2"/>
            <a:r>
              <a:rPr lang="en-US" dirty="0" err="1" smtClean="0"/>
              <a:t>micromilling</a:t>
            </a:r>
            <a:endParaRPr lang="en-US" dirty="0"/>
          </a:p>
          <a:p>
            <a:pPr lvl="1"/>
            <a:r>
              <a:rPr lang="en-US" dirty="0" smtClean="0"/>
              <a:t>Polydimethylsiloxane (PDMS)</a:t>
            </a:r>
          </a:p>
          <a:p>
            <a:pPr lvl="2"/>
            <a:r>
              <a:rPr lang="en-US" dirty="0" smtClean="0"/>
              <a:t>Soft </a:t>
            </a:r>
            <a:r>
              <a:rPr lang="en-US" dirty="0"/>
              <a:t>lithography -&gt; Master mold</a:t>
            </a:r>
          </a:p>
          <a:p>
            <a:pPr lvl="1"/>
            <a:r>
              <a:rPr lang="en-US" dirty="0"/>
              <a:t>Collagen </a:t>
            </a:r>
            <a:r>
              <a:rPr lang="en-US" dirty="0" err="1"/>
              <a:t>vitrification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24" y="1861513"/>
            <a:ext cx="4514852" cy="44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1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Liver-on-a-chip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3707653" cy="442088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System consists of a syringe Pump delivering media into the chip at a constant flow rate, with outlet streams collected as waste</a:t>
            </a:r>
          </a:p>
          <a:p>
            <a:r>
              <a:rPr lang="en-US" dirty="0" smtClean="0"/>
              <a:t>Can sustain multiple trials at once, allowing many different parameters to be tested (concentration of ethanol, duration of cell seeding before exposure, etc.)</a:t>
            </a:r>
            <a:endParaRPr lang="en-US" dirty="0"/>
          </a:p>
        </p:txBody>
      </p:sp>
      <p:pic>
        <p:nvPicPr>
          <p:cNvPr id="6" name="Content Placeholder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9135" y="2214694"/>
            <a:ext cx="7078361" cy="447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43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Liver-on-a-chip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4152496" cy="4243773"/>
          </a:xfrm>
        </p:spPr>
        <p:txBody>
          <a:bodyPr/>
          <a:lstStyle/>
          <a:p>
            <a:r>
              <a:rPr lang="en-US" dirty="0" smtClean="0"/>
              <a:t>Top layer</a:t>
            </a:r>
          </a:p>
          <a:p>
            <a:pPr lvl="1"/>
            <a:r>
              <a:rPr lang="en-US" dirty="0" smtClean="0"/>
              <a:t>Cells</a:t>
            </a:r>
          </a:p>
          <a:p>
            <a:pPr lvl="2"/>
            <a:r>
              <a:rPr lang="en-US" dirty="0" smtClean="0"/>
              <a:t>Human umbilical vein endothelial cells (HUVEC)</a:t>
            </a:r>
          </a:p>
          <a:p>
            <a:pPr lvl="1"/>
            <a:r>
              <a:rPr lang="en-US" dirty="0" smtClean="0"/>
              <a:t>Media</a:t>
            </a:r>
          </a:p>
          <a:p>
            <a:pPr lvl="2"/>
            <a:r>
              <a:rPr lang="en-US" dirty="0" smtClean="0"/>
              <a:t>EGM-2</a:t>
            </a:r>
          </a:p>
          <a:p>
            <a:r>
              <a:rPr lang="en-US" dirty="0" smtClean="0"/>
              <a:t>Bottom layer</a:t>
            </a:r>
          </a:p>
          <a:p>
            <a:pPr lvl="1"/>
            <a:r>
              <a:rPr lang="en-US" dirty="0" smtClean="0"/>
              <a:t>Cells</a:t>
            </a:r>
          </a:p>
          <a:p>
            <a:pPr lvl="2"/>
            <a:r>
              <a:rPr lang="en-US" dirty="0" smtClean="0"/>
              <a:t>Hepatoma cells (Hepg2)</a:t>
            </a:r>
          </a:p>
          <a:p>
            <a:pPr lvl="1"/>
            <a:r>
              <a:rPr lang="en-US" dirty="0" smtClean="0"/>
              <a:t>Media</a:t>
            </a:r>
          </a:p>
          <a:p>
            <a:pPr lvl="2"/>
            <a:r>
              <a:rPr lang="en-US" dirty="0" smtClean="0"/>
              <a:t>DMEM with supplements</a:t>
            </a:r>
            <a:endParaRPr lang="en-US" dirty="0"/>
          </a:p>
        </p:txBody>
      </p:sp>
      <p:pic>
        <p:nvPicPr>
          <p:cNvPr id="6" name="Content Placeholder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3130" y="1816444"/>
            <a:ext cx="6635578" cy="479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637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43231"/>
            <a:ext cx="10364451" cy="1596177"/>
          </a:xfrm>
        </p:spPr>
        <p:txBody>
          <a:bodyPr/>
          <a:lstStyle/>
          <a:p>
            <a:r>
              <a:rPr lang="en-US" dirty="0" smtClean="0"/>
              <a:t>Placenta-on-a-chip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573523" cy="34241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Top </a:t>
            </a:r>
            <a:r>
              <a:rPr lang="en-US" dirty="0"/>
              <a:t>layer</a:t>
            </a:r>
          </a:p>
          <a:p>
            <a:pPr lvl="1"/>
            <a:r>
              <a:rPr lang="en-US" dirty="0"/>
              <a:t>Cells</a:t>
            </a:r>
          </a:p>
          <a:p>
            <a:pPr lvl="2"/>
            <a:r>
              <a:rPr lang="en-US" dirty="0"/>
              <a:t>Human umbilical vein endothelial cells (HUVEC)</a:t>
            </a:r>
          </a:p>
          <a:p>
            <a:pPr lvl="1"/>
            <a:r>
              <a:rPr lang="en-US" dirty="0"/>
              <a:t>Media</a:t>
            </a:r>
          </a:p>
          <a:p>
            <a:pPr lvl="2"/>
            <a:r>
              <a:rPr lang="en-US" dirty="0"/>
              <a:t>EGM-2</a:t>
            </a:r>
          </a:p>
          <a:p>
            <a:r>
              <a:rPr lang="en-US" dirty="0"/>
              <a:t>Bottom layer</a:t>
            </a:r>
          </a:p>
          <a:p>
            <a:pPr lvl="1"/>
            <a:r>
              <a:rPr lang="en-US" dirty="0"/>
              <a:t>Cells</a:t>
            </a:r>
          </a:p>
          <a:p>
            <a:pPr lvl="2"/>
            <a:r>
              <a:rPr lang="en-US" dirty="0" err="1" smtClean="0"/>
              <a:t>Syncytiotrophoblast</a:t>
            </a:r>
            <a:r>
              <a:rPr lang="en-US" dirty="0" smtClean="0"/>
              <a:t> cells (BEWO)</a:t>
            </a:r>
            <a:endParaRPr lang="en-US" dirty="0"/>
          </a:p>
          <a:p>
            <a:pPr lvl="1"/>
            <a:r>
              <a:rPr lang="en-US" dirty="0"/>
              <a:t>Media</a:t>
            </a:r>
          </a:p>
          <a:p>
            <a:pPr lvl="2"/>
            <a:r>
              <a:rPr lang="en-US" dirty="0" smtClean="0"/>
              <a:t>F-12k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22" b="-4883"/>
          <a:stretch/>
        </p:blipFill>
        <p:spPr>
          <a:xfrm>
            <a:off x="6827733" y="1758910"/>
            <a:ext cx="4687749" cy="509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2171</TotalTime>
  <Words>373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Droplet</vt:lpstr>
      <vt:lpstr>“Placenta-on-a-chip” – replicating organ functions in a microfluidic chip</vt:lpstr>
      <vt:lpstr>Issues with current drug testing methods</vt:lpstr>
      <vt:lpstr>Organ-on-a-chip</vt:lpstr>
      <vt:lpstr>Organ-on-a-chip</vt:lpstr>
      <vt:lpstr>Chip layout</vt:lpstr>
      <vt:lpstr>Chip design</vt:lpstr>
      <vt:lpstr>Liver-on-a-chip</vt:lpstr>
      <vt:lpstr>Liver-on-a-chip</vt:lpstr>
      <vt:lpstr>Placenta-on-a-chip</vt:lpstr>
      <vt:lpstr>Future work</vt:lpstr>
      <vt:lpstr>Thanks for listening!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Caplin</dc:creator>
  <cp:lastModifiedBy>Jeremy Caplin</cp:lastModifiedBy>
  <cp:revision>28</cp:revision>
  <dcterms:created xsi:type="dcterms:W3CDTF">2015-11-05T05:41:56Z</dcterms:created>
  <dcterms:modified xsi:type="dcterms:W3CDTF">2015-11-06T17:53:36Z</dcterms:modified>
</cp:coreProperties>
</file>