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wdp" ContentType="image/vnd.ms-photo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83" r:id="rId3"/>
  </p:sldMasterIdLst>
  <p:notesMasterIdLst>
    <p:notesMasterId r:id="rId17"/>
  </p:notesMasterIdLst>
  <p:sldIdLst>
    <p:sldId id="257" r:id="rId4"/>
    <p:sldId id="277" r:id="rId5"/>
    <p:sldId id="261" r:id="rId6"/>
    <p:sldId id="263" r:id="rId7"/>
    <p:sldId id="264" r:id="rId8"/>
    <p:sldId id="259" r:id="rId9"/>
    <p:sldId id="270" r:id="rId10"/>
    <p:sldId id="271" r:id="rId11"/>
    <p:sldId id="272" r:id="rId12"/>
    <p:sldId id="273" r:id="rId13"/>
    <p:sldId id="274" r:id="rId14"/>
    <p:sldId id="275" r:id="rId15"/>
    <p:sldId id="276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469" autoAdjust="0"/>
  </p:normalViewPr>
  <p:slideViewPr>
    <p:cSldViewPr snapToGrid="0" snapToObjects="1">
      <p:cViewPr varScale="1">
        <p:scale>
          <a:sx n="123" d="100"/>
          <a:sy n="123" d="100"/>
        </p:scale>
        <p:origin x="-112" y="-2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E8069A-8F5A-F345-BC59-86BED4AE5C1F}" type="datetimeFigureOut">
              <a:rPr lang="en-US" smtClean="0"/>
              <a:t>11/17/15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3AD76C-3031-4B49-B53B-F71F8AE51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711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D6537E-5549-1540-8F3F-BCE5844E934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844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Aim 1 </a:t>
            </a:r>
          </a:p>
          <a:p>
            <a:pPr marL="0" indent="0"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To develop a 3D aggregating human neural cell culture models based on </a:t>
            </a:r>
            <a:r>
              <a:rPr lang="en-US" sz="1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iPSC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or LUHMES neuronal progenitors cell line. 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Aim 2</a:t>
            </a:r>
          </a:p>
          <a:p>
            <a:pPr marL="0" indent="0">
              <a:spcAft>
                <a:spcPts val="600"/>
              </a:spcAft>
              <a:buFont typeface="Arial" charset="0"/>
              <a:buNone/>
              <a:defRPr/>
            </a:pP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To evaluate the effects of reference developmental </a:t>
            </a:r>
            <a:r>
              <a:rPr lang="en-US" sz="1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neurotoxicants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on the model using </a:t>
            </a:r>
            <a:r>
              <a:rPr lang="en-US" sz="1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omics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technics (gene expression incl. </a:t>
            </a:r>
            <a:r>
              <a:rPr lang="en-US" sz="1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miRNA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profiling and low molecular weight metabolites).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Aim 3 </a:t>
            </a:r>
          </a:p>
          <a:p>
            <a:pPr marL="0" indent="0"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To integrate the data using </a:t>
            </a:r>
            <a:r>
              <a:rPr lang="en-US" sz="1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bioinformatic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tools to identify pathways of toxicity</a:t>
            </a:r>
          </a:p>
          <a:p>
            <a:pPr marL="0" indent="0">
              <a:spcAft>
                <a:spcPts val="600"/>
              </a:spcAft>
              <a:buFont typeface="Arial" pitchFamily="34" charset="0"/>
              <a:buNone/>
              <a:defRPr/>
            </a:pPr>
            <a:endParaRPr lang="en-US" sz="12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Of course</a:t>
            </a:r>
            <a:r>
              <a:rPr lang="en-US" sz="1200" b="1" baseline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there many other pillars to support DNT (like functional assays, HCI) </a:t>
            </a:r>
            <a:endParaRPr lang="en-US" sz="12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D6537E-5549-1540-8F3F-BCE5844E934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9957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CF8CC-0EF7-354A-8785-D2C0520EDFA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1081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Aim 1 </a:t>
            </a:r>
          </a:p>
          <a:p>
            <a:pPr marL="0" indent="0"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To develop a 3D aggregating human neural cell culture models based on </a:t>
            </a:r>
            <a:r>
              <a:rPr lang="en-US" sz="1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iPSC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or LUHMES neuronal progenitors cell line. 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Aim 2</a:t>
            </a:r>
          </a:p>
          <a:p>
            <a:pPr marL="0" indent="0">
              <a:spcAft>
                <a:spcPts val="600"/>
              </a:spcAft>
              <a:buFont typeface="Arial" charset="0"/>
              <a:buNone/>
              <a:defRPr/>
            </a:pP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To evaluate the effects of reference developmental </a:t>
            </a:r>
            <a:r>
              <a:rPr lang="en-US" sz="1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neurotoxicants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on the model using </a:t>
            </a:r>
            <a:r>
              <a:rPr lang="en-US" sz="1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omics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technics (gene expression incl. </a:t>
            </a:r>
            <a:r>
              <a:rPr lang="en-US" sz="1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miRNA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profiling and low molecular weight metabolites).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Aim 3 </a:t>
            </a:r>
          </a:p>
          <a:p>
            <a:pPr marL="0" indent="0"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To integrate the data using </a:t>
            </a:r>
            <a:r>
              <a:rPr lang="en-US" sz="1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bioinformatic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tools to identify pathways of toxicity</a:t>
            </a:r>
          </a:p>
          <a:p>
            <a:pPr marL="0" indent="0">
              <a:spcAft>
                <a:spcPts val="600"/>
              </a:spcAft>
              <a:buFont typeface="Arial" pitchFamily="34" charset="0"/>
              <a:buNone/>
              <a:defRPr/>
            </a:pPr>
            <a:endParaRPr lang="en-US" sz="12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Of course</a:t>
            </a:r>
            <a:r>
              <a:rPr lang="en-US" sz="1200" b="1" baseline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there many other pillars to support DNT (like functional assays, HCI) </a:t>
            </a:r>
            <a:endParaRPr lang="en-US" sz="12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D6537E-5549-1540-8F3F-BCE5844E934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99573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91F77D-ACC0-7B49-AB89-C69D84FE4088}" type="slidenum">
              <a:rPr lang="de-DE">
                <a:solidFill>
                  <a:prstClr val="black"/>
                </a:solidFill>
                <a:latin typeface="Calibri"/>
              </a:rPr>
              <a:pPr/>
              <a:t>7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noFill/>
        </p:spPr>
      </p:sp>
      <p:sp>
        <p:nvSpPr>
          <p:cNvPr id="593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Times New Roman" pitchFamily="18" charset="0"/>
                <a:ea typeface="ＭＳ Ｐゴシック" pitchFamily="34" charset="-128"/>
              </a:rPr>
              <a:t>The last part of my talk I would like</a:t>
            </a:r>
            <a:r>
              <a:rPr lang="en-US" baseline="0" dirty="0" smtClean="0">
                <a:latin typeface="Times New Roman" pitchFamily="18" charset="0"/>
                <a:ea typeface="ＭＳ Ｐゴシック" pitchFamily="34" charset="-128"/>
              </a:rPr>
              <a:t> to dedicate to the role of </a:t>
            </a:r>
            <a:r>
              <a:rPr lang="en-US" baseline="0" dirty="0" err="1" smtClean="0">
                <a:latin typeface="Times New Roman" pitchFamily="18" charset="0"/>
                <a:ea typeface="ＭＳ Ｐゴシック" pitchFamily="34" charset="-128"/>
              </a:rPr>
              <a:t>miRNA</a:t>
            </a:r>
            <a:r>
              <a:rPr lang="en-US" baseline="0" dirty="0" smtClean="0">
                <a:latin typeface="Times New Roman" pitchFamily="18" charset="0"/>
                <a:ea typeface="ＭＳ Ｐゴシック" pitchFamily="34" charset="-128"/>
              </a:rPr>
              <a:t> in </a:t>
            </a:r>
            <a:r>
              <a:rPr lang="en-US" baseline="0" dirty="0" err="1" smtClean="0">
                <a:latin typeface="Times New Roman" pitchFamily="18" charset="0"/>
                <a:ea typeface="ＭＳ Ｐゴシック" pitchFamily="34" charset="-128"/>
              </a:rPr>
              <a:t>toxicoloy</a:t>
            </a:r>
            <a:r>
              <a:rPr lang="en-US" baseline="0" dirty="0" smtClean="0">
                <a:latin typeface="Times New Roman" pitchFamily="18" charset="0"/>
                <a:ea typeface="ＭＳ Ｐゴシック" pitchFamily="34" charset="-128"/>
              </a:rPr>
              <a:t> This slide summarizes why we should use </a:t>
            </a:r>
            <a:r>
              <a:rPr lang="en-US" baseline="0" dirty="0" err="1" smtClean="0">
                <a:latin typeface="Times New Roman" pitchFamily="18" charset="0"/>
                <a:ea typeface="ＭＳ Ｐゴシック" pitchFamily="34" charset="-128"/>
              </a:rPr>
              <a:t>miRNA</a:t>
            </a:r>
            <a:r>
              <a:rPr lang="en-US" baseline="0" dirty="0" smtClean="0">
                <a:latin typeface="Times New Roman" pitchFamily="18" charset="0"/>
                <a:ea typeface="ＭＳ Ｐゴシック" pitchFamily="34" charset="-128"/>
              </a:rPr>
              <a:t> for toxicants screening.</a:t>
            </a:r>
            <a:endParaRPr lang="en-US" dirty="0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56323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4882">
              <a:defRPr/>
            </a:pPr>
            <a:fld id="{D61416C4-D29F-45AA-B02C-B1D8396427A6}" type="slidenum">
              <a:rPr lang="en-US" smtClean="0">
                <a:solidFill>
                  <a:prstClr val="black"/>
                </a:solidFill>
                <a:latin typeface="Arial" charset="0"/>
              </a:rPr>
              <a:pPr defTabSz="454882">
                <a:defRPr/>
              </a:pPr>
              <a:t>8</a:t>
            </a:fld>
            <a:endParaRPr 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6324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defTabSz="454882">
              <a:defRPr/>
            </a:pPr>
            <a:endParaRPr lang="en-US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06B710-D48B-1043-8DAF-8FBB3A4B18C9}" type="slidenum">
              <a:rPr lang="de-DE">
                <a:solidFill>
                  <a:prstClr val="black"/>
                </a:solidFill>
                <a:latin typeface="Calibri"/>
              </a:rPr>
              <a:pPr/>
              <a:t>9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0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uESC</a:t>
            </a:r>
            <a:r>
              <a:rPr lang="en-US" dirty="0" smtClean="0"/>
              <a:t> were neural differentiated under exposure to two well known developmental toxicants VPA/As from day 1 to day 16 of differentiation. VPA is an </a:t>
            </a:r>
            <a:r>
              <a:rPr lang="en-US" dirty="0" err="1" smtClean="0"/>
              <a:t>antiepiletic</a:t>
            </a:r>
            <a:r>
              <a:rPr lang="en-US" dirty="0" smtClean="0"/>
              <a:t> which is used for treatment of bipolar disorders, cancer, AS and migraine prophylaxis. This substance has </a:t>
            </a:r>
            <a:r>
              <a:rPr lang="en-US" dirty="0" err="1" smtClean="0"/>
              <a:t>teratogenic</a:t>
            </a:r>
            <a:r>
              <a:rPr lang="en-US" dirty="0" smtClean="0"/>
              <a:t> potency: it lead to the heart malformations and neural tube closure defects. VPA is a known HDAC inhibitor, but  molecular mechanism of its teratogenicity is not well understood. </a:t>
            </a:r>
            <a:r>
              <a:rPr lang="en-US" dirty="0" err="1" smtClean="0"/>
              <a:t>Arsinic</a:t>
            </a:r>
            <a:r>
              <a:rPr lang="en-US" dirty="0" smtClean="0"/>
              <a:t> is a very toxic environmental </a:t>
            </a:r>
            <a:r>
              <a:rPr lang="en-US" dirty="0" err="1" smtClean="0"/>
              <a:t>polutant</a:t>
            </a:r>
            <a:r>
              <a:rPr lang="en-US" dirty="0" smtClean="0"/>
              <a:t>, is tumorigenic and </a:t>
            </a:r>
            <a:r>
              <a:rPr lang="en-US" dirty="0" err="1" smtClean="0"/>
              <a:t>ebmbryotoxic</a:t>
            </a:r>
            <a:r>
              <a:rPr lang="en-US" dirty="0" smtClean="0"/>
              <a:t>. Its toxic and tumorigenic activity could be mediated by epigenetic mechanisms (DNA-Hyper-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Hypomethylation</a:t>
            </a:r>
            <a:r>
              <a:rPr lang="en-US" baseline="0" dirty="0" smtClean="0"/>
              <a:t>, Inhibition of DNMT1/3, alteration of histone methylation</a:t>
            </a:r>
            <a:r>
              <a:rPr lang="en-US" dirty="0" smtClean="0"/>
              <a:t>)</a:t>
            </a:r>
          </a:p>
          <a:p>
            <a:pPr marL="0" marR="0" indent="0" algn="l" defTabSz="4570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On day 16 of differentiation the cytotoxicity of substances was analyzed by </a:t>
            </a:r>
            <a:r>
              <a:rPr lang="en-US" dirty="0" err="1" smtClean="0"/>
              <a:t>Celltiter</a:t>
            </a:r>
            <a:r>
              <a:rPr lang="en-US" dirty="0" smtClean="0"/>
              <a:t> Blue assay, in order to estimate IC10 for further gene expression analysis. Neural differentiation was quantified by Immunocytochemistry of flow </a:t>
            </a:r>
            <a:r>
              <a:rPr lang="en-US" dirty="0" err="1" smtClean="0"/>
              <a:t>cytometry</a:t>
            </a:r>
            <a:r>
              <a:rPr lang="en-US" dirty="0" smtClean="0"/>
              <a:t> with neuron-specific markers. </a:t>
            </a:r>
            <a:r>
              <a:rPr lang="en-US" dirty="0" err="1" smtClean="0"/>
              <a:t>miRNA</a:t>
            </a:r>
            <a:r>
              <a:rPr lang="en-US" dirty="0" smtClean="0"/>
              <a:t> expression as well as mRNA expression was </a:t>
            </a:r>
            <a:r>
              <a:rPr lang="en-US" dirty="0" err="1" smtClean="0"/>
              <a:t>analysed</a:t>
            </a:r>
            <a:r>
              <a:rPr lang="en-US" dirty="0" smtClean="0"/>
              <a:t> by microarray experiments. Microarray results were then verified with </a:t>
            </a:r>
            <a:r>
              <a:rPr lang="en-US" dirty="0" err="1" smtClean="0"/>
              <a:t>qRT</a:t>
            </a:r>
            <a:r>
              <a:rPr lang="en-US" dirty="0" smtClean="0"/>
              <a:t>-PCR.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06B710-D48B-1043-8DAF-8FBB3A4B18C9}" type="slidenum">
              <a:rPr lang="de-DE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main road we were studying</a:t>
            </a:r>
            <a:r>
              <a:rPr lang="en-US" baseline="0" dirty="0" smtClean="0"/>
              <a:t> was neural differentiation of ES cells, where We and others have shown significant contribution of neural </a:t>
            </a:r>
            <a:r>
              <a:rPr lang="en-US" baseline="0" dirty="0" err="1" smtClean="0"/>
              <a:t>miRNA</a:t>
            </a:r>
            <a:r>
              <a:rPr lang="en-US" baseline="0" dirty="0" smtClean="0"/>
              <a:t> in the regulation and fine-tuning of this process. But when we exposed the cells to </a:t>
            </a:r>
            <a:r>
              <a:rPr lang="en-US" baseline="0" dirty="0" err="1" smtClean="0"/>
              <a:t>HDACi</a:t>
            </a:r>
            <a:r>
              <a:rPr lang="en-US" baseline="0" dirty="0" smtClean="0"/>
              <a:t> – VPA, we observed that ES cells take a detour in </a:t>
            </a:r>
            <a:r>
              <a:rPr lang="en-US" baseline="0" smtClean="0"/>
              <a:t>neurodifferentiation</a:t>
            </a:r>
            <a:r>
              <a:rPr lang="en-US" baseline="0" dirty="0" smtClean="0"/>
              <a:t> and are induced to be differentiated to </a:t>
            </a:r>
            <a:r>
              <a:rPr lang="en-US" baseline="0" dirty="0" err="1" smtClean="0"/>
              <a:t>myocytes</a:t>
            </a:r>
            <a:r>
              <a:rPr lang="en-US" baseline="0" dirty="0" smtClean="0"/>
              <a:t>. Most probably mir-10a or other </a:t>
            </a:r>
            <a:r>
              <a:rPr lang="en-US" baseline="0" dirty="0" err="1" smtClean="0"/>
              <a:t>myoMiRs</a:t>
            </a:r>
            <a:r>
              <a:rPr lang="en-US" baseline="0" dirty="0" smtClean="0"/>
              <a:t> can be involved in this process.</a:t>
            </a:r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D6537E-5549-1540-8F3F-BCE5844E934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844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>
            <a:lvl1pPr defTabSz="457011">
              <a:defRPr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222911A-4246-434A-A743-311D4EE59978}" type="datetime1">
              <a:rPr lang="en-US" smtClean="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11/17/15</a:t>
            </a:fld>
            <a:endParaRPr lang="en-US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>
            <a:lvl1pPr defTabSz="457011">
              <a:defRPr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>
            <a:lvl1pPr defTabSz="457011">
              <a:defRPr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FC523C8-D505-C64D-AB03-4934D874530C}" type="slidenum">
              <a:rPr lang="en-US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392983"/>
      </p:ext>
    </p:extLst>
  </p:cSld>
  <p:clrMapOvr>
    <a:masterClrMapping/>
  </p:clrMapOvr>
  <p:transition xmlns:p14="http://schemas.microsoft.com/office/powerpoint/2010/main" spd="slow"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>
            <a:lvl1pPr defTabSz="457011">
              <a:defRPr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89CFBE-19E7-EE4A-957F-2B2E0DD15297}" type="datetime1">
              <a:rPr lang="en-US" smtClean="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11/17/15</a:t>
            </a:fld>
            <a:endParaRPr lang="en-US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>
            <a:lvl1pPr defTabSz="457011">
              <a:defRPr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>
            <a:lvl1pPr defTabSz="457011">
              <a:defRPr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505FB7-5C7F-E643-8E74-75AD9F91FAD5}" type="slidenum">
              <a:rPr lang="en-US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179898"/>
      </p:ext>
    </p:extLst>
  </p:cSld>
  <p:clrMapOvr>
    <a:masterClrMapping/>
  </p:clrMapOvr>
  <p:transition xmlns:p14="http://schemas.microsoft.com/office/powerpoint/2010/main" spd="slow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>
            <a:lvl1pPr defTabSz="457011">
              <a:defRPr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962ABF-8992-C248-9A43-2B5A3D41407A}" type="datetime1">
              <a:rPr lang="en-US" smtClean="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11/17/15</a:t>
            </a:fld>
            <a:endParaRPr lang="en-US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>
            <a:lvl1pPr defTabSz="457011">
              <a:defRPr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>
            <a:lvl1pPr defTabSz="457011">
              <a:defRPr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114B2A-C8E2-B348-8765-EF54A09B2E3E}" type="slidenum">
              <a:rPr lang="en-US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0701"/>
      </p:ext>
    </p:extLst>
  </p:cSld>
  <p:clrMapOvr>
    <a:masterClrMapping/>
  </p:clrMapOvr>
  <p:transition xmlns:p14="http://schemas.microsoft.com/office/powerpoint/2010/main" spd="slow">
    <p:circl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0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0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cs typeface="+mn-cs"/>
              </a:defRPr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fld id="{FA2932B6-2273-DC41-BD5E-2ACDC694D175}" type="datetime1">
              <a:rPr lang="en-US" smtClean="0">
                <a:solidFill>
                  <a:prstClr val="black"/>
                </a:solidFill>
                <a:ea typeface="ＭＳ Ｐゴシック" pitchFamily="34" charset="-128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11/17/15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>
            <a:lvl1pPr defTabSz="457011">
              <a:defRPr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cs typeface="+mn-cs"/>
              </a:defRPr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fld id="{EC06AF65-389C-4C12-8BDD-5590B7A638D6}" type="slidenum">
              <a:rPr lang="en-US">
                <a:solidFill>
                  <a:prstClr val="black"/>
                </a:solidFill>
                <a:ea typeface="ＭＳ Ｐゴシック" pitchFamily="34" charset="-128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  <p:transition xmlns:p14="http://schemas.microsoft.com/office/powerpoint/2010/main" spd="slow">
    <p:circl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cs typeface="+mn-cs"/>
              </a:defRPr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fld id="{E4E0072C-15E7-C147-B588-02F36074B3EA}" type="datetime1">
              <a:rPr lang="en-US" smtClean="0">
                <a:solidFill>
                  <a:prstClr val="black"/>
                </a:solidFill>
                <a:ea typeface="ＭＳ Ｐゴシック" pitchFamily="34" charset="-128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11/17/15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>
            <a:lvl1pPr defTabSz="457011">
              <a:defRPr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cs typeface="+mn-cs"/>
              </a:defRPr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fld id="{70082C2B-38C6-4CCB-8042-BF4C88CD419F}" type="slidenum">
              <a:rPr lang="en-US">
                <a:solidFill>
                  <a:prstClr val="black"/>
                </a:solidFill>
                <a:ea typeface="ＭＳ Ｐゴシック" pitchFamily="34" charset="-128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  <p:transition xmlns:p14="http://schemas.microsoft.com/office/powerpoint/2010/main" spd="slow">
    <p:circl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1" indent="0">
              <a:buNone/>
              <a:defRPr sz="1800" b="1"/>
            </a:lvl3pPr>
            <a:lvl4pPr marL="1371032" indent="0">
              <a:buNone/>
              <a:defRPr sz="1600" b="1"/>
            </a:lvl4pPr>
            <a:lvl5pPr marL="1828041" indent="0">
              <a:buNone/>
              <a:defRPr sz="1600" b="1"/>
            </a:lvl5pPr>
            <a:lvl6pPr marL="2285052" indent="0">
              <a:buNone/>
              <a:defRPr sz="1600" b="1"/>
            </a:lvl6pPr>
            <a:lvl7pPr marL="2742062" indent="0">
              <a:buNone/>
              <a:defRPr sz="1600" b="1"/>
            </a:lvl7pPr>
            <a:lvl8pPr marL="3199072" indent="0">
              <a:buNone/>
              <a:defRPr sz="1600" b="1"/>
            </a:lvl8pPr>
            <a:lvl9pPr marL="365608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1" indent="0">
              <a:buNone/>
              <a:defRPr sz="1800" b="1"/>
            </a:lvl3pPr>
            <a:lvl4pPr marL="1371032" indent="0">
              <a:buNone/>
              <a:defRPr sz="1600" b="1"/>
            </a:lvl4pPr>
            <a:lvl5pPr marL="1828041" indent="0">
              <a:buNone/>
              <a:defRPr sz="1600" b="1"/>
            </a:lvl5pPr>
            <a:lvl6pPr marL="2285052" indent="0">
              <a:buNone/>
              <a:defRPr sz="1600" b="1"/>
            </a:lvl6pPr>
            <a:lvl7pPr marL="2742062" indent="0">
              <a:buNone/>
              <a:defRPr sz="1600" b="1"/>
            </a:lvl7pPr>
            <a:lvl8pPr marL="3199072" indent="0">
              <a:buNone/>
              <a:defRPr sz="1600" b="1"/>
            </a:lvl8pPr>
            <a:lvl9pPr marL="365608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cs typeface="+mn-cs"/>
              </a:defRPr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fld id="{8D40F9DD-C54A-014F-BE70-4194145F096F}" type="datetime1">
              <a:rPr lang="en-US" smtClean="0">
                <a:solidFill>
                  <a:prstClr val="black"/>
                </a:solidFill>
                <a:ea typeface="ＭＳ Ｐゴシック" pitchFamily="34" charset="-128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11/17/15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>
            <a:lvl1pPr defTabSz="457011">
              <a:defRPr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cs typeface="+mn-cs"/>
              </a:defRPr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fld id="{DCF4BCA2-F13E-4DAC-B3B0-CE0AEF1A40B6}" type="slidenum">
              <a:rPr lang="en-US">
                <a:solidFill>
                  <a:prstClr val="black"/>
                </a:solidFill>
                <a:ea typeface="ＭＳ Ｐゴシック" pitchFamily="34" charset="-128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  <p:transition xmlns:p14="http://schemas.microsoft.com/office/powerpoint/2010/main" spd="slow">
    <p:circl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cs typeface="+mn-cs"/>
              </a:defRPr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fld id="{F6862DA9-9F87-F044-9986-61637593679C}" type="datetime1">
              <a:rPr lang="en-US" smtClean="0">
                <a:solidFill>
                  <a:prstClr val="black"/>
                </a:solidFill>
                <a:ea typeface="ＭＳ Ｐゴシック" pitchFamily="34" charset="-128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11/17/15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>
            <a:lvl1pPr defTabSz="457011">
              <a:defRPr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cs typeface="+mn-cs"/>
              </a:defRPr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fld id="{A34D6444-8700-40A9-914F-60DFD47E9242}" type="slidenum">
              <a:rPr lang="en-US">
                <a:solidFill>
                  <a:prstClr val="black"/>
                </a:solidFill>
                <a:ea typeface="ＭＳ Ｐゴシック" pitchFamily="34" charset="-128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  <p:transition xmlns:p14="http://schemas.microsoft.com/office/powerpoint/2010/main" spd="slow">
    <p:circl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1" indent="0">
              <a:buNone/>
              <a:defRPr sz="1000"/>
            </a:lvl3pPr>
            <a:lvl4pPr marL="1371032" indent="0">
              <a:buNone/>
              <a:defRPr sz="900"/>
            </a:lvl4pPr>
            <a:lvl5pPr marL="1828041" indent="0">
              <a:buNone/>
              <a:defRPr sz="900"/>
            </a:lvl5pPr>
            <a:lvl6pPr marL="2285052" indent="0">
              <a:buNone/>
              <a:defRPr sz="900"/>
            </a:lvl6pPr>
            <a:lvl7pPr marL="2742062" indent="0">
              <a:buNone/>
              <a:defRPr sz="900"/>
            </a:lvl7pPr>
            <a:lvl8pPr marL="3199072" indent="0">
              <a:buNone/>
              <a:defRPr sz="900"/>
            </a:lvl8pPr>
            <a:lvl9pPr marL="365608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cs typeface="+mn-cs"/>
              </a:defRPr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fld id="{AB361BAD-446E-0048-A18F-70DD47EA25F6}" type="datetime1">
              <a:rPr lang="en-US" smtClean="0">
                <a:solidFill>
                  <a:prstClr val="black"/>
                </a:solidFill>
                <a:ea typeface="ＭＳ Ｐゴシック" pitchFamily="34" charset="-128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11/17/15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>
            <a:lvl1pPr defTabSz="457011">
              <a:defRPr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cs typeface="+mn-cs"/>
              </a:defRPr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fld id="{9782C669-2CE5-467E-AFD0-FAC32FEBD971}" type="slidenum">
              <a:rPr lang="en-US">
                <a:solidFill>
                  <a:prstClr val="black"/>
                </a:solidFill>
                <a:ea typeface="ＭＳ Ｐゴシック" pitchFamily="34" charset="-128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  <p:transition xmlns:p14="http://schemas.microsoft.com/office/powerpoint/2010/main" spd="slow">
    <p:circl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1" indent="0">
              <a:buNone/>
              <a:defRPr sz="2400"/>
            </a:lvl3pPr>
            <a:lvl4pPr marL="1371032" indent="0">
              <a:buNone/>
              <a:defRPr sz="2000"/>
            </a:lvl4pPr>
            <a:lvl5pPr marL="1828041" indent="0">
              <a:buNone/>
              <a:defRPr sz="2000"/>
            </a:lvl5pPr>
            <a:lvl6pPr marL="2285052" indent="0">
              <a:buNone/>
              <a:defRPr sz="2000"/>
            </a:lvl6pPr>
            <a:lvl7pPr marL="2742062" indent="0">
              <a:buNone/>
              <a:defRPr sz="2000"/>
            </a:lvl7pPr>
            <a:lvl8pPr marL="3199072" indent="0">
              <a:buNone/>
              <a:defRPr sz="2000"/>
            </a:lvl8pPr>
            <a:lvl9pPr marL="3656083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1" indent="0">
              <a:buNone/>
              <a:defRPr sz="1000"/>
            </a:lvl3pPr>
            <a:lvl4pPr marL="1371032" indent="0">
              <a:buNone/>
              <a:defRPr sz="900"/>
            </a:lvl4pPr>
            <a:lvl5pPr marL="1828041" indent="0">
              <a:buNone/>
              <a:defRPr sz="900"/>
            </a:lvl5pPr>
            <a:lvl6pPr marL="2285052" indent="0">
              <a:buNone/>
              <a:defRPr sz="900"/>
            </a:lvl6pPr>
            <a:lvl7pPr marL="2742062" indent="0">
              <a:buNone/>
              <a:defRPr sz="900"/>
            </a:lvl7pPr>
            <a:lvl8pPr marL="3199072" indent="0">
              <a:buNone/>
              <a:defRPr sz="900"/>
            </a:lvl8pPr>
            <a:lvl9pPr marL="365608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cs typeface="+mn-cs"/>
              </a:defRPr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fld id="{7D0EA92E-466C-204F-BCA7-9E598DBDDAF8}" type="datetime1">
              <a:rPr lang="en-US" smtClean="0">
                <a:solidFill>
                  <a:prstClr val="black"/>
                </a:solidFill>
                <a:ea typeface="ＭＳ Ｐゴシック" pitchFamily="34" charset="-128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11/17/15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>
            <a:lvl1pPr defTabSz="457011">
              <a:defRPr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cs typeface="+mn-cs"/>
              </a:defRPr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fld id="{4F6313C6-869F-4EAD-A339-435FE6FBDE9A}" type="slidenum">
              <a:rPr lang="en-US">
                <a:solidFill>
                  <a:prstClr val="black"/>
                </a:solidFill>
                <a:ea typeface="ＭＳ Ｐゴシック" pitchFamily="34" charset="-128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  <p:transition xmlns:p14="http://schemas.microsoft.com/office/powerpoint/2010/main" spd="slow">
    <p:circl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cs typeface="+mn-cs"/>
              </a:defRPr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fld id="{A37348F5-DBB9-F14B-B886-5CA2221BAD05}" type="datetime1">
              <a:rPr lang="en-US" smtClean="0">
                <a:solidFill>
                  <a:prstClr val="black"/>
                </a:solidFill>
                <a:ea typeface="ＭＳ Ｐゴシック" pitchFamily="34" charset="-128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11/17/15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>
            <a:lvl1pPr defTabSz="457011">
              <a:defRPr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cs typeface="+mn-cs"/>
              </a:defRPr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fld id="{7F6D34E5-8A83-4ABD-AD3B-5569365A14D6}" type="slidenum">
              <a:rPr lang="en-US">
                <a:solidFill>
                  <a:prstClr val="black"/>
                </a:solidFill>
                <a:ea typeface="ＭＳ Ｐゴシック" pitchFamily="34" charset="-128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  <p:transition xmlns:p14="http://schemas.microsoft.com/office/powerpoint/2010/main" spd="slow">
    <p:circl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cs typeface="+mn-cs"/>
              </a:defRPr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fld id="{AD19E212-CE3B-DF46-8B4D-5757D7532530}" type="datetime1">
              <a:rPr lang="en-US" smtClean="0">
                <a:solidFill>
                  <a:prstClr val="black"/>
                </a:solidFill>
                <a:ea typeface="ＭＳ Ｐゴシック" pitchFamily="34" charset="-128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11/17/15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>
            <a:lvl1pPr defTabSz="457011">
              <a:defRPr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cs typeface="+mn-cs"/>
              </a:defRPr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fld id="{1959B1FD-4DEB-43D7-A496-E24A90A67C5F}" type="slidenum">
              <a:rPr lang="en-US">
                <a:solidFill>
                  <a:prstClr val="black"/>
                </a:solidFill>
                <a:ea typeface="ＭＳ Ｐゴシック" pitchFamily="34" charset="-128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  <p:transition xmlns:p14="http://schemas.microsoft.com/office/powerpoint/2010/main" spd="slow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>
            <a:lvl1pPr defTabSz="457011">
              <a:defRPr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389F17-23B6-E740-B13E-12BECA1D42C6}" type="datetime1">
              <a:rPr lang="en-US" smtClean="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11/17/15</a:t>
            </a:fld>
            <a:endParaRPr lang="en-US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>
            <a:lvl1pPr defTabSz="457011">
              <a:defRPr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>
            <a:lvl1pPr defTabSz="457011">
              <a:defRPr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A23994-4F39-154E-9509-73CFB61C677A}" type="slidenum">
              <a:rPr lang="en-US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692021"/>
      </p:ext>
    </p:extLst>
  </p:cSld>
  <p:clrMapOvr>
    <a:masterClrMapping/>
  </p:clrMapOvr>
  <p:transition xmlns:p14="http://schemas.microsoft.com/office/powerpoint/2010/main" spd="slow">
    <p:circl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+mn-cs"/>
              </a:defRPr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fld id="{D54A0E0E-1573-1B42-A3ED-E9F7387DE6F4}" type="datetime1">
              <a:rPr lang="en-US" smtClean="0">
                <a:solidFill>
                  <a:prstClr val="black"/>
                </a:solidFill>
                <a:ea typeface="ＭＳ Ｐゴシック" pitchFamily="34" charset="-128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11/17/15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+mn-cs"/>
              </a:defRPr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+mn-cs"/>
              </a:defRPr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fld id="{6E1897DB-838E-4F4D-863E-75A91F770770}" type="slidenum">
              <a:rPr lang="en-US">
                <a:solidFill>
                  <a:prstClr val="black"/>
                </a:solidFill>
                <a:ea typeface="ＭＳ Ｐゴシック" pitchFamily="34" charset="-128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>
            <a:lvl1pPr defTabSz="457011">
              <a:defRPr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6199CA-1881-4047-A396-324DA88E61B9}" type="datetime1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11/17/15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>
            <a:lvl1pPr defTabSz="457011">
              <a:defRPr>
                <a:solidFill>
                  <a:prstClr val="black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>
            <a:lvl1pPr defTabSz="457011">
              <a:defRPr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B291F4-085D-4C31-A480-09C35A4A73C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circl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4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5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3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2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0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7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wrap="square" lIns="91366" tIns="45685" rIns="91366" bIns="45685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cs typeface="+mn-cs"/>
              </a:defRPr>
            </a:lvl1pPr>
          </a:lstStyle>
          <a:p>
            <a:pPr defTabSz="455445" fontAlgn="base">
              <a:spcBef>
                <a:spcPct val="0"/>
              </a:spcBef>
              <a:spcAft>
                <a:spcPct val="0"/>
              </a:spcAft>
              <a:defRPr/>
            </a:pPr>
            <a:fld id="{2B4BF5F5-5AD9-4235-AC14-257135B7ACE6}" type="datetime1">
              <a:rPr lang="en-US" smtClean="0">
                <a:solidFill>
                  <a:prstClr val="black"/>
                </a:solidFill>
                <a:ea typeface="ＭＳ Ｐゴシック" pitchFamily="34" charset="-128"/>
              </a:rPr>
              <a:pPr defTabSz="455445" fontAlgn="base">
                <a:spcBef>
                  <a:spcPct val="0"/>
                </a:spcBef>
                <a:spcAft>
                  <a:spcPct val="0"/>
                </a:spcAft>
                <a:defRPr/>
              </a:pPr>
              <a:t>11/17/15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2" y="6356351"/>
            <a:ext cx="2895600" cy="365125"/>
          </a:xfrm>
          <a:prstGeom prst="rect">
            <a:avLst/>
          </a:prstGeom>
        </p:spPr>
        <p:txBody>
          <a:bodyPr vert="horz" wrap="square" lIns="91366" tIns="45685" rIns="91366" bIns="45685" numCol="1" anchor="t" anchorCtr="0" compatLnSpc="1">
            <a:prstTxWarp prst="textNoShape">
              <a:avLst/>
            </a:prstTxWarp>
          </a:bodyPr>
          <a:lstStyle>
            <a:lvl1pPr defTabSz="456840">
              <a:defRPr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wrap="square" lIns="91366" tIns="45685" rIns="91366" bIns="45685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cs typeface="+mn-cs"/>
              </a:defRPr>
            </a:lvl1pPr>
          </a:lstStyle>
          <a:p>
            <a:pPr defTabSz="455445" fontAlgn="base">
              <a:spcBef>
                <a:spcPct val="0"/>
              </a:spcBef>
              <a:spcAft>
                <a:spcPct val="0"/>
              </a:spcAft>
              <a:defRPr/>
            </a:pPr>
            <a:fld id="{EC06AF65-389C-4C12-8BDD-5590B7A638D6}" type="slidenum">
              <a:rPr lang="en-US" smtClean="0">
                <a:solidFill>
                  <a:prstClr val="black"/>
                </a:solidFill>
                <a:ea typeface="ＭＳ Ｐゴシック" pitchFamily="34" charset="-128"/>
              </a:rPr>
              <a:pPr defTabSz="45544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  <p:transition xmlns:p14="http://schemas.microsoft.com/office/powerpoint/2010/main" spd="slow">
    <p:circl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wrap="square" lIns="91366" tIns="45685" rIns="91366" bIns="45685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cs typeface="+mn-cs"/>
              </a:defRPr>
            </a:lvl1pPr>
          </a:lstStyle>
          <a:p>
            <a:pPr defTabSz="455445" fontAlgn="base">
              <a:spcBef>
                <a:spcPct val="0"/>
              </a:spcBef>
              <a:spcAft>
                <a:spcPct val="0"/>
              </a:spcAft>
              <a:defRPr/>
            </a:pPr>
            <a:fld id="{1E92940C-540B-4849-9A98-4EC905752928}" type="datetime1">
              <a:rPr lang="en-US" smtClean="0">
                <a:solidFill>
                  <a:prstClr val="black"/>
                </a:solidFill>
                <a:ea typeface="ＭＳ Ｐゴシック" pitchFamily="34" charset="-128"/>
              </a:rPr>
              <a:pPr defTabSz="455445" fontAlgn="base">
                <a:spcBef>
                  <a:spcPct val="0"/>
                </a:spcBef>
                <a:spcAft>
                  <a:spcPct val="0"/>
                </a:spcAft>
                <a:defRPr/>
              </a:pPr>
              <a:t>11/17/15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2" y="6356351"/>
            <a:ext cx="2895600" cy="365125"/>
          </a:xfrm>
          <a:prstGeom prst="rect">
            <a:avLst/>
          </a:prstGeom>
        </p:spPr>
        <p:txBody>
          <a:bodyPr vert="horz" wrap="square" lIns="91366" tIns="45685" rIns="91366" bIns="45685" numCol="1" anchor="t" anchorCtr="0" compatLnSpc="1">
            <a:prstTxWarp prst="textNoShape">
              <a:avLst/>
            </a:prstTxWarp>
          </a:bodyPr>
          <a:lstStyle>
            <a:lvl1pPr defTabSz="456840">
              <a:defRPr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wrap="square" lIns="91366" tIns="45685" rIns="91366" bIns="45685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cs typeface="+mn-cs"/>
              </a:defRPr>
            </a:lvl1pPr>
          </a:lstStyle>
          <a:p>
            <a:pPr defTabSz="455445" fontAlgn="base">
              <a:spcBef>
                <a:spcPct val="0"/>
              </a:spcBef>
              <a:spcAft>
                <a:spcPct val="0"/>
              </a:spcAft>
              <a:defRPr/>
            </a:pPr>
            <a:fld id="{70082C2B-38C6-4CCB-8042-BF4C88CD419F}" type="slidenum">
              <a:rPr lang="en-US" smtClean="0">
                <a:solidFill>
                  <a:prstClr val="black"/>
                </a:solidFill>
                <a:ea typeface="ＭＳ Ｐゴシック" pitchFamily="34" charset="-128"/>
              </a:rPr>
              <a:pPr defTabSz="45544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  <p:transition xmlns:p14="http://schemas.microsoft.com/office/powerpoint/2010/main" spd="slow">
    <p:circl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40" indent="0">
              <a:buNone/>
              <a:defRPr sz="2000" b="1"/>
            </a:lvl2pPr>
            <a:lvl3pPr marL="913682" indent="0">
              <a:buNone/>
              <a:defRPr sz="1800" b="1"/>
            </a:lvl3pPr>
            <a:lvl4pPr marL="1370522" indent="0">
              <a:buNone/>
              <a:defRPr sz="1600" b="1"/>
            </a:lvl4pPr>
            <a:lvl5pPr marL="1827361" indent="0">
              <a:buNone/>
              <a:defRPr sz="1600" b="1"/>
            </a:lvl5pPr>
            <a:lvl6pPr marL="2284203" indent="0">
              <a:buNone/>
              <a:defRPr sz="1600" b="1"/>
            </a:lvl6pPr>
            <a:lvl7pPr marL="2741043" indent="0">
              <a:buNone/>
              <a:defRPr sz="1600" b="1"/>
            </a:lvl7pPr>
            <a:lvl8pPr marL="3197883" indent="0">
              <a:buNone/>
              <a:defRPr sz="1600" b="1"/>
            </a:lvl8pPr>
            <a:lvl9pPr marL="365472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40" indent="0">
              <a:buNone/>
              <a:defRPr sz="2000" b="1"/>
            </a:lvl2pPr>
            <a:lvl3pPr marL="913682" indent="0">
              <a:buNone/>
              <a:defRPr sz="1800" b="1"/>
            </a:lvl3pPr>
            <a:lvl4pPr marL="1370522" indent="0">
              <a:buNone/>
              <a:defRPr sz="1600" b="1"/>
            </a:lvl4pPr>
            <a:lvl5pPr marL="1827361" indent="0">
              <a:buNone/>
              <a:defRPr sz="1600" b="1"/>
            </a:lvl5pPr>
            <a:lvl6pPr marL="2284203" indent="0">
              <a:buNone/>
              <a:defRPr sz="1600" b="1"/>
            </a:lvl6pPr>
            <a:lvl7pPr marL="2741043" indent="0">
              <a:buNone/>
              <a:defRPr sz="1600" b="1"/>
            </a:lvl7pPr>
            <a:lvl8pPr marL="3197883" indent="0">
              <a:buNone/>
              <a:defRPr sz="1600" b="1"/>
            </a:lvl8pPr>
            <a:lvl9pPr marL="365472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wrap="square" lIns="91366" tIns="45685" rIns="91366" bIns="45685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cs typeface="+mn-cs"/>
              </a:defRPr>
            </a:lvl1pPr>
          </a:lstStyle>
          <a:p>
            <a:pPr defTabSz="455445" fontAlgn="base">
              <a:spcBef>
                <a:spcPct val="0"/>
              </a:spcBef>
              <a:spcAft>
                <a:spcPct val="0"/>
              </a:spcAft>
              <a:defRPr/>
            </a:pPr>
            <a:fld id="{91765D5D-3A60-44D0-9603-8CC37F5CA31E}" type="datetime1">
              <a:rPr lang="en-US" smtClean="0">
                <a:solidFill>
                  <a:prstClr val="black"/>
                </a:solidFill>
                <a:ea typeface="ＭＳ Ｐゴシック" pitchFamily="34" charset="-128"/>
              </a:rPr>
              <a:pPr defTabSz="455445" fontAlgn="base">
                <a:spcBef>
                  <a:spcPct val="0"/>
                </a:spcBef>
                <a:spcAft>
                  <a:spcPct val="0"/>
                </a:spcAft>
                <a:defRPr/>
              </a:pPr>
              <a:t>11/17/15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2" y="6356351"/>
            <a:ext cx="2895600" cy="365125"/>
          </a:xfrm>
          <a:prstGeom prst="rect">
            <a:avLst/>
          </a:prstGeom>
        </p:spPr>
        <p:txBody>
          <a:bodyPr vert="horz" wrap="square" lIns="91366" tIns="45685" rIns="91366" bIns="45685" numCol="1" anchor="t" anchorCtr="0" compatLnSpc="1">
            <a:prstTxWarp prst="textNoShape">
              <a:avLst/>
            </a:prstTxWarp>
          </a:bodyPr>
          <a:lstStyle>
            <a:lvl1pPr defTabSz="456840">
              <a:defRPr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wrap="square" lIns="91366" tIns="45685" rIns="91366" bIns="45685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cs typeface="+mn-cs"/>
              </a:defRPr>
            </a:lvl1pPr>
          </a:lstStyle>
          <a:p>
            <a:pPr defTabSz="455445" fontAlgn="base">
              <a:spcBef>
                <a:spcPct val="0"/>
              </a:spcBef>
              <a:spcAft>
                <a:spcPct val="0"/>
              </a:spcAft>
              <a:defRPr/>
            </a:pPr>
            <a:fld id="{DCF4BCA2-F13E-4DAC-B3B0-CE0AEF1A40B6}" type="slidenum">
              <a:rPr lang="en-US" smtClean="0">
                <a:solidFill>
                  <a:prstClr val="black"/>
                </a:solidFill>
                <a:ea typeface="ＭＳ Ｐゴシック" pitchFamily="34" charset="-128"/>
              </a:rPr>
              <a:pPr defTabSz="45544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  <p:transition xmlns:p14="http://schemas.microsoft.com/office/powerpoint/2010/main" spd="slow">
    <p:circl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wrap="square" lIns="91366" tIns="45685" rIns="91366" bIns="45685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cs typeface="+mn-cs"/>
              </a:defRPr>
            </a:lvl1pPr>
          </a:lstStyle>
          <a:p>
            <a:pPr defTabSz="455445" fontAlgn="base">
              <a:spcBef>
                <a:spcPct val="0"/>
              </a:spcBef>
              <a:spcAft>
                <a:spcPct val="0"/>
              </a:spcAft>
              <a:defRPr/>
            </a:pPr>
            <a:fld id="{55F8BF3F-954B-43F6-B661-E42E6BBCD586}" type="datetime1">
              <a:rPr lang="en-US" smtClean="0">
                <a:solidFill>
                  <a:prstClr val="black"/>
                </a:solidFill>
                <a:ea typeface="ＭＳ Ｐゴシック" pitchFamily="34" charset="-128"/>
              </a:rPr>
              <a:pPr defTabSz="455445" fontAlgn="base">
                <a:spcBef>
                  <a:spcPct val="0"/>
                </a:spcBef>
                <a:spcAft>
                  <a:spcPct val="0"/>
                </a:spcAft>
                <a:defRPr/>
              </a:pPr>
              <a:t>11/17/15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2" y="6356351"/>
            <a:ext cx="2895600" cy="365125"/>
          </a:xfrm>
          <a:prstGeom prst="rect">
            <a:avLst/>
          </a:prstGeom>
        </p:spPr>
        <p:txBody>
          <a:bodyPr vert="horz" wrap="square" lIns="91366" tIns="45685" rIns="91366" bIns="45685" numCol="1" anchor="t" anchorCtr="0" compatLnSpc="1">
            <a:prstTxWarp prst="textNoShape">
              <a:avLst/>
            </a:prstTxWarp>
          </a:bodyPr>
          <a:lstStyle>
            <a:lvl1pPr defTabSz="456840">
              <a:defRPr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wrap="square" lIns="91366" tIns="45685" rIns="91366" bIns="45685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cs typeface="+mn-cs"/>
              </a:defRPr>
            </a:lvl1pPr>
          </a:lstStyle>
          <a:p>
            <a:pPr defTabSz="455445" fontAlgn="base">
              <a:spcBef>
                <a:spcPct val="0"/>
              </a:spcBef>
              <a:spcAft>
                <a:spcPct val="0"/>
              </a:spcAft>
              <a:defRPr/>
            </a:pPr>
            <a:fld id="{A34D6444-8700-40A9-914F-60DFD47E9242}" type="slidenum">
              <a:rPr lang="en-US" smtClean="0">
                <a:solidFill>
                  <a:prstClr val="black"/>
                </a:solidFill>
                <a:ea typeface="ＭＳ Ｐゴシック" pitchFamily="34" charset="-128"/>
              </a:rPr>
              <a:pPr defTabSz="45544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  <p:transition xmlns:p14="http://schemas.microsoft.com/office/powerpoint/2010/main" spd="slow">
    <p:circl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1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9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40" indent="0">
              <a:buNone/>
              <a:defRPr sz="1200"/>
            </a:lvl2pPr>
            <a:lvl3pPr marL="913682" indent="0">
              <a:buNone/>
              <a:defRPr sz="1000"/>
            </a:lvl3pPr>
            <a:lvl4pPr marL="1370522" indent="0">
              <a:buNone/>
              <a:defRPr sz="900"/>
            </a:lvl4pPr>
            <a:lvl5pPr marL="1827361" indent="0">
              <a:buNone/>
              <a:defRPr sz="900"/>
            </a:lvl5pPr>
            <a:lvl6pPr marL="2284203" indent="0">
              <a:buNone/>
              <a:defRPr sz="900"/>
            </a:lvl6pPr>
            <a:lvl7pPr marL="2741043" indent="0">
              <a:buNone/>
              <a:defRPr sz="900"/>
            </a:lvl7pPr>
            <a:lvl8pPr marL="3197883" indent="0">
              <a:buNone/>
              <a:defRPr sz="900"/>
            </a:lvl8pPr>
            <a:lvl9pPr marL="365472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wrap="square" lIns="91366" tIns="45685" rIns="91366" bIns="45685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cs typeface="+mn-cs"/>
              </a:defRPr>
            </a:lvl1pPr>
          </a:lstStyle>
          <a:p>
            <a:pPr defTabSz="455445" fontAlgn="base">
              <a:spcBef>
                <a:spcPct val="0"/>
              </a:spcBef>
              <a:spcAft>
                <a:spcPct val="0"/>
              </a:spcAft>
              <a:defRPr/>
            </a:pPr>
            <a:fld id="{2823D69D-1417-4992-88B1-0923E63716C5}" type="datetime1">
              <a:rPr lang="en-US" smtClean="0">
                <a:solidFill>
                  <a:prstClr val="black"/>
                </a:solidFill>
                <a:ea typeface="ＭＳ Ｐゴシック" pitchFamily="34" charset="-128"/>
              </a:rPr>
              <a:pPr defTabSz="455445" fontAlgn="base">
                <a:spcBef>
                  <a:spcPct val="0"/>
                </a:spcBef>
                <a:spcAft>
                  <a:spcPct val="0"/>
                </a:spcAft>
                <a:defRPr/>
              </a:pPr>
              <a:t>11/17/15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2" y="6356351"/>
            <a:ext cx="2895600" cy="365125"/>
          </a:xfrm>
          <a:prstGeom prst="rect">
            <a:avLst/>
          </a:prstGeom>
        </p:spPr>
        <p:txBody>
          <a:bodyPr vert="horz" wrap="square" lIns="91366" tIns="45685" rIns="91366" bIns="45685" numCol="1" anchor="t" anchorCtr="0" compatLnSpc="1">
            <a:prstTxWarp prst="textNoShape">
              <a:avLst/>
            </a:prstTxWarp>
          </a:bodyPr>
          <a:lstStyle>
            <a:lvl1pPr defTabSz="456840">
              <a:defRPr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wrap="square" lIns="91366" tIns="45685" rIns="91366" bIns="45685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cs typeface="+mn-cs"/>
              </a:defRPr>
            </a:lvl1pPr>
          </a:lstStyle>
          <a:p>
            <a:pPr defTabSz="455445" fontAlgn="base">
              <a:spcBef>
                <a:spcPct val="0"/>
              </a:spcBef>
              <a:spcAft>
                <a:spcPct val="0"/>
              </a:spcAft>
              <a:defRPr/>
            </a:pPr>
            <a:fld id="{9782C669-2CE5-467E-AFD0-FAC32FEBD971}" type="slidenum">
              <a:rPr lang="en-US" smtClean="0">
                <a:solidFill>
                  <a:prstClr val="black"/>
                </a:solidFill>
                <a:ea typeface="ＭＳ Ｐゴシック" pitchFamily="34" charset="-128"/>
              </a:rPr>
              <a:pPr defTabSz="45544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  <p:transition xmlns:p14="http://schemas.microsoft.com/office/powerpoint/2010/main" spd="slow">
    <p:circl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840" indent="0">
              <a:buNone/>
              <a:defRPr sz="2800"/>
            </a:lvl2pPr>
            <a:lvl3pPr marL="913682" indent="0">
              <a:buNone/>
              <a:defRPr sz="2400"/>
            </a:lvl3pPr>
            <a:lvl4pPr marL="1370522" indent="0">
              <a:buNone/>
              <a:defRPr sz="2000"/>
            </a:lvl4pPr>
            <a:lvl5pPr marL="1827361" indent="0">
              <a:buNone/>
              <a:defRPr sz="2000"/>
            </a:lvl5pPr>
            <a:lvl6pPr marL="2284203" indent="0">
              <a:buNone/>
              <a:defRPr sz="2000"/>
            </a:lvl6pPr>
            <a:lvl7pPr marL="2741043" indent="0">
              <a:buNone/>
              <a:defRPr sz="2000"/>
            </a:lvl7pPr>
            <a:lvl8pPr marL="3197883" indent="0">
              <a:buNone/>
              <a:defRPr sz="2000"/>
            </a:lvl8pPr>
            <a:lvl9pPr marL="3654724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6840" indent="0">
              <a:buNone/>
              <a:defRPr sz="1200"/>
            </a:lvl2pPr>
            <a:lvl3pPr marL="913682" indent="0">
              <a:buNone/>
              <a:defRPr sz="1000"/>
            </a:lvl3pPr>
            <a:lvl4pPr marL="1370522" indent="0">
              <a:buNone/>
              <a:defRPr sz="900"/>
            </a:lvl4pPr>
            <a:lvl5pPr marL="1827361" indent="0">
              <a:buNone/>
              <a:defRPr sz="900"/>
            </a:lvl5pPr>
            <a:lvl6pPr marL="2284203" indent="0">
              <a:buNone/>
              <a:defRPr sz="900"/>
            </a:lvl6pPr>
            <a:lvl7pPr marL="2741043" indent="0">
              <a:buNone/>
              <a:defRPr sz="900"/>
            </a:lvl7pPr>
            <a:lvl8pPr marL="3197883" indent="0">
              <a:buNone/>
              <a:defRPr sz="900"/>
            </a:lvl8pPr>
            <a:lvl9pPr marL="365472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wrap="square" lIns="91366" tIns="45685" rIns="91366" bIns="45685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cs typeface="+mn-cs"/>
              </a:defRPr>
            </a:lvl1pPr>
          </a:lstStyle>
          <a:p>
            <a:pPr defTabSz="455445" fontAlgn="base">
              <a:spcBef>
                <a:spcPct val="0"/>
              </a:spcBef>
              <a:spcAft>
                <a:spcPct val="0"/>
              </a:spcAft>
              <a:defRPr/>
            </a:pPr>
            <a:fld id="{D8348D25-3544-4509-B4C1-E5C4B601BB41}" type="datetime1">
              <a:rPr lang="en-US" smtClean="0">
                <a:solidFill>
                  <a:prstClr val="black"/>
                </a:solidFill>
                <a:ea typeface="ＭＳ Ｐゴシック" pitchFamily="34" charset="-128"/>
              </a:rPr>
              <a:pPr defTabSz="455445" fontAlgn="base">
                <a:spcBef>
                  <a:spcPct val="0"/>
                </a:spcBef>
                <a:spcAft>
                  <a:spcPct val="0"/>
                </a:spcAft>
                <a:defRPr/>
              </a:pPr>
              <a:t>11/17/15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2" y="6356351"/>
            <a:ext cx="2895600" cy="365125"/>
          </a:xfrm>
          <a:prstGeom prst="rect">
            <a:avLst/>
          </a:prstGeom>
        </p:spPr>
        <p:txBody>
          <a:bodyPr vert="horz" wrap="square" lIns="91366" tIns="45685" rIns="91366" bIns="45685" numCol="1" anchor="t" anchorCtr="0" compatLnSpc="1">
            <a:prstTxWarp prst="textNoShape">
              <a:avLst/>
            </a:prstTxWarp>
          </a:bodyPr>
          <a:lstStyle>
            <a:lvl1pPr defTabSz="456840">
              <a:defRPr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wrap="square" lIns="91366" tIns="45685" rIns="91366" bIns="45685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cs typeface="+mn-cs"/>
              </a:defRPr>
            </a:lvl1pPr>
          </a:lstStyle>
          <a:p>
            <a:pPr defTabSz="455445" fontAlgn="base">
              <a:spcBef>
                <a:spcPct val="0"/>
              </a:spcBef>
              <a:spcAft>
                <a:spcPct val="0"/>
              </a:spcAft>
              <a:defRPr/>
            </a:pPr>
            <a:fld id="{4F6313C6-869F-4EAD-A339-435FE6FBDE9A}" type="slidenum">
              <a:rPr lang="en-US" smtClean="0">
                <a:solidFill>
                  <a:prstClr val="black"/>
                </a:solidFill>
                <a:ea typeface="ＭＳ Ｐゴシック" pitchFamily="34" charset="-128"/>
              </a:rPr>
              <a:pPr defTabSz="45544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  <p:transition xmlns:p14="http://schemas.microsoft.com/office/powerpoint/2010/main" spd="slow">
    <p:circl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wrap="square" lIns="91366" tIns="45685" rIns="91366" bIns="45685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cs typeface="+mn-cs"/>
              </a:defRPr>
            </a:lvl1pPr>
          </a:lstStyle>
          <a:p>
            <a:pPr defTabSz="455445" fontAlgn="base">
              <a:spcBef>
                <a:spcPct val="0"/>
              </a:spcBef>
              <a:spcAft>
                <a:spcPct val="0"/>
              </a:spcAft>
              <a:defRPr/>
            </a:pPr>
            <a:fld id="{A07DA542-BF41-47FC-A3B1-A8EE0B6E4118}" type="datetime1">
              <a:rPr lang="en-US" smtClean="0">
                <a:solidFill>
                  <a:prstClr val="black"/>
                </a:solidFill>
                <a:ea typeface="ＭＳ Ｐゴシック" pitchFamily="34" charset="-128"/>
              </a:rPr>
              <a:pPr defTabSz="455445" fontAlgn="base">
                <a:spcBef>
                  <a:spcPct val="0"/>
                </a:spcBef>
                <a:spcAft>
                  <a:spcPct val="0"/>
                </a:spcAft>
                <a:defRPr/>
              </a:pPr>
              <a:t>11/17/15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2" y="6356351"/>
            <a:ext cx="2895600" cy="365125"/>
          </a:xfrm>
          <a:prstGeom prst="rect">
            <a:avLst/>
          </a:prstGeom>
        </p:spPr>
        <p:txBody>
          <a:bodyPr vert="horz" wrap="square" lIns="91366" tIns="45685" rIns="91366" bIns="45685" numCol="1" anchor="t" anchorCtr="0" compatLnSpc="1">
            <a:prstTxWarp prst="textNoShape">
              <a:avLst/>
            </a:prstTxWarp>
          </a:bodyPr>
          <a:lstStyle>
            <a:lvl1pPr defTabSz="456840">
              <a:defRPr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wrap="square" lIns="91366" tIns="45685" rIns="91366" bIns="45685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cs typeface="+mn-cs"/>
              </a:defRPr>
            </a:lvl1pPr>
          </a:lstStyle>
          <a:p>
            <a:pPr defTabSz="455445" fontAlgn="base">
              <a:spcBef>
                <a:spcPct val="0"/>
              </a:spcBef>
              <a:spcAft>
                <a:spcPct val="0"/>
              </a:spcAft>
              <a:defRPr/>
            </a:pPr>
            <a:fld id="{7F6D34E5-8A83-4ABD-AD3B-5569365A14D6}" type="slidenum">
              <a:rPr lang="en-US" smtClean="0">
                <a:solidFill>
                  <a:prstClr val="black"/>
                </a:solidFill>
                <a:ea typeface="ＭＳ Ｐゴシック" pitchFamily="34" charset="-128"/>
              </a:rPr>
              <a:pPr defTabSz="45544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  <p:transition xmlns:p14="http://schemas.microsoft.com/office/powerpoint/2010/main" spd="slow">
    <p:circl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7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7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wrap="square" lIns="91366" tIns="45685" rIns="91366" bIns="45685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cs typeface="+mn-cs"/>
              </a:defRPr>
            </a:lvl1pPr>
          </a:lstStyle>
          <a:p>
            <a:pPr defTabSz="455445" fontAlgn="base">
              <a:spcBef>
                <a:spcPct val="0"/>
              </a:spcBef>
              <a:spcAft>
                <a:spcPct val="0"/>
              </a:spcAft>
              <a:defRPr/>
            </a:pPr>
            <a:fld id="{74E860C8-D9DB-4EE5-BFF7-BB21EC9D1E9F}" type="datetime1">
              <a:rPr lang="en-US" smtClean="0">
                <a:solidFill>
                  <a:prstClr val="black"/>
                </a:solidFill>
                <a:ea typeface="ＭＳ Ｐゴシック" pitchFamily="34" charset="-128"/>
              </a:rPr>
              <a:pPr defTabSz="455445" fontAlgn="base">
                <a:spcBef>
                  <a:spcPct val="0"/>
                </a:spcBef>
                <a:spcAft>
                  <a:spcPct val="0"/>
                </a:spcAft>
                <a:defRPr/>
              </a:pPr>
              <a:t>11/17/15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2" y="6356351"/>
            <a:ext cx="2895600" cy="365125"/>
          </a:xfrm>
          <a:prstGeom prst="rect">
            <a:avLst/>
          </a:prstGeom>
        </p:spPr>
        <p:txBody>
          <a:bodyPr vert="horz" wrap="square" lIns="91366" tIns="45685" rIns="91366" bIns="45685" numCol="1" anchor="t" anchorCtr="0" compatLnSpc="1">
            <a:prstTxWarp prst="textNoShape">
              <a:avLst/>
            </a:prstTxWarp>
          </a:bodyPr>
          <a:lstStyle>
            <a:lvl1pPr defTabSz="456840">
              <a:defRPr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wrap="square" lIns="91366" tIns="45685" rIns="91366" bIns="45685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cs typeface="+mn-cs"/>
              </a:defRPr>
            </a:lvl1pPr>
          </a:lstStyle>
          <a:p>
            <a:pPr defTabSz="455445" fontAlgn="base">
              <a:spcBef>
                <a:spcPct val="0"/>
              </a:spcBef>
              <a:spcAft>
                <a:spcPct val="0"/>
              </a:spcAft>
              <a:defRPr/>
            </a:pPr>
            <a:fld id="{1959B1FD-4DEB-43D7-A496-E24A90A67C5F}" type="slidenum">
              <a:rPr lang="en-US" smtClean="0">
                <a:solidFill>
                  <a:prstClr val="black"/>
                </a:solidFill>
                <a:ea typeface="ＭＳ Ｐゴシック" pitchFamily="34" charset="-128"/>
              </a:rPr>
              <a:pPr defTabSz="45544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  <p:transition xmlns:p14="http://schemas.microsoft.com/office/powerpoint/2010/main" spd="slow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0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0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>
            <a:lvl1pPr defTabSz="457011">
              <a:defRPr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E0CDFD-81CD-DA4F-AEAF-C336AA655118}" type="datetime1">
              <a:rPr lang="en-US" smtClean="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11/17/15</a:t>
            </a:fld>
            <a:endParaRPr lang="en-US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>
            <a:lvl1pPr defTabSz="457011">
              <a:defRPr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>
            <a:lvl1pPr defTabSz="457011">
              <a:defRPr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A0D0AC-44DC-0745-9FC7-12A98BBD1DE9}" type="slidenum">
              <a:rPr lang="en-US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703864"/>
      </p:ext>
    </p:extLst>
  </p:cSld>
  <p:clrMapOvr>
    <a:masterClrMapping/>
  </p:clrMapOvr>
  <p:transition xmlns:p14="http://schemas.microsoft.com/office/powerpoint/2010/main" spd="slow">
    <p:circl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lIns="91407" tIns="45704" rIns="91407" bIns="45704"/>
          <a:lstStyle>
            <a:lvl1pPr>
              <a:defRPr>
                <a:latin typeface="Arial" pitchFamily="34" charset="0"/>
                <a:cs typeface="+mn-cs"/>
              </a:defRPr>
            </a:lvl1pPr>
          </a:lstStyle>
          <a:p>
            <a:pPr defTabSz="455445" fontAlgn="base">
              <a:spcBef>
                <a:spcPct val="0"/>
              </a:spcBef>
              <a:spcAft>
                <a:spcPct val="0"/>
              </a:spcAft>
              <a:defRPr/>
            </a:pPr>
            <a:fld id="{A5C0B165-9868-4633-88A7-8656476891C8}" type="datetimeFigureOut">
              <a:rPr lang="en-US" smtClean="0">
                <a:solidFill>
                  <a:prstClr val="black"/>
                </a:solidFill>
                <a:ea typeface="ＭＳ Ｐゴシック" pitchFamily="34" charset="-128"/>
              </a:rPr>
              <a:pPr defTabSz="455445" fontAlgn="base">
                <a:spcBef>
                  <a:spcPct val="0"/>
                </a:spcBef>
                <a:spcAft>
                  <a:spcPct val="0"/>
                </a:spcAft>
                <a:defRPr/>
              </a:pPr>
              <a:t>11/17/15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2" y="6356351"/>
            <a:ext cx="2895600" cy="365125"/>
          </a:xfrm>
          <a:prstGeom prst="rect">
            <a:avLst/>
          </a:prstGeom>
        </p:spPr>
        <p:txBody>
          <a:bodyPr lIns="91407" tIns="45704" rIns="91407" bIns="45704"/>
          <a:lstStyle>
            <a:lvl1pPr>
              <a:defRPr>
                <a:latin typeface="Arial" pitchFamily="34" charset="0"/>
                <a:cs typeface="+mn-cs"/>
              </a:defRPr>
            </a:lvl1pPr>
          </a:lstStyle>
          <a:p>
            <a:pPr defTabSz="45544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lIns="91407" tIns="45704" rIns="91407" bIns="45704"/>
          <a:lstStyle>
            <a:lvl1pPr>
              <a:defRPr>
                <a:latin typeface="Arial" pitchFamily="34" charset="0"/>
                <a:cs typeface="+mn-cs"/>
              </a:defRPr>
            </a:lvl1pPr>
          </a:lstStyle>
          <a:p>
            <a:pPr defTabSz="455445" fontAlgn="base">
              <a:spcBef>
                <a:spcPct val="0"/>
              </a:spcBef>
              <a:spcAft>
                <a:spcPct val="0"/>
              </a:spcAft>
              <a:defRPr/>
            </a:pPr>
            <a:fld id="{6E1897DB-838E-4F4D-863E-75A91F770770}" type="slidenum">
              <a:rPr lang="en-US" smtClean="0">
                <a:solidFill>
                  <a:prstClr val="black"/>
                </a:solidFill>
                <a:ea typeface="ＭＳ Ｐゴシック" pitchFamily="34" charset="-128"/>
              </a:rPr>
              <a:pPr defTabSz="45544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029"/>
            <a:fld id="{8F444BC1-36E9-CD45-987E-584339A43B2B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457029"/>
              <a:t>11/17/15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029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029"/>
            <a:fld id="{C9B805CF-9A83-B946-894A-57BEAC5EE62D}" type="slidenum">
              <a:rPr lang="en-US" smtClean="0">
                <a:solidFill>
                  <a:prstClr val="black"/>
                </a:solidFill>
                <a:latin typeface="Calibri"/>
              </a:rPr>
              <a:pPr defTabSz="457029"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6618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>
            <a:lvl1pPr defTabSz="457011">
              <a:defRPr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27AD5CF-AB79-DC4F-8ED7-19E7DCCDDCC7}" type="datetime1">
              <a:rPr lang="en-US" smtClean="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11/17/15</a:t>
            </a:fld>
            <a:endParaRPr lang="en-US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>
            <a:lvl1pPr defTabSz="457011">
              <a:defRPr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>
            <a:lvl1pPr defTabSz="457011">
              <a:defRPr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ACE6E1-396C-6A44-A46C-E29B84B06678}" type="slidenum">
              <a:rPr lang="en-US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184214"/>
      </p:ext>
    </p:extLst>
  </p:cSld>
  <p:clrMapOvr>
    <a:masterClrMapping/>
  </p:clrMapOvr>
  <p:transition xmlns:p14="http://schemas.microsoft.com/office/powerpoint/2010/main" spd="slow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1" indent="0">
              <a:buNone/>
              <a:defRPr sz="1800" b="1"/>
            </a:lvl3pPr>
            <a:lvl4pPr marL="1371032" indent="0">
              <a:buNone/>
              <a:defRPr sz="1600" b="1"/>
            </a:lvl4pPr>
            <a:lvl5pPr marL="1828041" indent="0">
              <a:buNone/>
              <a:defRPr sz="1600" b="1"/>
            </a:lvl5pPr>
            <a:lvl6pPr marL="2285052" indent="0">
              <a:buNone/>
              <a:defRPr sz="1600" b="1"/>
            </a:lvl6pPr>
            <a:lvl7pPr marL="2742062" indent="0">
              <a:buNone/>
              <a:defRPr sz="1600" b="1"/>
            </a:lvl7pPr>
            <a:lvl8pPr marL="3199072" indent="0">
              <a:buNone/>
              <a:defRPr sz="1600" b="1"/>
            </a:lvl8pPr>
            <a:lvl9pPr marL="365608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1" indent="0">
              <a:buNone/>
              <a:defRPr sz="1800" b="1"/>
            </a:lvl3pPr>
            <a:lvl4pPr marL="1371032" indent="0">
              <a:buNone/>
              <a:defRPr sz="1600" b="1"/>
            </a:lvl4pPr>
            <a:lvl5pPr marL="1828041" indent="0">
              <a:buNone/>
              <a:defRPr sz="1600" b="1"/>
            </a:lvl5pPr>
            <a:lvl6pPr marL="2285052" indent="0">
              <a:buNone/>
              <a:defRPr sz="1600" b="1"/>
            </a:lvl6pPr>
            <a:lvl7pPr marL="2742062" indent="0">
              <a:buNone/>
              <a:defRPr sz="1600" b="1"/>
            </a:lvl7pPr>
            <a:lvl8pPr marL="3199072" indent="0">
              <a:buNone/>
              <a:defRPr sz="1600" b="1"/>
            </a:lvl8pPr>
            <a:lvl9pPr marL="365608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>
            <a:lvl1pPr defTabSz="457011">
              <a:defRPr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8D7A4B-62A9-754D-8865-EF580A7EA33D}" type="datetime1">
              <a:rPr lang="en-US" smtClean="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11/17/15</a:t>
            </a:fld>
            <a:endParaRPr lang="en-US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>
            <a:lvl1pPr defTabSz="457011">
              <a:defRPr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>
            <a:lvl1pPr defTabSz="457011">
              <a:defRPr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297140-4790-F84B-BB70-FB66281A74BE}" type="slidenum">
              <a:rPr lang="en-US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325257"/>
      </p:ext>
    </p:extLst>
  </p:cSld>
  <p:clrMapOvr>
    <a:masterClrMapping/>
  </p:clrMapOvr>
  <p:transition xmlns:p14="http://schemas.microsoft.com/office/powerpoint/2010/main" spd="slow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>
            <a:lvl1pPr defTabSz="457011">
              <a:defRPr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E61E85-77EF-1E4A-9C7D-6316055C8926}" type="datetime1">
              <a:rPr lang="en-US" smtClean="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11/17/15</a:t>
            </a:fld>
            <a:endParaRPr lang="en-US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>
            <a:lvl1pPr defTabSz="457011">
              <a:defRPr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>
            <a:lvl1pPr defTabSz="457011">
              <a:defRPr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B7CEAE-814A-B14F-9C08-21909D2EAFE1}" type="slidenum">
              <a:rPr lang="en-US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32259"/>
      </p:ext>
    </p:extLst>
  </p:cSld>
  <p:clrMapOvr>
    <a:masterClrMapping/>
  </p:clrMapOvr>
  <p:transition xmlns:p14="http://schemas.microsoft.com/office/powerpoint/2010/main" spd="slow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>
            <a:lvl1pPr defTabSz="457011">
              <a:defRPr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924F83-88CA-E74E-BED3-94242ADC9409}" type="datetime1">
              <a:rPr lang="en-US" smtClean="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11/17/15</a:t>
            </a:fld>
            <a:endParaRPr lang="en-US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>
            <a:lvl1pPr defTabSz="457011">
              <a:defRPr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>
            <a:lvl1pPr defTabSz="457011">
              <a:defRPr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1D6585-E25C-A344-8764-A3141DBE3D8F}" type="slidenum">
              <a:rPr lang="en-US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028814"/>
      </p:ext>
    </p:extLst>
  </p:cSld>
  <p:clrMapOvr>
    <a:masterClrMapping/>
  </p:clrMapOvr>
  <p:transition xmlns:p14="http://schemas.microsoft.com/office/powerpoint/2010/main" spd="slow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1" indent="0">
              <a:buNone/>
              <a:defRPr sz="1000"/>
            </a:lvl3pPr>
            <a:lvl4pPr marL="1371032" indent="0">
              <a:buNone/>
              <a:defRPr sz="900"/>
            </a:lvl4pPr>
            <a:lvl5pPr marL="1828041" indent="0">
              <a:buNone/>
              <a:defRPr sz="900"/>
            </a:lvl5pPr>
            <a:lvl6pPr marL="2285052" indent="0">
              <a:buNone/>
              <a:defRPr sz="900"/>
            </a:lvl6pPr>
            <a:lvl7pPr marL="2742062" indent="0">
              <a:buNone/>
              <a:defRPr sz="900"/>
            </a:lvl7pPr>
            <a:lvl8pPr marL="3199072" indent="0">
              <a:buNone/>
              <a:defRPr sz="900"/>
            </a:lvl8pPr>
            <a:lvl9pPr marL="365608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>
            <a:lvl1pPr defTabSz="457011">
              <a:defRPr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C2ECA7-C906-764F-8D63-26DACA498F4A}" type="datetime1">
              <a:rPr lang="en-US" smtClean="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11/17/15</a:t>
            </a:fld>
            <a:endParaRPr lang="en-US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>
            <a:lvl1pPr defTabSz="457011">
              <a:defRPr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>
            <a:lvl1pPr defTabSz="457011">
              <a:defRPr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8B1C61-3FC4-2E49-9EE7-366FAC3D59A2}" type="slidenum">
              <a:rPr lang="en-US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359942"/>
      </p:ext>
    </p:extLst>
  </p:cSld>
  <p:clrMapOvr>
    <a:masterClrMapping/>
  </p:clrMapOvr>
  <p:transition xmlns:p14="http://schemas.microsoft.com/office/powerpoint/2010/main" spd="slow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1" indent="0">
              <a:buNone/>
              <a:defRPr sz="2400"/>
            </a:lvl3pPr>
            <a:lvl4pPr marL="1371032" indent="0">
              <a:buNone/>
              <a:defRPr sz="2000"/>
            </a:lvl4pPr>
            <a:lvl5pPr marL="1828041" indent="0">
              <a:buNone/>
              <a:defRPr sz="2000"/>
            </a:lvl5pPr>
            <a:lvl6pPr marL="2285052" indent="0">
              <a:buNone/>
              <a:defRPr sz="2000"/>
            </a:lvl6pPr>
            <a:lvl7pPr marL="2742062" indent="0">
              <a:buNone/>
              <a:defRPr sz="2000"/>
            </a:lvl7pPr>
            <a:lvl8pPr marL="3199072" indent="0">
              <a:buNone/>
              <a:defRPr sz="2000"/>
            </a:lvl8pPr>
            <a:lvl9pPr marL="3656083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1" indent="0">
              <a:buNone/>
              <a:defRPr sz="1000"/>
            </a:lvl3pPr>
            <a:lvl4pPr marL="1371032" indent="0">
              <a:buNone/>
              <a:defRPr sz="900"/>
            </a:lvl4pPr>
            <a:lvl5pPr marL="1828041" indent="0">
              <a:buNone/>
              <a:defRPr sz="900"/>
            </a:lvl5pPr>
            <a:lvl6pPr marL="2285052" indent="0">
              <a:buNone/>
              <a:defRPr sz="900"/>
            </a:lvl6pPr>
            <a:lvl7pPr marL="2742062" indent="0">
              <a:buNone/>
              <a:defRPr sz="900"/>
            </a:lvl7pPr>
            <a:lvl8pPr marL="3199072" indent="0">
              <a:buNone/>
              <a:defRPr sz="900"/>
            </a:lvl8pPr>
            <a:lvl9pPr marL="365608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>
            <a:lvl1pPr defTabSz="457011">
              <a:defRPr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5B4F3C-2DD6-2641-8B58-68ACCA589882}" type="datetime1">
              <a:rPr lang="en-US" smtClean="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11/17/15</a:t>
            </a:fld>
            <a:endParaRPr lang="en-US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>
            <a:lvl1pPr defTabSz="457011">
              <a:defRPr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>
            <a:lvl1pPr defTabSz="457011">
              <a:defRPr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86D6B21-6BB1-C24C-B9D4-0EB8301B6C7D}" type="slidenum">
              <a:rPr lang="en-US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341848"/>
      </p:ext>
    </p:extLst>
  </p:cSld>
  <p:clrMapOvr>
    <a:masterClrMapping/>
  </p:clrMapOvr>
  <p:transition xmlns:p14="http://schemas.microsoft.com/office/powerpoint/2010/main" spd="slow">
    <p:circl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theme" Target="../theme/theme2.xml"/><Relationship Id="rId1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theme" Target="../theme/theme3.xml"/><Relationship Id="rId12" Type="http://schemas.openxmlformats.org/officeDocument/2006/relationships/image" Target="../media/image2.jpeg"/><Relationship Id="rId1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caatpowerpointbackgroundWHITE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584200"/>
            <a:ext cx="82296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00" tIns="45702" rIns="91400" bIns="4570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44663"/>
            <a:ext cx="822960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xmlns:p14="http://schemas.microsoft.com/office/powerpoint/2010/main" spd="slow">
    <p:circle/>
  </p:transition>
  <p:hf sldNum="0" hdr="0" ftr="0" dt="0"/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Helvetica"/>
          <a:ea typeface="ＭＳ Ｐゴシック" pitchFamily="-112" charset="-128"/>
          <a:cs typeface="ＭＳ Ｐゴシック" pitchFamily="-112" charset="-128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Helvetica" pitchFamily="-112" charset="0"/>
          <a:ea typeface="ＭＳ Ｐゴシック" pitchFamily="-112" charset="-128"/>
          <a:cs typeface="ＭＳ Ｐゴシック" pitchFamily="-112" charset="-128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Helvetica" pitchFamily="-112" charset="0"/>
          <a:ea typeface="ＭＳ Ｐゴシック" pitchFamily="-112" charset="-128"/>
          <a:cs typeface="ＭＳ Ｐゴシック" pitchFamily="-112" charset="-128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Helvetica" pitchFamily="-112" charset="0"/>
          <a:ea typeface="ＭＳ Ｐゴシック" pitchFamily="-112" charset="-128"/>
          <a:cs typeface="ＭＳ Ｐゴシック" pitchFamily="-112" charset="-128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Helvetica" pitchFamily="-112" charset="0"/>
          <a:ea typeface="ＭＳ Ｐゴシック" pitchFamily="-112" charset="-128"/>
          <a:cs typeface="ＭＳ Ｐゴシック" pitchFamily="-112" charset="-128"/>
        </a:defRPr>
      </a:lvl5pPr>
      <a:lvl6pPr marL="457011" algn="ctr" defTabSz="457011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Helvetica" pitchFamily="-112" charset="0"/>
          <a:ea typeface="ＭＳ Ｐゴシック" pitchFamily="-112" charset="-128"/>
          <a:cs typeface="ＭＳ Ｐゴシック" pitchFamily="-112" charset="-128"/>
        </a:defRPr>
      </a:lvl6pPr>
      <a:lvl7pPr marL="914021" algn="ctr" defTabSz="457011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Helvetica" pitchFamily="-112" charset="0"/>
          <a:ea typeface="ＭＳ Ｐゴシック" pitchFamily="-112" charset="-128"/>
          <a:cs typeface="ＭＳ Ｐゴシック" pitchFamily="-112" charset="-128"/>
        </a:defRPr>
      </a:lvl7pPr>
      <a:lvl8pPr marL="1371032" algn="ctr" defTabSz="457011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Helvetica" pitchFamily="-112" charset="0"/>
          <a:ea typeface="ＭＳ Ｐゴシック" pitchFamily="-112" charset="-128"/>
          <a:cs typeface="ＭＳ Ｐゴシック" pitchFamily="-112" charset="-128"/>
        </a:defRPr>
      </a:lvl8pPr>
      <a:lvl9pPr marL="1828041" algn="ctr" defTabSz="457011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Helvetica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Helvetica"/>
          <a:ea typeface="ＭＳ Ｐゴシック" pitchFamily="-112" charset="-128"/>
          <a:cs typeface="ＭＳ Ｐゴシック" pitchFamily="-112" charset="-128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Helvetica"/>
          <a:ea typeface="ＭＳ Ｐゴシック" pitchFamily="-112" charset="-128"/>
          <a:cs typeface="+mn-cs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Helvetica"/>
          <a:ea typeface="ＭＳ Ｐゴシック" pitchFamily="-112" charset="-128"/>
          <a:cs typeface="+mn-cs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Helvetica"/>
          <a:ea typeface="ＭＳ Ｐゴシック" pitchFamily="-112" charset="-128"/>
          <a:cs typeface="+mn-cs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Helvetica"/>
          <a:ea typeface="ＭＳ Ｐゴシック" pitchFamily="-112" charset="-128"/>
          <a:cs typeface="+mn-cs"/>
        </a:defRPr>
      </a:lvl5pPr>
      <a:lvl6pPr marL="2513558" indent="-228506" algn="l" defTabSz="45701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68" indent="-228506" algn="l" defTabSz="45701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79" indent="-228506" algn="l" defTabSz="45701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589" indent="-228506" algn="l" defTabSz="45701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1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32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41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52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62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72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83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584200"/>
            <a:ext cx="82296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0" tIns="45702" rIns="91400" bIns="4570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63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44663"/>
            <a:ext cx="8229600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56324" name="Picture 4" descr="caatpowerpointbackgroundWHITE.jpg"/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transition xmlns:p14="http://schemas.microsoft.com/office/powerpoint/2010/main" spd="slow">
    <p:circle/>
  </p:transition>
  <p:hf sldNum="0" hdr="0" ftr="0" dt="0"/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Helvetica"/>
          <a:ea typeface="ＭＳ Ｐゴシック" pitchFamily="-112" charset="-128"/>
          <a:cs typeface="ＭＳ Ｐゴシック" pitchFamily="-112" charset="-128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Helvetica" pitchFamily="-112" charset="0"/>
          <a:ea typeface="ＭＳ Ｐゴシック" pitchFamily="-112" charset="-128"/>
          <a:cs typeface="ＭＳ Ｐゴシック" pitchFamily="-112" charset="-128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Helvetica" pitchFamily="-112" charset="0"/>
          <a:ea typeface="ＭＳ Ｐゴシック" pitchFamily="-112" charset="-128"/>
          <a:cs typeface="ＭＳ Ｐゴシック" pitchFamily="-112" charset="-128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Helvetica" pitchFamily="-112" charset="0"/>
          <a:ea typeface="ＭＳ Ｐゴシック" pitchFamily="-112" charset="-128"/>
          <a:cs typeface="ＭＳ Ｐゴシック" pitchFamily="-112" charset="-128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Helvetica" pitchFamily="-112" charset="0"/>
          <a:ea typeface="ＭＳ Ｐゴシック" pitchFamily="-112" charset="-128"/>
          <a:cs typeface="ＭＳ Ｐゴシック" pitchFamily="-112" charset="-128"/>
        </a:defRPr>
      </a:lvl5pPr>
      <a:lvl6pPr marL="457011" algn="ctr" defTabSz="457011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Helvetica" pitchFamily="-112" charset="0"/>
          <a:ea typeface="ＭＳ Ｐゴシック" pitchFamily="-112" charset="-128"/>
          <a:cs typeface="ＭＳ Ｐゴシック" pitchFamily="-112" charset="-128"/>
        </a:defRPr>
      </a:lvl6pPr>
      <a:lvl7pPr marL="914021" algn="ctr" defTabSz="457011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Helvetica" pitchFamily="-112" charset="0"/>
          <a:ea typeface="ＭＳ Ｐゴシック" pitchFamily="-112" charset="-128"/>
          <a:cs typeface="ＭＳ Ｐゴシック" pitchFamily="-112" charset="-128"/>
        </a:defRPr>
      </a:lvl7pPr>
      <a:lvl8pPr marL="1371032" algn="ctr" defTabSz="457011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Helvetica" pitchFamily="-112" charset="0"/>
          <a:ea typeface="ＭＳ Ｐゴシック" pitchFamily="-112" charset="-128"/>
          <a:cs typeface="ＭＳ Ｐゴシック" pitchFamily="-112" charset="-128"/>
        </a:defRPr>
      </a:lvl8pPr>
      <a:lvl9pPr marL="1828041" algn="ctr" defTabSz="457011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Helvetica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Helvetica"/>
          <a:ea typeface="ＭＳ Ｐゴシック" pitchFamily="-112" charset="-128"/>
          <a:cs typeface="ＭＳ Ｐゴシック" pitchFamily="-112" charset="-128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Helvetica"/>
          <a:ea typeface="ＭＳ Ｐゴシック" pitchFamily="-112" charset="-128"/>
          <a:cs typeface="+mn-cs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Helvetica"/>
          <a:ea typeface="ＭＳ Ｐゴシック" pitchFamily="-112" charset="-128"/>
          <a:cs typeface="+mn-cs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Helvetica"/>
          <a:ea typeface="ＭＳ Ｐゴシック" pitchFamily="-112" charset="-128"/>
          <a:cs typeface="+mn-cs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Helvetica"/>
          <a:ea typeface="ＭＳ Ｐゴシック" pitchFamily="-112" charset="-128"/>
          <a:cs typeface="+mn-cs"/>
        </a:defRPr>
      </a:lvl5pPr>
      <a:lvl6pPr marL="2513558" indent="-228506" algn="l" defTabSz="45701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68" indent="-228506" algn="l" defTabSz="45701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79" indent="-228506" algn="l" defTabSz="45701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589" indent="-228506" algn="l" defTabSz="45701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1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32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41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52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62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72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83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584200"/>
            <a:ext cx="82296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6" tIns="45685" rIns="91366" bIns="4568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63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44663"/>
            <a:ext cx="8229600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6" tIns="45685" rIns="91366" bIns="456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56324" name="Picture 4" descr="caatpowerpointbackgroundWHITE.jpg"/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</p:sldLayoutIdLst>
  <p:transition xmlns:p14="http://schemas.microsoft.com/office/powerpoint/2010/main" spd="slow">
    <p:circle/>
  </p:transition>
  <p:txStyles>
    <p:titleStyle>
      <a:lvl1pPr algn="ctr" defTabSz="455445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Helvetica"/>
          <a:ea typeface="ＭＳ Ｐゴシック" pitchFamily="-112" charset="-128"/>
          <a:cs typeface="ＭＳ Ｐゴシック" pitchFamily="-112" charset="-128"/>
        </a:defRPr>
      </a:lvl1pPr>
      <a:lvl2pPr algn="ctr" defTabSz="45544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Helvetica" pitchFamily="-112" charset="0"/>
          <a:ea typeface="ＭＳ Ｐゴシック" pitchFamily="-112" charset="-128"/>
          <a:cs typeface="ＭＳ Ｐゴシック" pitchFamily="-112" charset="-128"/>
        </a:defRPr>
      </a:lvl2pPr>
      <a:lvl3pPr algn="ctr" defTabSz="45544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Helvetica" pitchFamily="-112" charset="0"/>
          <a:ea typeface="ＭＳ Ｐゴシック" pitchFamily="-112" charset="-128"/>
          <a:cs typeface="ＭＳ Ｐゴシック" pitchFamily="-112" charset="-128"/>
        </a:defRPr>
      </a:lvl3pPr>
      <a:lvl4pPr algn="ctr" defTabSz="45544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Helvetica" pitchFamily="-112" charset="0"/>
          <a:ea typeface="ＭＳ Ｐゴシック" pitchFamily="-112" charset="-128"/>
          <a:cs typeface="ＭＳ Ｐゴシック" pitchFamily="-112" charset="-128"/>
        </a:defRPr>
      </a:lvl4pPr>
      <a:lvl5pPr algn="ctr" defTabSz="45544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Helvetica" pitchFamily="-112" charset="0"/>
          <a:ea typeface="ＭＳ Ｐゴシック" pitchFamily="-112" charset="-128"/>
          <a:cs typeface="ＭＳ Ｐゴシック" pitchFamily="-112" charset="-128"/>
        </a:defRPr>
      </a:lvl5pPr>
      <a:lvl6pPr marL="456840" algn="ctr" defTabSz="456840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Helvetica" pitchFamily="-112" charset="0"/>
          <a:ea typeface="ＭＳ Ｐゴシック" pitchFamily="-112" charset="-128"/>
          <a:cs typeface="ＭＳ Ｐゴシック" pitchFamily="-112" charset="-128"/>
        </a:defRPr>
      </a:lvl6pPr>
      <a:lvl7pPr marL="913682" algn="ctr" defTabSz="456840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Helvetica" pitchFamily="-112" charset="0"/>
          <a:ea typeface="ＭＳ Ｐゴシック" pitchFamily="-112" charset="-128"/>
          <a:cs typeface="ＭＳ Ｐゴシック" pitchFamily="-112" charset="-128"/>
        </a:defRPr>
      </a:lvl7pPr>
      <a:lvl8pPr marL="1370522" algn="ctr" defTabSz="456840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Helvetica" pitchFamily="-112" charset="0"/>
          <a:ea typeface="ＭＳ Ｐゴシック" pitchFamily="-112" charset="-128"/>
          <a:cs typeface="ＭＳ Ｐゴシック" pitchFamily="-112" charset="-128"/>
        </a:defRPr>
      </a:lvl8pPr>
      <a:lvl9pPr marL="1827361" algn="ctr" defTabSz="456840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Helvetica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1186" indent="-341186" algn="l" defTabSz="45544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Helvetica"/>
          <a:ea typeface="ＭＳ Ｐゴシック" pitchFamily="-112" charset="-128"/>
          <a:cs typeface="ＭＳ Ｐゴシック" pitchFamily="-112" charset="-128"/>
        </a:defRPr>
      </a:lvl1pPr>
      <a:lvl2pPr marL="741087" indent="-284058" algn="l" defTabSz="45544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Helvetica"/>
          <a:ea typeface="ＭＳ Ｐゴシック" pitchFamily="-112" charset="-128"/>
          <a:cs typeface="+mn-cs"/>
        </a:defRPr>
      </a:lvl2pPr>
      <a:lvl3pPr marL="1140989" indent="-226929" algn="l" defTabSz="45544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Helvetica"/>
          <a:ea typeface="ＭＳ Ｐゴシック" pitchFamily="-112" charset="-128"/>
          <a:cs typeface="+mn-cs"/>
        </a:defRPr>
      </a:lvl3pPr>
      <a:lvl4pPr marL="1598019" indent="-226929" algn="l" defTabSz="45544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Helvetica"/>
          <a:ea typeface="ＭＳ Ｐゴシック" pitchFamily="-112" charset="-128"/>
          <a:cs typeface="+mn-cs"/>
        </a:defRPr>
      </a:lvl4pPr>
      <a:lvl5pPr marL="2055049" indent="-226929" algn="l" defTabSz="455445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Helvetica"/>
          <a:ea typeface="ＭＳ Ｐゴシック" pitchFamily="-112" charset="-128"/>
          <a:cs typeface="+mn-cs"/>
        </a:defRPr>
      </a:lvl5pPr>
      <a:lvl6pPr marL="2512625" indent="-228422" algn="l" defTabSz="45684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465" indent="-228422" algn="l" defTabSz="45684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307" indent="-228422" algn="l" defTabSz="45684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146" indent="-228422" algn="l" defTabSz="45684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8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40" algn="l" defTabSz="4568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82" algn="l" defTabSz="4568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22" algn="l" defTabSz="4568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61" algn="l" defTabSz="4568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03" algn="l" defTabSz="4568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043" algn="l" defTabSz="4568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883" algn="l" defTabSz="4568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724" algn="l" defTabSz="4568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45.jpeg"/><Relationship Id="rId3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"/><Relationship Id="rId4" Type="http://schemas.openxmlformats.org/officeDocument/2006/relationships/image" Target="../media/image47.tif"/><Relationship Id="rId5" Type="http://schemas.openxmlformats.org/officeDocument/2006/relationships/image" Target="../media/image48.tif"/><Relationship Id="rId6" Type="http://schemas.openxmlformats.org/officeDocument/2006/relationships/image" Target="../media/image49.tif"/><Relationship Id="rId7" Type="http://schemas.openxmlformats.org/officeDocument/2006/relationships/image" Target="../media/image50.tif"/><Relationship Id="rId8" Type="http://schemas.openxmlformats.org/officeDocument/2006/relationships/image" Target="../media/image51.tif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2.png"/><Relationship Id="rId12" Type="http://schemas.microsoft.com/office/2007/relationships/hdphoto" Target="../media/hdphoto4.wdp"/><Relationship Id="rId13" Type="http://schemas.openxmlformats.org/officeDocument/2006/relationships/image" Target="../media/image55.png"/><Relationship Id="rId14" Type="http://schemas.openxmlformats.org/officeDocument/2006/relationships/image" Target="../media/image56.png"/><Relationship Id="rId15" Type="http://schemas.openxmlformats.org/officeDocument/2006/relationships/image" Target="../media/image57.png"/><Relationship Id="rId16" Type="http://schemas.microsoft.com/office/2007/relationships/hdphoto" Target="../media/hdphoto10.wdp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2.png"/><Relationship Id="rId4" Type="http://schemas.microsoft.com/office/2007/relationships/hdphoto" Target="../media/hdphoto7.wdp"/><Relationship Id="rId5" Type="http://schemas.openxmlformats.org/officeDocument/2006/relationships/image" Target="../media/image53.png"/><Relationship Id="rId6" Type="http://schemas.microsoft.com/office/2007/relationships/hdphoto" Target="../media/hdphoto8.wdp"/><Relationship Id="rId7" Type="http://schemas.openxmlformats.org/officeDocument/2006/relationships/image" Target="../media/image54.png"/><Relationship Id="rId8" Type="http://schemas.microsoft.com/office/2007/relationships/hdphoto" Target="../media/hdphoto9.wdp"/><Relationship Id="rId9" Type="http://schemas.openxmlformats.org/officeDocument/2006/relationships/image" Target="../media/image31.png"/><Relationship Id="rId10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4" Type="http://schemas.openxmlformats.org/officeDocument/2006/relationships/image" Target="../media/image59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jpeg"/><Relationship Id="rId12" Type="http://schemas.openxmlformats.org/officeDocument/2006/relationships/image" Target="../media/image12.png"/><Relationship Id="rId13" Type="http://schemas.microsoft.com/office/2007/relationships/hdphoto" Target="../media/hdphoto2.wdp"/><Relationship Id="rId14" Type="http://schemas.openxmlformats.org/officeDocument/2006/relationships/image" Target="../media/image13.jpeg"/><Relationship Id="rId15" Type="http://schemas.openxmlformats.org/officeDocument/2006/relationships/image" Target="../media/image14.jpeg"/><Relationship Id="rId16" Type="http://schemas.openxmlformats.org/officeDocument/2006/relationships/image" Target="../media/image15.png"/><Relationship Id="rId1" Type="http://schemas.microsoft.com/office/2007/relationships/media" Target="../media/media1.MP4"/><Relationship Id="rId2" Type="http://schemas.openxmlformats.org/officeDocument/2006/relationships/video" Target="../media/media1.MP4"/><Relationship Id="rId3" Type="http://schemas.openxmlformats.org/officeDocument/2006/relationships/slideLayout" Target="../slideLayouts/slideLayout15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5.jp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jpeg"/><Relationship Id="rId10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4" Type="http://schemas.openxmlformats.org/officeDocument/2006/relationships/image" Target="../media/image18.tif"/><Relationship Id="rId5" Type="http://schemas.openxmlformats.org/officeDocument/2006/relationships/image" Target="../media/image19.tif"/><Relationship Id="rId6" Type="http://schemas.openxmlformats.org/officeDocument/2006/relationships/image" Target="../media/image20.tif"/><Relationship Id="rId7" Type="http://schemas.openxmlformats.org/officeDocument/2006/relationships/image" Target="../media/image21.tif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microsoft.com/office/2007/relationships/hdphoto" Target="../media/hdphoto2.wdp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2.t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1" Type="http://schemas.microsoft.com/office/2007/relationships/hdphoto" Target="../media/hdphoto4.wdp"/><Relationship Id="rId12" Type="http://schemas.openxmlformats.org/officeDocument/2006/relationships/image" Target="../media/image33.png"/><Relationship Id="rId13" Type="http://schemas.openxmlformats.org/officeDocument/2006/relationships/image" Target="../media/image34.png"/><Relationship Id="rId14" Type="http://schemas.microsoft.com/office/2007/relationships/hdphoto" Target="../media/hdphoto5.wdp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microsoft.com/office/2007/relationships/hdphoto" Target="../media/hdphoto3.wdp"/><Relationship Id="rId10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11" Type="http://schemas.microsoft.com/office/2007/relationships/hdphoto" Target="../media/hdphoto4.wdp"/><Relationship Id="rId12" Type="http://schemas.openxmlformats.org/officeDocument/2006/relationships/image" Target="../media/image39.jpeg"/><Relationship Id="rId13" Type="http://schemas.openxmlformats.org/officeDocument/2006/relationships/image" Target="../media/image40.jpeg"/><Relationship Id="rId14" Type="http://schemas.openxmlformats.org/officeDocument/2006/relationships/image" Target="../media/image41.png"/><Relationship Id="rId15" Type="http://schemas.openxmlformats.org/officeDocument/2006/relationships/image" Target="../media/image42.png"/><Relationship Id="rId16" Type="http://schemas.openxmlformats.org/officeDocument/2006/relationships/image" Target="../media/image43.png"/><Relationship Id="rId17" Type="http://schemas.openxmlformats.org/officeDocument/2006/relationships/image" Target="../media/image44.png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microsoft.com/office/2007/relationships/hdphoto" Target="../media/hdphoto6.wdp"/><Relationship Id="rId6" Type="http://schemas.openxmlformats.org/officeDocument/2006/relationships/image" Target="../media/image37.jpeg"/><Relationship Id="rId7" Type="http://schemas.openxmlformats.org/officeDocument/2006/relationships/image" Target="../media/image38.png"/><Relationship Id="rId8" Type="http://schemas.openxmlformats.org/officeDocument/2006/relationships/image" Target="../media/image31.png"/><Relationship Id="rId9" Type="http://schemas.microsoft.com/office/2007/relationships/hdphoto" Target="../media/hdphoto3.wdp"/><Relationship Id="rId10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0" y="-4793"/>
            <a:ext cx="9144000" cy="2514600"/>
          </a:xfrm>
        </p:spPr>
        <p:txBody>
          <a:bodyPr/>
          <a:lstStyle/>
          <a:p>
            <a:r>
              <a:rPr lang="en-US" i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3D brain </a:t>
            </a:r>
            <a:r>
              <a:rPr lang="en-US" i="1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models and microRNA </a:t>
            </a:r>
            <a:r>
              <a:rPr lang="en-US" i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to study </a:t>
            </a:r>
            <a:r>
              <a:rPr lang="en-US" i="1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developmental neurotoxicity</a:t>
            </a:r>
            <a:endParaRPr lang="en-US" i="1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ubtitle 5"/>
          <p:cNvSpPr>
            <a:spLocks noGrp="1"/>
          </p:cNvSpPr>
          <p:nvPr>
            <p:ph type="subTitle" idx="1"/>
          </p:nvPr>
        </p:nvSpPr>
        <p:spPr>
          <a:xfrm>
            <a:off x="329382" y="2121276"/>
            <a:ext cx="8509819" cy="1752600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dirty="0" smtClean="0">
                <a:solidFill>
                  <a:srgbClr val="376092"/>
                </a:solidFill>
                <a:latin typeface="Arial" pitchFamily="34" charset="0"/>
                <a:cs typeface="Arial" pitchFamily="34" charset="0"/>
              </a:rPr>
              <a:t>Lena Smirnova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dirty="0" smtClean="0">
                <a:solidFill>
                  <a:srgbClr val="376092"/>
                </a:solidFill>
                <a:latin typeface="Arial" pitchFamily="34" charset="0"/>
                <a:cs typeface="Arial" pitchFamily="34" charset="0"/>
              </a:rPr>
              <a:t>Center for Alternatives to Animal Testing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dirty="0" smtClean="0">
                <a:solidFill>
                  <a:srgbClr val="376092"/>
                </a:solidFill>
                <a:latin typeface="Arial" pitchFamily="34" charset="0"/>
                <a:cs typeface="Arial" pitchFamily="34" charset="0"/>
              </a:rPr>
              <a:t>Johns Hopkins Bloomberg School of Public Health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Slide1.jp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950" b="95444" l="13129" r="890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77" t="12077" r="7803" b="3256"/>
          <a:stretch/>
        </p:blipFill>
        <p:spPr>
          <a:xfrm>
            <a:off x="2458721" y="3373120"/>
            <a:ext cx="4094481" cy="316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575897"/>
      </p:ext>
    </p:extLst>
  </p:cSld>
  <p:clrMapOvr>
    <a:masterClrMapping/>
  </p:clrMapOvr>
  <p:transition xmlns:p14="http://schemas.microsoft.com/office/powerpoint/2010/main" spd="slow">
    <p:circl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ChangeArrowheads="1"/>
          </p:cNvSpPr>
          <p:nvPr/>
        </p:nvSpPr>
        <p:spPr bwMode="auto">
          <a:xfrm>
            <a:off x="495946" y="601157"/>
            <a:ext cx="8176648" cy="566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914444"/>
            <a:r>
              <a:rPr lang="en-US" sz="2000" b="1" dirty="0" smtClean="0">
                <a:solidFill>
                  <a:srgbClr val="267DA5"/>
                </a:solidFill>
                <a:latin typeface="Arial" charset="0"/>
                <a:ea typeface="ＭＳ Ｐゴシック" pitchFamily="34" charset="-128"/>
                <a:cs typeface="Arial" charset="0"/>
              </a:rPr>
              <a:t>Substance-specific alterations of </a:t>
            </a:r>
            <a:r>
              <a:rPr lang="en-US" sz="2000" b="1" dirty="0" err="1" smtClean="0">
                <a:solidFill>
                  <a:srgbClr val="267DA5"/>
                </a:solidFill>
                <a:latin typeface="Arial" charset="0"/>
                <a:ea typeface="ＭＳ Ｐゴシック" pitchFamily="34" charset="-128"/>
                <a:cs typeface="Arial" charset="0"/>
              </a:rPr>
              <a:t>miRNA</a:t>
            </a:r>
            <a:r>
              <a:rPr lang="en-US" sz="2000" b="1" dirty="0" smtClean="0">
                <a:solidFill>
                  <a:srgbClr val="267DA5"/>
                </a:solidFill>
                <a:latin typeface="Arial" charset="0"/>
                <a:ea typeface="ＭＳ Ｐゴシック" pitchFamily="34" charset="-128"/>
                <a:cs typeface="Arial" charset="0"/>
              </a:rPr>
              <a:t> expression in neural differentiated ESC.</a:t>
            </a:r>
            <a:endParaRPr lang="de-DE" sz="2000" b="1" dirty="0">
              <a:solidFill>
                <a:srgbClr val="267DA5"/>
              </a:solidFill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57151" y="2100989"/>
            <a:ext cx="9005908" cy="3711003"/>
            <a:chOff x="-162682" y="1689100"/>
            <a:chExt cx="11269441" cy="5113338"/>
          </a:xfrm>
        </p:grpSpPr>
        <p:pic>
          <p:nvPicPr>
            <p:cNvPr id="27" name="Picture 6" descr="Vulcano_miRN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13" y="2112963"/>
              <a:ext cx="10944225" cy="4194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 Box 9"/>
            <p:cNvSpPr txBox="1">
              <a:spLocks noChangeArrowheads="1"/>
            </p:cNvSpPr>
            <p:nvPr/>
          </p:nvSpPr>
          <p:spPr bwMode="auto">
            <a:xfrm>
              <a:off x="1887538" y="1689100"/>
              <a:ext cx="730643" cy="508897"/>
            </a:xfrm>
            <a:prstGeom prst="rect">
              <a:avLst/>
            </a:prstGeom>
            <a:noFill/>
            <a:ln>
              <a:noFill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457029"/>
              <a:r>
                <a:rPr lang="de-DE" b="1">
                  <a:solidFill>
                    <a:srgbClr val="1F497D"/>
                  </a:solidFill>
                  <a:latin typeface="Calibri"/>
                </a:rPr>
                <a:t>VPA</a:t>
              </a:r>
            </a:p>
          </p:txBody>
        </p:sp>
        <p:sp>
          <p:nvSpPr>
            <p:cNvPr id="29" name="Text Box 10"/>
            <p:cNvSpPr txBox="1">
              <a:spLocks noChangeArrowheads="1"/>
            </p:cNvSpPr>
            <p:nvPr/>
          </p:nvSpPr>
          <p:spPr bwMode="auto">
            <a:xfrm>
              <a:off x="8855075" y="1689100"/>
              <a:ext cx="521339" cy="508897"/>
            </a:xfrm>
            <a:prstGeom prst="rect">
              <a:avLst/>
            </a:prstGeom>
            <a:noFill/>
            <a:ln>
              <a:noFill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457029"/>
              <a:r>
                <a:rPr lang="de-DE" b="1">
                  <a:solidFill>
                    <a:srgbClr val="1F497D"/>
                  </a:solidFill>
                  <a:latin typeface="Calibri"/>
                </a:rPr>
                <a:t>As</a:t>
              </a:r>
            </a:p>
          </p:txBody>
        </p:sp>
        <p:sp>
          <p:nvSpPr>
            <p:cNvPr id="30" name="Line 12"/>
            <p:cNvSpPr>
              <a:spLocks noChangeShapeType="1"/>
            </p:cNvSpPr>
            <p:nvPr/>
          </p:nvSpPr>
          <p:spPr bwMode="auto">
            <a:xfrm>
              <a:off x="2235200" y="2122488"/>
              <a:ext cx="0" cy="374332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135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029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Line 13"/>
            <p:cNvSpPr>
              <a:spLocks noChangeShapeType="1"/>
            </p:cNvSpPr>
            <p:nvPr/>
          </p:nvSpPr>
          <p:spPr bwMode="auto">
            <a:xfrm>
              <a:off x="9140825" y="2122488"/>
              <a:ext cx="0" cy="374332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135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029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Text Box 14"/>
            <p:cNvSpPr txBox="1">
              <a:spLocks noChangeArrowheads="1"/>
            </p:cNvSpPr>
            <p:nvPr/>
          </p:nvSpPr>
          <p:spPr bwMode="auto">
            <a:xfrm>
              <a:off x="6196013" y="2049463"/>
              <a:ext cx="534597" cy="508897"/>
            </a:xfrm>
            <a:prstGeom prst="rect">
              <a:avLst/>
            </a:prstGeom>
            <a:noFill/>
            <a:ln>
              <a:noFill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457029"/>
              <a:r>
                <a:rPr lang="de-DE">
                  <a:solidFill>
                    <a:srgbClr val="FF0000"/>
                  </a:solidFill>
                  <a:latin typeface="Calibri"/>
                </a:rPr>
                <a:t>up</a:t>
              </a:r>
            </a:p>
          </p:txBody>
        </p:sp>
        <p:sp>
          <p:nvSpPr>
            <p:cNvPr id="33" name="Text Box 15"/>
            <p:cNvSpPr txBox="1">
              <a:spLocks noChangeArrowheads="1"/>
            </p:cNvSpPr>
            <p:nvPr/>
          </p:nvSpPr>
          <p:spPr bwMode="auto">
            <a:xfrm>
              <a:off x="10572162" y="2049463"/>
              <a:ext cx="534597" cy="508897"/>
            </a:xfrm>
            <a:prstGeom prst="rect">
              <a:avLst/>
            </a:prstGeom>
            <a:noFill/>
            <a:ln>
              <a:noFill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457029"/>
              <a:r>
                <a:rPr lang="de-DE" dirty="0" err="1">
                  <a:solidFill>
                    <a:srgbClr val="FF0000"/>
                  </a:solidFill>
                  <a:latin typeface="Calibri"/>
                </a:rPr>
                <a:t>up</a:t>
              </a:r>
              <a:endParaRPr lang="de-DE" dirty="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34" name="Text Box 16"/>
            <p:cNvSpPr txBox="1">
              <a:spLocks noChangeArrowheads="1"/>
            </p:cNvSpPr>
            <p:nvPr/>
          </p:nvSpPr>
          <p:spPr bwMode="auto">
            <a:xfrm>
              <a:off x="7169150" y="2049463"/>
              <a:ext cx="893402" cy="508897"/>
            </a:xfrm>
            <a:prstGeom prst="rect">
              <a:avLst/>
            </a:prstGeom>
            <a:noFill/>
            <a:ln>
              <a:noFill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457029"/>
              <a:r>
                <a:rPr lang="de-DE">
                  <a:solidFill>
                    <a:srgbClr val="FF0000"/>
                  </a:solidFill>
                  <a:latin typeface="Calibri"/>
                </a:rPr>
                <a:t>down</a:t>
              </a:r>
            </a:p>
          </p:txBody>
        </p:sp>
        <p:sp>
          <p:nvSpPr>
            <p:cNvPr id="35" name="Text Box 17"/>
            <p:cNvSpPr txBox="1">
              <a:spLocks noChangeArrowheads="1"/>
            </p:cNvSpPr>
            <p:nvPr/>
          </p:nvSpPr>
          <p:spPr bwMode="auto">
            <a:xfrm>
              <a:off x="238124" y="2049463"/>
              <a:ext cx="893402" cy="508897"/>
            </a:xfrm>
            <a:prstGeom prst="rect">
              <a:avLst/>
            </a:prstGeom>
            <a:noFill/>
            <a:ln>
              <a:noFill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457029"/>
              <a:r>
                <a:rPr lang="de-DE">
                  <a:solidFill>
                    <a:srgbClr val="FF0000"/>
                  </a:solidFill>
                  <a:latin typeface="Calibri"/>
                </a:rPr>
                <a:t>down</a:t>
              </a:r>
            </a:p>
          </p:txBody>
        </p:sp>
        <p:sp>
          <p:nvSpPr>
            <p:cNvPr id="36" name="Rectangle 18"/>
            <p:cNvSpPr>
              <a:spLocks noChangeArrowheads="1"/>
            </p:cNvSpPr>
            <p:nvPr/>
          </p:nvSpPr>
          <p:spPr bwMode="auto">
            <a:xfrm>
              <a:off x="1516063" y="6081713"/>
              <a:ext cx="1655761" cy="315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135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457029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Rectangle 19"/>
            <p:cNvSpPr>
              <a:spLocks noChangeArrowheads="1"/>
            </p:cNvSpPr>
            <p:nvPr/>
          </p:nvSpPr>
          <p:spPr bwMode="auto">
            <a:xfrm>
              <a:off x="8283575" y="6081713"/>
              <a:ext cx="1655763" cy="720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135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029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Text Box 21"/>
            <p:cNvSpPr txBox="1">
              <a:spLocks noChangeArrowheads="1"/>
            </p:cNvSpPr>
            <p:nvPr/>
          </p:nvSpPr>
          <p:spPr bwMode="auto">
            <a:xfrm>
              <a:off x="1371601" y="6030914"/>
              <a:ext cx="2314246" cy="508897"/>
            </a:xfrm>
            <a:prstGeom prst="rect">
              <a:avLst/>
            </a:prstGeom>
            <a:noFill/>
            <a:ln>
              <a:noFill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457029"/>
              <a:r>
                <a:rPr lang="de-DE" i="1">
                  <a:solidFill>
                    <a:prstClr val="black"/>
                  </a:solidFill>
                  <a:latin typeface="Calibri"/>
                </a:rPr>
                <a:t>log</a:t>
              </a:r>
              <a:r>
                <a:rPr lang="de-DE" i="1" baseline="-25000">
                  <a:solidFill>
                    <a:prstClr val="black"/>
                  </a:solidFill>
                  <a:latin typeface="Calibri"/>
                </a:rPr>
                <a:t>2</a:t>
              </a:r>
              <a:r>
                <a:rPr lang="de-DE" i="1">
                  <a:solidFill>
                    <a:prstClr val="black"/>
                  </a:solidFill>
                  <a:latin typeface="Calibri"/>
                </a:rPr>
                <a:t>(fold change)</a:t>
              </a:r>
            </a:p>
          </p:txBody>
        </p:sp>
        <p:sp>
          <p:nvSpPr>
            <p:cNvPr id="39" name="Text Box 22"/>
            <p:cNvSpPr txBox="1">
              <a:spLocks noChangeArrowheads="1"/>
            </p:cNvSpPr>
            <p:nvPr/>
          </p:nvSpPr>
          <p:spPr bwMode="auto">
            <a:xfrm>
              <a:off x="8123238" y="6029326"/>
              <a:ext cx="2314246" cy="508897"/>
            </a:xfrm>
            <a:prstGeom prst="rect">
              <a:avLst/>
            </a:prstGeom>
            <a:noFill/>
            <a:ln>
              <a:noFill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457029"/>
              <a:r>
                <a:rPr lang="de-DE" i="1">
                  <a:solidFill>
                    <a:prstClr val="black"/>
                  </a:solidFill>
                  <a:latin typeface="Calibri"/>
                </a:rPr>
                <a:t>log</a:t>
              </a:r>
              <a:r>
                <a:rPr lang="de-DE" i="1" baseline="-25000">
                  <a:solidFill>
                    <a:prstClr val="black"/>
                  </a:solidFill>
                  <a:latin typeface="Calibri"/>
                </a:rPr>
                <a:t>2</a:t>
              </a:r>
              <a:r>
                <a:rPr lang="de-DE" i="1">
                  <a:solidFill>
                    <a:prstClr val="black"/>
                  </a:solidFill>
                  <a:latin typeface="Calibri"/>
                </a:rPr>
                <a:t>(fold change)</a:t>
              </a:r>
            </a:p>
          </p:txBody>
        </p:sp>
        <p:sp>
          <p:nvSpPr>
            <p:cNvPr id="40" name="Rectangle 23"/>
            <p:cNvSpPr>
              <a:spLocks noChangeArrowheads="1"/>
            </p:cNvSpPr>
            <p:nvPr/>
          </p:nvSpPr>
          <p:spPr bwMode="auto">
            <a:xfrm>
              <a:off x="0" y="3273425"/>
              <a:ext cx="290513" cy="1584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135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029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24"/>
            <p:cNvSpPr>
              <a:spLocks noChangeArrowheads="1"/>
            </p:cNvSpPr>
            <p:nvPr/>
          </p:nvSpPr>
          <p:spPr bwMode="auto">
            <a:xfrm>
              <a:off x="6913563" y="3130550"/>
              <a:ext cx="290512" cy="1584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135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029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Text Box 25"/>
            <p:cNvSpPr txBox="1">
              <a:spLocks noChangeArrowheads="1"/>
            </p:cNvSpPr>
            <p:nvPr/>
          </p:nvSpPr>
          <p:spPr bwMode="auto">
            <a:xfrm rot="16200000">
              <a:off x="-1031960" y="3534472"/>
              <a:ext cx="2200715" cy="462159"/>
            </a:xfrm>
            <a:prstGeom prst="rect">
              <a:avLst/>
            </a:prstGeom>
            <a:noFill/>
            <a:ln>
              <a:noFill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457029"/>
              <a:r>
                <a:rPr lang="de-DE" i="1" dirty="0">
                  <a:solidFill>
                    <a:prstClr val="black"/>
                  </a:solidFill>
                  <a:latin typeface="Calibri"/>
                </a:rPr>
                <a:t>-log</a:t>
              </a:r>
              <a:r>
                <a:rPr lang="de-DE" i="1" baseline="-25000" dirty="0">
                  <a:solidFill>
                    <a:prstClr val="black"/>
                  </a:solidFill>
                  <a:latin typeface="Calibri"/>
                </a:rPr>
                <a:t>10</a:t>
              </a:r>
              <a:r>
                <a:rPr lang="de-DE" i="1" dirty="0">
                  <a:solidFill>
                    <a:prstClr val="black"/>
                  </a:solidFill>
                  <a:latin typeface="Calibri"/>
                </a:rPr>
                <a:t>(p-</a:t>
              </a:r>
              <a:r>
                <a:rPr lang="de-DE" i="1" dirty="0" err="1">
                  <a:solidFill>
                    <a:prstClr val="black"/>
                  </a:solidFill>
                  <a:latin typeface="Calibri"/>
                </a:rPr>
                <a:t>value</a:t>
              </a:r>
              <a:r>
                <a:rPr lang="de-DE" i="1" dirty="0">
                  <a:solidFill>
                    <a:prstClr val="black"/>
                  </a:solidFill>
                  <a:latin typeface="Calibri"/>
                </a:rPr>
                <a:t>)</a:t>
              </a:r>
            </a:p>
          </p:txBody>
        </p:sp>
        <p:sp>
          <p:nvSpPr>
            <p:cNvPr id="43" name="Text Box 26"/>
            <p:cNvSpPr txBox="1">
              <a:spLocks noChangeArrowheads="1"/>
            </p:cNvSpPr>
            <p:nvPr/>
          </p:nvSpPr>
          <p:spPr bwMode="auto">
            <a:xfrm rot="16200000">
              <a:off x="5876841" y="3532883"/>
              <a:ext cx="2200715" cy="462159"/>
            </a:xfrm>
            <a:prstGeom prst="rect">
              <a:avLst/>
            </a:prstGeom>
            <a:noFill/>
            <a:ln>
              <a:noFill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457029"/>
              <a:r>
                <a:rPr lang="de-DE" i="1" dirty="0">
                  <a:solidFill>
                    <a:prstClr val="black"/>
                  </a:solidFill>
                  <a:latin typeface="Calibri"/>
                </a:rPr>
                <a:t>-log</a:t>
              </a:r>
              <a:r>
                <a:rPr lang="de-DE" i="1" baseline="-25000" dirty="0">
                  <a:solidFill>
                    <a:prstClr val="black"/>
                  </a:solidFill>
                  <a:latin typeface="Calibri"/>
                </a:rPr>
                <a:t>10</a:t>
              </a:r>
              <a:r>
                <a:rPr lang="de-DE" i="1" dirty="0">
                  <a:solidFill>
                    <a:prstClr val="black"/>
                  </a:solidFill>
                  <a:latin typeface="Calibri"/>
                </a:rPr>
                <a:t>(p-</a:t>
              </a:r>
              <a:r>
                <a:rPr lang="de-DE" i="1" dirty="0" err="1">
                  <a:solidFill>
                    <a:prstClr val="black"/>
                  </a:solidFill>
                  <a:latin typeface="Calibri"/>
                </a:rPr>
                <a:t>value</a:t>
              </a:r>
              <a:r>
                <a:rPr lang="de-DE" i="1" dirty="0">
                  <a:solidFill>
                    <a:prstClr val="black"/>
                  </a:solidFill>
                  <a:latin typeface="Calibri"/>
                </a:rPr>
                <a:t>)</a:t>
              </a:r>
            </a:p>
          </p:txBody>
        </p:sp>
      </p:grpSp>
      <p:sp>
        <p:nvSpPr>
          <p:cNvPr id="44" name="Rectangle 3"/>
          <p:cNvSpPr>
            <a:spLocks noChangeArrowheads="1"/>
          </p:cNvSpPr>
          <p:nvPr/>
        </p:nvSpPr>
        <p:spPr bwMode="auto">
          <a:xfrm>
            <a:off x="358854" y="1644060"/>
            <a:ext cx="8433093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defTabSz="1123950"/>
            <a:r>
              <a:rPr lang="en-US" sz="2000" u="sng" dirty="0" smtClean="0">
                <a:solidFill>
                  <a:srgbClr val="267DA5"/>
                </a:solidFill>
                <a:latin typeface="Arial" charset="0"/>
                <a:ea typeface="ＭＳ Ｐゴシック" pitchFamily="34" charset="-128"/>
                <a:cs typeface="Arial" charset="0"/>
              </a:rPr>
              <a:t>VPA induced </a:t>
            </a:r>
            <a:r>
              <a:rPr lang="en-US" sz="2000" u="sng" dirty="0" err="1" smtClean="0">
                <a:solidFill>
                  <a:srgbClr val="267DA5"/>
                </a:solidFill>
                <a:latin typeface="Arial" charset="0"/>
                <a:ea typeface="ＭＳ Ｐゴシック" pitchFamily="34" charset="-128"/>
                <a:cs typeface="Arial" charset="0"/>
              </a:rPr>
              <a:t>myogenesis</a:t>
            </a:r>
            <a:r>
              <a:rPr lang="en-US" sz="2000" u="sng" dirty="0" smtClean="0">
                <a:solidFill>
                  <a:srgbClr val="267DA5"/>
                </a:solidFill>
                <a:latin typeface="Arial" charset="0"/>
                <a:ea typeface="ＭＳ Ｐゴシック" pitchFamily="34" charset="-128"/>
                <a:cs typeface="Arial" charset="0"/>
              </a:rPr>
              <a:t> during neural differentiation</a:t>
            </a:r>
            <a:endParaRPr lang="de-DE" sz="2000" u="sng" dirty="0">
              <a:solidFill>
                <a:srgbClr val="1F497D"/>
              </a:solidFill>
              <a:latin typeface="Calibri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637445" y="2590800"/>
            <a:ext cx="2874203" cy="1376931"/>
            <a:chOff x="2637443" y="2590800"/>
            <a:chExt cx="2874203" cy="1376930"/>
          </a:xfrm>
        </p:grpSpPr>
        <p:grpSp>
          <p:nvGrpSpPr>
            <p:cNvPr id="11" name="Group 10"/>
            <p:cNvGrpSpPr/>
            <p:nvPr/>
          </p:nvGrpSpPr>
          <p:grpSpPr>
            <a:xfrm>
              <a:off x="2637443" y="2590800"/>
              <a:ext cx="2874203" cy="1376930"/>
              <a:chOff x="2637443" y="2590800"/>
              <a:chExt cx="2874203" cy="1376930"/>
            </a:xfrm>
          </p:grpSpPr>
          <p:sp>
            <p:nvSpPr>
              <p:cNvPr id="2" name="Oval 1"/>
              <p:cNvSpPr/>
              <p:nvPr/>
            </p:nvSpPr>
            <p:spPr>
              <a:xfrm>
                <a:off x="5037667" y="2590800"/>
                <a:ext cx="473979" cy="347133"/>
              </a:xfrm>
              <a:prstGeom prst="ellipse">
                <a:avLst/>
              </a:prstGeom>
              <a:noFill/>
              <a:ln w="28575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02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3251200" y="2666342"/>
                <a:ext cx="1227513" cy="480779"/>
              </a:xfrm>
              <a:prstGeom prst="ellipse">
                <a:avLst/>
              </a:prstGeom>
              <a:noFill/>
              <a:ln w="28575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02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2637443" y="3486951"/>
                <a:ext cx="1536624" cy="480779"/>
              </a:xfrm>
              <a:prstGeom prst="ellipse">
                <a:avLst/>
              </a:prstGeom>
              <a:noFill/>
              <a:ln w="28575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02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4114966" y="3127686"/>
              <a:ext cx="1205078" cy="808000"/>
              <a:chOff x="4114966" y="3127686"/>
              <a:chExt cx="1205078" cy="808000"/>
            </a:xfrm>
          </p:grpSpPr>
          <p:sp>
            <p:nvSpPr>
              <p:cNvPr id="3" name="TextBox 2"/>
              <p:cNvSpPr txBox="1"/>
              <p:nvPr/>
            </p:nvSpPr>
            <p:spPr>
              <a:xfrm rot="19051061">
                <a:off x="4114966" y="3474022"/>
                <a:ext cx="1205078" cy="46166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 defTabSz="457029"/>
                <a:r>
                  <a:rPr lang="en-US" sz="2400" b="1" dirty="0" smtClean="0">
                    <a:solidFill>
                      <a:srgbClr val="FF0000"/>
                    </a:solidFill>
                    <a:latin typeface="Calibri"/>
                  </a:rPr>
                  <a:t>muscles</a:t>
                </a:r>
                <a:endParaRPr lang="en-US" sz="2400" b="1" dirty="0">
                  <a:solidFill>
                    <a:srgbClr val="FF0000"/>
                  </a:solidFill>
                  <a:latin typeface="Calibri"/>
                </a:endParaRPr>
              </a:p>
            </p:txBody>
          </p:sp>
          <p:cxnSp>
            <p:nvCxnSpPr>
              <p:cNvPr id="6" name="Straight Connector 5"/>
              <p:cNvCxnSpPr/>
              <p:nvPr/>
            </p:nvCxnSpPr>
            <p:spPr>
              <a:xfrm flipV="1">
                <a:off x="4117245" y="3147121"/>
                <a:ext cx="166888" cy="787769"/>
              </a:xfrm>
              <a:prstGeom prst="line">
                <a:avLst/>
              </a:prstGeom>
              <a:ln w="127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 flipV="1">
                <a:off x="4284133" y="3127686"/>
                <a:ext cx="753534" cy="19435"/>
              </a:xfrm>
              <a:prstGeom prst="line">
                <a:avLst/>
              </a:prstGeom>
              <a:ln w="127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Oval 8"/>
              <p:cNvSpPr/>
              <p:nvPr/>
            </p:nvSpPr>
            <p:spPr>
              <a:xfrm>
                <a:off x="4284133" y="3147121"/>
                <a:ext cx="76200" cy="10369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02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711200" y="2538642"/>
            <a:ext cx="1262204" cy="2538728"/>
            <a:chOff x="711200" y="2538641"/>
            <a:chExt cx="1262204" cy="2538727"/>
          </a:xfrm>
        </p:grpSpPr>
        <p:grpSp>
          <p:nvGrpSpPr>
            <p:cNvPr id="12" name="Group 11"/>
            <p:cNvGrpSpPr/>
            <p:nvPr/>
          </p:nvGrpSpPr>
          <p:grpSpPr>
            <a:xfrm>
              <a:off x="711200" y="3486951"/>
              <a:ext cx="1262204" cy="1590417"/>
              <a:chOff x="711200" y="3486951"/>
              <a:chExt cx="1262204" cy="1590417"/>
            </a:xfrm>
          </p:grpSpPr>
          <p:sp>
            <p:nvSpPr>
              <p:cNvPr id="45" name="Oval 44"/>
              <p:cNvSpPr/>
              <p:nvPr/>
            </p:nvSpPr>
            <p:spPr>
              <a:xfrm>
                <a:off x="711200" y="3486951"/>
                <a:ext cx="572063" cy="795072"/>
              </a:xfrm>
              <a:prstGeom prst="ellipse">
                <a:avLst/>
              </a:prstGeom>
              <a:noFill/>
              <a:ln w="28575" cmpd="sng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02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6" name="Oval 45"/>
              <p:cNvSpPr/>
              <p:nvPr/>
            </p:nvSpPr>
            <p:spPr>
              <a:xfrm rot="18526152">
                <a:off x="1064967" y="4393801"/>
                <a:ext cx="572063" cy="795072"/>
              </a:xfrm>
              <a:prstGeom prst="ellipse">
                <a:avLst/>
              </a:prstGeom>
              <a:noFill/>
              <a:ln w="28575" cmpd="sng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02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1398710" y="3934890"/>
                <a:ext cx="574694" cy="347133"/>
              </a:xfrm>
              <a:prstGeom prst="ellipse">
                <a:avLst/>
              </a:prstGeom>
              <a:noFill/>
              <a:ln w="28575" cmpd="sng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02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 rot="3794863">
              <a:off x="782345" y="2751005"/>
              <a:ext cx="1232728" cy="807999"/>
              <a:chOff x="4101142" y="3127686"/>
              <a:chExt cx="1232728" cy="807999"/>
            </a:xfrm>
          </p:grpSpPr>
          <p:sp>
            <p:nvSpPr>
              <p:cNvPr id="50" name="TextBox 49"/>
              <p:cNvSpPr txBox="1"/>
              <p:nvPr/>
            </p:nvSpPr>
            <p:spPr>
              <a:xfrm rot="19051061">
                <a:off x="4101142" y="3474020"/>
                <a:ext cx="1232728" cy="461665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txBody>
              <a:bodyPr wrap="none" rtlCol="0">
                <a:spAutoFit/>
              </a:bodyPr>
              <a:lstStyle/>
              <a:p>
                <a:pPr defTabSz="457029"/>
                <a:r>
                  <a:rPr lang="en-US" sz="2400" b="1" dirty="0" smtClean="0">
                    <a:solidFill>
                      <a:srgbClr val="0000FF"/>
                    </a:solidFill>
                    <a:latin typeface="Calibri"/>
                  </a:rPr>
                  <a:t>neurons</a:t>
                </a:r>
                <a:endParaRPr lang="en-US" sz="2400" b="1" dirty="0">
                  <a:solidFill>
                    <a:srgbClr val="0000FF"/>
                  </a:solidFill>
                  <a:latin typeface="Calibri"/>
                </a:endParaRPr>
              </a:p>
            </p:txBody>
          </p:sp>
          <p:cxnSp>
            <p:nvCxnSpPr>
              <p:cNvPr id="51" name="Straight Connector 50"/>
              <p:cNvCxnSpPr/>
              <p:nvPr/>
            </p:nvCxnSpPr>
            <p:spPr>
              <a:xfrm flipV="1">
                <a:off x="4117245" y="3147120"/>
                <a:ext cx="166888" cy="787769"/>
              </a:xfrm>
              <a:prstGeom prst="line">
                <a:avLst/>
              </a:prstGeom>
              <a:ln w="12700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flipV="1">
                <a:off x="4284133" y="3127686"/>
                <a:ext cx="753534" cy="19435"/>
              </a:xfrm>
              <a:prstGeom prst="line">
                <a:avLst/>
              </a:prstGeom>
              <a:ln w="12700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Oval 52"/>
              <p:cNvSpPr/>
              <p:nvPr/>
            </p:nvSpPr>
            <p:spPr>
              <a:xfrm>
                <a:off x="4284133" y="3147121"/>
                <a:ext cx="76200" cy="103692"/>
              </a:xfrm>
              <a:prstGeom prst="ellipse">
                <a:avLst/>
              </a:prstGeom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02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pic>
        <p:nvPicPr>
          <p:cNvPr id="48" name="Picture 47" descr="Screen Shot 2013-12-15 at 4.22.0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100" y="52968"/>
            <a:ext cx="1787332" cy="594611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6000750" y="6233587"/>
            <a:ext cx="3116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029"/>
            <a:r>
              <a:rPr lang="en-US" i="1" dirty="0" smtClean="0">
                <a:solidFill>
                  <a:prstClr val="black"/>
                </a:solidFill>
                <a:latin typeface="Calibri"/>
              </a:rPr>
              <a:t>Smirnova et al, PLOS One 2014</a:t>
            </a:r>
            <a:endParaRPr lang="en-US" i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6534485"/>
      </p:ext>
    </p:extLst>
  </p:cSld>
  <p:clrMapOvr>
    <a:masterClrMapping/>
  </p:clrMapOvr>
  <p:transition xmlns:p14="http://schemas.microsoft.com/office/powerpoint/2010/main" spd="slow">
    <p:circl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29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5074" y="131603"/>
            <a:ext cx="8169425" cy="566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914444"/>
            <a:r>
              <a:rPr lang="en-US" sz="2200" b="1" dirty="0" smtClean="0">
                <a:solidFill>
                  <a:srgbClr val="FFFFFF"/>
                </a:solidFill>
                <a:latin typeface="Arial" charset="0"/>
                <a:ea typeface="ＭＳ Ｐゴシック" pitchFamily="34" charset="-128"/>
                <a:cs typeface="Arial" charset="0"/>
              </a:rPr>
              <a:t>VPA induced </a:t>
            </a:r>
            <a:r>
              <a:rPr lang="en-US" sz="2200" b="1" dirty="0" err="1" smtClean="0">
                <a:solidFill>
                  <a:srgbClr val="FFFFFF"/>
                </a:solidFill>
                <a:latin typeface="Arial" charset="0"/>
                <a:ea typeface="ＭＳ Ｐゴシック" pitchFamily="34" charset="-128"/>
                <a:cs typeface="Arial" charset="0"/>
              </a:rPr>
              <a:t>myogenesis</a:t>
            </a:r>
            <a:r>
              <a:rPr lang="en-US" sz="2200" b="1" dirty="0" smtClean="0">
                <a:solidFill>
                  <a:srgbClr val="FFFFFF"/>
                </a:solidFill>
                <a:latin typeface="Arial" charset="0"/>
                <a:ea typeface="ＭＳ Ｐゴシック" pitchFamily="34" charset="-128"/>
                <a:cs typeface="Arial" charset="0"/>
              </a:rPr>
              <a:t> during neural differentiation. Morphological confirmation</a:t>
            </a:r>
            <a:endParaRPr lang="de-DE" sz="2200" b="1" dirty="0">
              <a:solidFill>
                <a:srgbClr val="FFFFFF"/>
              </a:solidFill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pic>
        <p:nvPicPr>
          <p:cNvPr id="4" name="Picture 3" descr="Screen Shot 2013-12-15 at 4.22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600" y="52968"/>
            <a:ext cx="1787332" cy="59461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588" y="1268761"/>
            <a:ext cx="9122416" cy="4865340"/>
            <a:chOff x="179388" y="1268760"/>
            <a:chExt cx="8837736" cy="4632544"/>
          </a:xfrm>
        </p:grpSpPr>
        <p:pic>
          <p:nvPicPr>
            <p:cNvPr id="6" name="Picture 5" descr="H2O-10x_Actinin_2.t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3848" y="3789040"/>
              <a:ext cx="2816352" cy="2112264"/>
            </a:xfrm>
            <a:prstGeom prst="rect">
              <a:avLst/>
            </a:prstGeom>
          </p:spPr>
        </p:pic>
        <p:pic>
          <p:nvPicPr>
            <p:cNvPr id="7" name="Picture 6" descr="H2O-10x_Merge_2.t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6176" y="3789040"/>
              <a:ext cx="2816352" cy="2112264"/>
            </a:xfrm>
            <a:prstGeom prst="rect">
              <a:avLst/>
            </a:prstGeom>
          </p:spPr>
        </p:pic>
        <p:pic>
          <p:nvPicPr>
            <p:cNvPr id="8" name="Picture 7" descr="H2O-10x_Tubulin_2.ti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3789040"/>
              <a:ext cx="2816352" cy="2112264"/>
            </a:xfrm>
            <a:prstGeom prst="rect">
              <a:avLst/>
            </a:prstGeom>
          </p:spPr>
        </p:pic>
        <p:pic>
          <p:nvPicPr>
            <p:cNvPr id="9" name="Picture 8" descr="2011-11-01_W4_NT12_VPA_Actin_10x_2.ti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3848" y="1484784"/>
              <a:ext cx="2816352" cy="2112264"/>
            </a:xfrm>
            <a:prstGeom prst="rect">
              <a:avLst/>
            </a:prstGeom>
          </p:spPr>
        </p:pic>
        <p:pic>
          <p:nvPicPr>
            <p:cNvPr id="10" name="Picture 9" descr="2011-11-01_W4_NT12_VPA_Tubulin_10x_2.ti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1484784"/>
              <a:ext cx="2816352" cy="2112264"/>
            </a:xfrm>
            <a:prstGeom prst="rect">
              <a:avLst/>
            </a:prstGeom>
          </p:spPr>
        </p:pic>
        <p:pic>
          <p:nvPicPr>
            <p:cNvPr id="11" name="Picture 10" descr="2011-11-01_W4_NT12_VPA_Merge_10x_2.ti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6176" y="1484784"/>
              <a:ext cx="2816352" cy="2112264"/>
            </a:xfrm>
            <a:prstGeom prst="rect">
              <a:avLst/>
            </a:prstGeom>
          </p:spPr>
        </p:pic>
        <p:sp>
          <p:nvSpPr>
            <p:cNvPr id="12" name="Text Box 14"/>
            <p:cNvSpPr txBox="1">
              <a:spLocks noChangeArrowheads="1"/>
            </p:cNvSpPr>
            <p:nvPr/>
          </p:nvSpPr>
          <p:spPr bwMode="auto">
            <a:xfrm>
              <a:off x="179388" y="3541714"/>
              <a:ext cx="265870" cy="2637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029">
                <a:defRPr/>
              </a:pPr>
              <a:r>
                <a:rPr lang="de-DE" sz="1200" b="1" dirty="0">
                  <a:solidFill>
                    <a:prstClr val="black"/>
                  </a:solidFill>
                  <a:latin typeface="Calibri"/>
                </a:rPr>
                <a:t>B</a:t>
              </a:r>
            </a:p>
          </p:txBody>
        </p:sp>
        <p:sp>
          <p:nvSpPr>
            <p:cNvPr id="13" name="TextBox 12"/>
            <p:cNvSpPr txBox="1">
              <a:spLocks noChangeArrowheads="1"/>
            </p:cNvSpPr>
            <p:nvPr/>
          </p:nvSpPr>
          <p:spPr bwMode="auto">
            <a:xfrm>
              <a:off x="2123593" y="3716988"/>
              <a:ext cx="960804" cy="263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7029" eaLnBrk="1" hangingPunct="1"/>
              <a:r>
                <a:rPr lang="en-US" sz="1200">
                  <a:solidFill>
                    <a:srgbClr val="FF0000"/>
                  </a:solidFill>
                </a:rPr>
                <a:t>β–III-tubulin</a:t>
              </a:r>
            </a:p>
          </p:txBody>
        </p:sp>
        <p:sp>
          <p:nvSpPr>
            <p:cNvPr id="14" name="TextBox 13"/>
            <p:cNvSpPr txBox="1">
              <a:spLocks noChangeArrowheads="1"/>
            </p:cNvSpPr>
            <p:nvPr/>
          </p:nvSpPr>
          <p:spPr bwMode="auto">
            <a:xfrm>
              <a:off x="5279402" y="3716988"/>
              <a:ext cx="778959" cy="263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7029" eaLnBrk="1" hangingPunct="1"/>
              <a:r>
                <a:rPr lang="en-US" sz="1200">
                  <a:solidFill>
                    <a:srgbClr val="008000"/>
                  </a:solidFill>
                </a:rPr>
                <a:t>α–actinin</a:t>
              </a:r>
            </a:p>
          </p:txBody>
        </p:sp>
        <p:sp>
          <p:nvSpPr>
            <p:cNvPr id="15" name="TextBox 14"/>
            <p:cNvSpPr txBox="1">
              <a:spLocks noChangeArrowheads="1"/>
            </p:cNvSpPr>
            <p:nvPr/>
          </p:nvSpPr>
          <p:spPr bwMode="auto">
            <a:xfrm>
              <a:off x="8389147" y="3716988"/>
              <a:ext cx="601483" cy="263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7029" eaLnBrk="1" hangingPunct="1"/>
              <a:r>
                <a:rPr lang="en-US" sz="1200">
                  <a:solidFill>
                    <a:prstClr val="white"/>
                  </a:solidFill>
                </a:rPr>
                <a:t>merge</a:t>
              </a:r>
            </a:p>
          </p:txBody>
        </p: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179388" y="1268760"/>
              <a:ext cx="269243" cy="2637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029">
                <a:defRPr/>
              </a:pPr>
              <a:r>
                <a:rPr lang="de-DE" sz="1200" b="1" dirty="0">
                  <a:solidFill>
                    <a:prstClr val="black"/>
                  </a:solidFill>
                  <a:latin typeface="Calibri"/>
                </a:rPr>
                <a:t>A</a:t>
              </a:r>
            </a:p>
          </p:txBody>
        </p:sp>
        <p:sp>
          <p:nvSpPr>
            <p:cNvPr id="17" name="TextBox 15"/>
            <p:cNvSpPr txBox="1">
              <a:spLocks noChangeArrowheads="1"/>
            </p:cNvSpPr>
            <p:nvPr/>
          </p:nvSpPr>
          <p:spPr bwMode="auto">
            <a:xfrm>
              <a:off x="2139952" y="1412447"/>
              <a:ext cx="960804" cy="263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7029" eaLnBrk="1" hangingPunct="1"/>
              <a:r>
                <a:rPr lang="en-US" sz="1200">
                  <a:solidFill>
                    <a:srgbClr val="FF0000"/>
                  </a:solidFill>
                </a:rPr>
                <a:t>β–III-tubulin</a:t>
              </a:r>
            </a:p>
          </p:txBody>
        </p:sp>
        <p:sp>
          <p:nvSpPr>
            <p:cNvPr id="18" name="TextBox 16"/>
            <p:cNvSpPr txBox="1">
              <a:spLocks noChangeArrowheads="1"/>
            </p:cNvSpPr>
            <p:nvPr/>
          </p:nvSpPr>
          <p:spPr bwMode="auto">
            <a:xfrm>
              <a:off x="5280121" y="1412447"/>
              <a:ext cx="778959" cy="263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7029" eaLnBrk="1" hangingPunct="1"/>
              <a:r>
                <a:rPr lang="en-US" sz="1200" dirty="0">
                  <a:solidFill>
                    <a:srgbClr val="008000"/>
                  </a:solidFill>
                </a:rPr>
                <a:t>α–</a:t>
              </a:r>
              <a:r>
                <a:rPr lang="en-US" sz="1200" dirty="0" err="1">
                  <a:solidFill>
                    <a:srgbClr val="008000"/>
                  </a:solidFill>
                </a:rPr>
                <a:t>actinin</a:t>
              </a:r>
              <a:endParaRPr lang="en-US" sz="1200" dirty="0">
                <a:solidFill>
                  <a:srgbClr val="008000"/>
                </a:solidFill>
              </a:endParaRPr>
            </a:p>
          </p:txBody>
        </p:sp>
        <p:sp>
          <p:nvSpPr>
            <p:cNvPr id="19" name="TextBox 17"/>
            <p:cNvSpPr txBox="1">
              <a:spLocks noChangeArrowheads="1"/>
            </p:cNvSpPr>
            <p:nvPr/>
          </p:nvSpPr>
          <p:spPr bwMode="auto">
            <a:xfrm>
              <a:off x="8415641" y="1412447"/>
              <a:ext cx="601483" cy="263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7029" eaLnBrk="1" hangingPunct="1"/>
              <a:r>
                <a:rPr lang="en-US" sz="1200" dirty="0">
                  <a:solidFill>
                    <a:prstClr val="white"/>
                  </a:solidFill>
                </a:rPr>
                <a:t>merge</a:t>
              </a:r>
            </a:p>
          </p:txBody>
        </p:sp>
      </p:grpSp>
      <p:sp>
        <p:nvSpPr>
          <p:cNvPr id="20" name="Rectangle 19"/>
          <p:cNvSpPr/>
          <p:nvPr/>
        </p:nvSpPr>
        <p:spPr>
          <a:xfrm>
            <a:off x="22754" y="1495640"/>
            <a:ext cx="2981528" cy="221841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29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099071" y="1492680"/>
            <a:ext cx="2981528" cy="221841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29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133056" y="1489720"/>
            <a:ext cx="2981528" cy="221841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29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3694" y="3915689"/>
            <a:ext cx="2981528" cy="221841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29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070182" y="3915689"/>
            <a:ext cx="2981528" cy="221841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29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117253" y="3915689"/>
            <a:ext cx="2981528" cy="221841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29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00750" y="6233587"/>
            <a:ext cx="3116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029"/>
            <a:r>
              <a:rPr lang="en-US" i="1" dirty="0" smtClean="0">
                <a:solidFill>
                  <a:srgbClr val="4F81BD">
                    <a:lumMod val="20000"/>
                    <a:lumOff val="80000"/>
                  </a:srgbClr>
                </a:solidFill>
                <a:latin typeface="Calibri"/>
              </a:rPr>
              <a:t>Smirnova et al, PLOS One 2014</a:t>
            </a:r>
            <a:endParaRPr lang="en-US" i="1" dirty="0">
              <a:solidFill>
                <a:srgbClr val="4F81BD">
                  <a:lumMod val="20000"/>
                  <a:lumOff val="80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620243"/>
      </p:ext>
    </p:extLst>
  </p:cSld>
  <p:clrMapOvr>
    <a:masterClrMapping/>
  </p:clrMapOvr>
  <p:transition xmlns:p14="http://schemas.microsoft.com/office/powerpoint/2010/main" spd="slow">
    <p:circl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44653" y="556165"/>
            <a:ext cx="8022023" cy="566328"/>
          </a:xfrm>
        </p:spPr>
        <p:txBody>
          <a:bodyPr/>
          <a:lstStyle/>
          <a:p>
            <a:r>
              <a:rPr lang="en-US" sz="3200" dirty="0" smtClean="0">
                <a:solidFill>
                  <a:srgbClr val="267DA5"/>
                </a:solidFill>
                <a:latin typeface="Arial" charset="0"/>
                <a:ea typeface="ＭＳ Ｐゴシック" pitchFamily="34" charset="-128"/>
                <a:cs typeface="Arial" charset="0"/>
              </a:rPr>
              <a:t>Summary</a:t>
            </a:r>
            <a:endParaRPr lang="en-US" sz="3200" dirty="0">
              <a:solidFill>
                <a:srgbClr val="267DA5"/>
              </a:solidFill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46827" y="5458396"/>
            <a:ext cx="1086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029"/>
            <a:r>
              <a:rPr lang="en-US" b="1" dirty="0" err="1" smtClean="0">
                <a:solidFill>
                  <a:srgbClr val="F79646">
                    <a:lumMod val="75000"/>
                  </a:srgbClr>
                </a:solidFill>
                <a:latin typeface="Calibri"/>
              </a:rPr>
              <a:t>myoMiRs</a:t>
            </a:r>
            <a:endParaRPr lang="en-US" b="1" dirty="0" smtClean="0">
              <a:solidFill>
                <a:srgbClr val="F79646">
                  <a:lumMod val="75000"/>
                </a:srgbClr>
              </a:solidFill>
              <a:latin typeface="Calibri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49302" y="3945467"/>
            <a:ext cx="3513667" cy="1359271"/>
            <a:chOff x="1143000" y="3945467"/>
            <a:chExt cx="3513667" cy="1359270"/>
          </a:xfrm>
        </p:grpSpPr>
        <p:pic>
          <p:nvPicPr>
            <p:cNvPr id="3" name="Picture 2" descr="Screen Shot 2013-12-12 at 10.01.57 A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692" b="97089" l="680" r="98503">
                          <a14:foregroundMark x1="17959" y1="28690" x2="17959" y2="28690"/>
                          <a14:foregroundMark x1="23673" y1="22661" x2="23673" y2="22661"/>
                          <a14:foregroundMark x1="53333" y1="29106" x2="53333" y2="29106"/>
                          <a14:foregroundMark x1="79456" y1="25156" x2="79456" y2="25156"/>
                          <a14:foregroundMark x1="62313" y1="63202" x2="62313" y2="63202"/>
                          <a14:foregroundMark x1="26122" y1="64657" x2="73197" y2="65696"/>
                          <a14:foregroundMark x1="16871" y1="20790" x2="16463" y2="40125"/>
                          <a14:foregroundMark x1="17415" y1="40541" x2="25034" y2="36383"/>
                          <a14:foregroundMark x1="28980" y1="20790" x2="29252" y2="40125"/>
                          <a14:foregroundMark x1="42585" y1="20998" x2="43129" y2="40333"/>
                          <a14:foregroundMark x1="53333" y1="20374" x2="59592" y2="26819"/>
                          <a14:foregroundMark x1="50476" y1="22661" x2="50612" y2="39709"/>
                          <a14:foregroundMark x1="62857" y1="20374" x2="63946" y2="39917"/>
                          <a14:foregroundMark x1="70340" y1="20998" x2="69388" y2="40333"/>
                          <a14:foregroundMark x1="74966" y1="21206" x2="75238" y2="40748"/>
                          <a14:foregroundMark x1="76735" y1="21414" x2="82585" y2="23909"/>
                          <a14:foregroundMark x1="78776" y1="30146" x2="82993" y2="417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7" t="7686" r="2174" b="4622"/>
            <a:stretch/>
          </p:blipFill>
          <p:spPr>
            <a:xfrm rot="2066497">
              <a:off x="1935981" y="4452507"/>
              <a:ext cx="1425907" cy="852230"/>
            </a:xfrm>
            <a:prstGeom prst="rect">
              <a:avLst/>
            </a:prstGeom>
          </p:spPr>
        </p:pic>
        <p:pic>
          <p:nvPicPr>
            <p:cNvPr id="8" name="Picture 7" descr="Screen Shot 2013-12-11 at 6.13.28 PM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831" b="43961" l="18672" r="991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79" b="44169"/>
            <a:stretch/>
          </p:blipFill>
          <p:spPr>
            <a:xfrm rot="2033834">
              <a:off x="2575310" y="4228696"/>
              <a:ext cx="678680" cy="398741"/>
            </a:xfrm>
            <a:prstGeom prst="rect">
              <a:avLst/>
            </a:prstGeom>
          </p:spPr>
        </p:pic>
        <p:cxnSp>
          <p:nvCxnSpPr>
            <p:cNvPr id="6" name="Straight Arrow Connector 5"/>
            <p:cNvCxnSpPr/>
            <p:nvPr/>
          </p:nvCxnSpPr>
          <p:spPr>
            <a:xfrm>
              <a:off x="3372451" y="5215466"/>
              <a:ext cx="1284216" cy="25400"/>
            </a:xfrm>
            <a:prstGeom prst="straightConnector1">
              <a:avLst/>
            </a:prstGeom>
            <a:ln w="76200" cmpd="sng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1143000" y="3945467"/>
              <a:ext cx="838199" cy="482599"/>
            </a:xfrm>
            <a:prstGeom prst="straightConnector1">
              <a:avLst/>
            </a:prstGeom>
            <a:ln w="76200" cmpd="sng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319728" y="1218271"/>
            <a:ext cx="8230216" cy="2346195"/>
            <a:chOff x="713428" y="1218271"/>
            <a:chExt cx="8230216" cy="2346194"/>
          </a:xfrm>
        </p:grpSpPr>
        <p:pic>
          <p:nvPicPr>
            <p:cNvPr id="4" name="Picture 3" descr="Screen Shot 2013-12-12 at 10.12.50 AM.png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30153" y1="41833" x2="30153" y2="41833"/>
                          <a14:foregroundMark x1="16031" y1="53386" x2="56489" y2="16733"/>
                          <a14:foregroundMark x1="22901" y1="52590" x2="53435" y2="82470"/>
                          <a14:foregroundMark x1="54198" y1="80876" x2="85115" y2="474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9855" y="1901572"/>
              <a:ext cx="1116482" cy="1069606"/>
            </a:xfrm>
            <a:prstGeom prst="rect">
              <a:avLst/>
            </a:prstGeom>
          </p:spPr>
        </p:pic>
        <p:cxnSp>
          <p:nvCxnSpPr>
            <p:cNvPr id="14" name="Straight Arrow Connector 13"/>
            <p:cNvCxnSpPr/>
            <p:nvPr/>
          </p:nvCxnSpPr>
          <p:spPr>
            <a:xfrm>
              <a:off x="2785533" y="2997185"/>
              <a:ext cx="1591733" cy="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713428" y="1218271"/>
              <a:ext cx="8230216" cy="2346194"/>
              <a:chOff x="713428" y="1218271"/>
              <a:chExt cx="8230216" cy="2346194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713428" y="1653400"/>
                <a:ext cx="6045360" cy="1911065"/>
                <a:chOff x="19913" y="2097606"/>
                <a:chExt cx="7421611" cy="2413823"/>
              </a:xfrm>
            </p:grpSpPr>
            <p:sp>
              <p:nvSpPr>
                <p:cNvPr id="22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19913" y="2162564"/>
                  <a:ext cx="2257613" cy="40818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prstShdw prst="shdw13" dist="53882" dir="13500000">
                    <a:schemeClr val="bg2">
                      <a:alpha val="50000"/>
                    </a:scheme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CC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333333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 defTabSz="457029"/>
                  <a:r>
                    <a:rPr lang="de-DE" sz="1500" dirty="0" err="1">
                      <a:solidFill>
                        <a:prstClr val="black"/>
                      </a:solidFill>
                      <a:latin typeface="Calibri"/>
                    </a:rPr>
                    <a:t>Embryonic</a:t>
                  </a:r>
                  <a:r>
                    <a:rPr lang="de-DE" sz="1500" dirty="0">
                      <a:solidFill>
                        <a:prstClr val="black"/>
                      </a:solidFill>
                      <a:latin typeface="Calibri"/>
                    </a:rPr>
                    <a:t> </a:t>
                  </a:r>
                  <a:r>
                    <a:rPr lang="de-DE" sz="1500" dirty="0" err="1">
                      <a:solidFill>
                        <a:prstClr val="black"/>
                      </a:solidFill>
                      <a:latin typeface="Calibri"/>
                    </a:rPr>
                    <a:t>stem</a:t>
                  </a:r>
                  <a:r>
                    <a:rPr lang="de-DE" sz="1500" dirty="0">
                      <a:solidFill>
                        <a:prstClr val="black"/>
                      </a:solidFill>
                      <a:latin typeface="Calibri"/>
                    </a:rPr>
                    <a:t> </a:t>
                  </a:r>
                  <a:r>
                    <a:rPr lang="de-DE" sz="1500" dirty="0" err="1">
                      <a:solidFill>
                        <a:prstClr val="black"/>
                      </a:solidFill>
                      <a:latin typeface="Calibri"/>
                    </a:rPr>
                    <a:t>cells</a:t>
                  </a:r>
                  <a:endParaRPr lang="de-DE" sz="150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pic>
              <p:nvPicPr>
                <p:cNvPr id="30" name="Picture 7" descr="ESC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8980" y="2855928"/>
                  <a:ext cx="1659143" cy="152333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1" name="Picture 30" descr="Screen Shot 2013-09-13 at 10.15.24 AM.png"/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1044" b="92902" l="1970" r="95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4361924" y="2276372"/>
                  <a:ext cx="3079600" cy="2235057"/>
                </a:xfrm>
                <a:prstGeom prst="rect">
                  <a:avLst/>
                </a:prstGeom>
              </p:spPr>
            </p:pic>
            <p:sp>
              <p:nvSpPr>
                <p:cNvPr id="34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6254146" y="2097606"/>
                  <a:ext cx="1045366" cy="40818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prstShdw prst="shdw13" dist="53882" dir="13500000">
                    <a:schemeClr val="bg2">
                      <a:alpha val="50000"/>
                    </a:scheme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CC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333333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 defTabSz="457029"/>
                  <a:r>
                    <a:rPr lang="de-DE" sz="1500" dirty="0" smtClean="0">
                      <a:solidFill>
                        <a:prstClr val="black"/>
                      </a:solidFill>
                      <a:latin typeface="Calibri"/>
                    </a:rPr>
                    <a:t>Neurons</a:t>
                  </a:r>
                  <a:endParaRPr lang="de-DE" sz="150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pic>
            <p:nvPicPr>
              <p:cNvPr id="35" name="Picture 34" descr="Screen Shot 2013-12-12 at 12.14.45 PM.png"/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019"/>
              <a:stretch/>
            </p:blipFill>
            <p:spPr>
              <a:xfrm>
                <a:off x="6758788" y="1218271"/>
                <a:ext cx="2184856" cy="2241555"/>
              </a:xfrm>
              <a:prstGeom prst="rect">
                <a:avLst/>
              </a:prstGeom>
            </p:spPr>
          </p:pic>
        </p:grpSp>
      </p:grpSp>
      <p:grpSp>
        <p:nvGrpSpPr>
          <p:cNvPr id="10" name="Group 9"/>
          <p:cNvGrpSpPr/>
          <p:nvPr/>
        </p:nvGrpSpPr>
        <p:grpSpPr>
          <a:xfrm>
            <a:off x="4360342" y="3745605"/>
            <a:ext cx="4207712" cy="2312822"/>
            <a:chOff x="4754042" y="3745603"/>
            <a:chExt cx="4207712" cy="2312821"/>
          </a:xfrm>
        </p:grpSpPr>
        <p:pic>
          <p:nvPicPr>
            <p:cNvPr id="12" name="Picture 11" descr="Screen Shot 2013-12-12 at 11.49.37 AM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7874" y="3745603"/>
              <a:ext cx="2183880" cy="2235199"/>
            </a:xfrm>
            <a:prstGeom prst="rect">
              <a:avLst/>
            </a:prstGeom>
          </p:spPr>
        </p:pic>
        <p:pic>
          <p:nvPicPr>
            <p:cNvPr id="33" name="Picture 32" descr="Screen Shot 2013-12-12 at 12.09.48 PM.png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3691" b="94631" l="7077" r="9415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4042" y="4236669"/>
              <a:ext cx="1718461" cy="1575697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5712484" y="5735259"/>
              <a:ext cx="941427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029"/>
              <a:r>
                <a:rPr lang="en-US" sz="1500" dirty="0" err="1">
                  <a:solidFill>
                    <a:prstClr val="black"/>
                  </a:solidFill>
                  <a:latin typeface="Calibri"/>
                </a:rPr>
                <a:t>M</a:t>
              </a:r>
              <a:r>
                <a:rPr lang="en-US" sz="1500" dirty="0" err="1" smtClean="0">
                  <a:solidFill>
                    <a:prstClr val="black"/>
                  </a:solidFill>
                  <a:latin typeface="Calibri"/>
                </a:rPr>
                <a:t>yocytes</a:t>
              </a:r>
              <a:endParaRPr lang="en-US" sz="15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 rot="20109003">
            <a:off x="2278244" y="2972475"/>
            <a:ext cx="1611927" cy="369332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defTabSz="457029"/>
            <a:r>
              <a:rPr lang="en-US" b="1" dirty="0">
                <a:solidFill>
                  <a:srgbClr val="FF0000"/>
                </a:solidFill>
                <a:latin typeface="Calibri"/>
              </a:rPr>
              <a:t>n</a:t>
            </a:r>
            <a:r>
              <a:rPr lang="en-US" b="1" dirty="0" smtClean="0">
                <a:solidFill>
                  <a:srgbClr val="FF0000"/>
                </a:solidFill>
                <a:latin typeface="Calibri"/>
              </a:rPr>
              <a:t>eural </a:t>
            </a:r>
            <a:r>
              <a:rPr lang="en-US" b="1" dirty="0" err="1" smtClean="0">
                <a:solidFill>
                  <a:srgbClr val="FF0000"/>
                </a:solidFill>
                <a:latin typeface="Calibri"/>
              </a:rPr>
              <a:t>miRNAs</a:t>
            </a:r>
            <a:endParaRPr lang="en-US" b="1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3178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0057 (2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485" y="2974699"/>
            <a:ext cx="3553445" cy="2665084"/>
          </a:xfrm>
          <a:prstGeom prst="rect">
            <a:avLst/>
          </a:prstGeom>
        </p:spPr>
      </p:pic>
      <p:pic>
        <p:nvPicPr>
          <p:cNvPr id="3" name="Picture 2" descr="Screenshot 2015-11-17 14.45.1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66"/>
          <a:stretch/>
        </p:blipFill>
        <p:spPr>
          <a:xfrm>
            <a:off x="2292805" y="5362583"/>
            <a:ext cx="957554" cy="132130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-23740" y="339437"/>
            <a:ext cx="9144000" cy="1061247"/>
          </a:xfrm>
        </p:spPr>
        <p:txBody>
          <a:bodyPr/>
          <a:lstStyle/>
          <a:p>
            <a:r>
              <a:rPr lang="en-US" i="1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Acknowledgment</a:t>
            </a:r>
            <a:endParaRPr lang="en-US" i="1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ubtitle 5"/>
          <p:cNvSpPr>
            <a:spLocks noGrp="1"/>
          </p:cNvSpPr>
          <p:nvPr>
            <p:ph type="subTitle" idx="1"/>
          </p:nvPr>
        </p:nvSpPr>
        <p:spPr>
          <a:xfrm>
            <a:off x="94962" y="1275005"/>
            <a:ext cx="2436223" cy="529264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u="sng" dirty="0" smtClean="0">
                <a:solidFill>
                  <a:srgbClr val="376092"/>
                </a:solidFill>
                <a:latin typeface="Arial" pitchFamily="34" charset="0"/>
                <a:cs typeface="Arial" pitchFamily="34" charset="0"/>
              </a:rPr>
              <a:t>CAAT team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dirty="0" smtClean="0">
                <a:solidFill>
                  <a:srgbClr val="376092"/>
                </a:solidFill>
                <a:latin typeface="Arial" pitchFamily="34" charset="0"/>
                <a:cs typeface="Arial" pitchFamily="34" charset="0"/>
              </a:rPr>
              <a:t>Thomas </a:t>
            </a:r>
            <a:r>
              <a:rPr lang="en-US" sz="2000" b="1" dirty="0" err="1" smtClean="0">
                <a:solidFill>
                  <a:srgbClr val="376092"/>
                </a:solidFill>
                <a:latin typeface="Arial" pitchFamily="34" charset="0"/>
                <a:cs typeface="Arial" pitchFamily="34" charset="0"/>
              </a:rPr>
              <a:t>Hartung</a:t>
            </a:r>
            <a:endParaRPr lang="en-US" sz="2000" b="1" dirty="0" smtClean="0">
              <a:solidFill>
                <a:srgbClr val="376092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dirty="0" smtClean="0">
                <a:solidFill>
                  <a:srgbClr val="376092"/>
                </a:solidFill>
                <a:latin typeface="Arial" pitchFamily="34" charset="0"/>
                <a:cs typeface="Arial" pitchFamily="34" charset="0"/>
              </a:rPr>
              <a:t> Helena </a:t>
            </a:r>
            <a:r>
              <a:rPr lang="en-US" sz="2000" b="1" dirty="0" err="1" smtClean="0">
                <a:solidFill>
                  <a:srgbClr val="376092"/>
                </a:solidFill>
                <a:latin typeface="Arial" pitchFamily="34" charset="0"/>
                <a:cs typeface="Arial" pitchFamily="34" charset="0"/>
              </a:rPr>
              <a:t>Hogberg</a:t>
            </a:r>
            <a:r>
              <a:rPr lang="en-US" sz="2000" b="1" dirty="0" smtClean="0">
                <a:solidFill>
                  <a:srgbClr val="376092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dirty="0" smtClean="0">
                <a:solidFill>
                  <a:srgbClr val="376092"/>
                </a:solidFill>
                <a:latin typeface="Arial" pitchFamily="34" charset="0"/>
                <a:cs typeface="Arial" pitchFamily="34" charset="0"/>
              </a:rPr>
              <a:t>David </a:t>
            </a:r>
            <a:r>
              <a:rPr lang="en-US" sz="2000" b="1" dirty="0" err="1" smtClean="0">
                <a:solidFill>
                  <a:srgbClr val="376092"/>
                </a:solidFill>
                <a:latin typeface="Arial" pitchFamily="34" charset="0"/>
                <a:cs typeface="Arial" pitchFamily="34" charset="0"/>
              </a:rPr>
              <a:t>Pamies</a:t>
            </a:r>
            <a:endParaRPr lang="en-US" sz="2000" b="1" dirty="0" smtClean="0">
              <a:solidFill>
                <a:srgbClr val="376092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dirty="0" smtClean="0">
                <a:solidFill>
                  <a:srgbClr val="376092"/>
                </a:solidFill>
                <a:latin typeface="Arial" pitchFamily="34" charset="0"/>
                <a:cs typeface="Arial" pitchFamily="34" charset="0"/>
              </a:rPr>
              <a:t>Georgina Harris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000" b="1" u="sng" dirty="0" smtClean="0">
              <a:solidFill>
                <a:srgbClr val="376092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000" b="1" u="sng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ubtitle 5"/>
          <p:cNvSpPr txBox="1">
            <a:spLocks/>
          </p:cNvSpPr>
          <p:nvPr/>
        </p:nvSpPr>
        <p:spPr bwMode="auto">
          <a:xfrm>
            <a:off x="3250361" y="1275005"/>
            <a:ext cx="2436223" cy="529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>
            <a:lvl1pPr marL="0" indent="0" algn="ctr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Helvetica"/>
                <a:ea typeface="ＭＳ Ｐゴシック" pitchFamily="-112" charset="-128"/>
                <a:cs typeface="ＭＳ Ｐゴシック" pitchFamily="-112" charset="-128"/>
              </a:defRPr>
            </a:lvl1pPr>
            <a:lvl2pPr marL="457011" indent="0" algn="ctr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Helvetica"/>
                <a:ea typeface="ＭＳ Ｐゴシック" pitchFamily="-112" charset="-128"/>
                <a:cs typeface="+mn-cs"/>
              </a:defRPr>
            </a:lvl2pPr>
            <a:lvl3pPr marL="914021" indent="0" algn="ctr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Helvetica"/>
                <a:ea typeface="ＭＳ Ｐゴシック" pitchFamily="-112" charset="-128"/>
                <a:cs typeface="+mn-cs"/>
              </a:defRPr>
            </a:lvl3pPr>
            <a:lvl4pPr marL="1371032" indent="0" algn="ctr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Helvetica"/>
                <a:ea typeface="ＭＳ Ｐゴシック" pitchFamily="-112" charset="-128"/>
                <a:cs typeface="+mn-cs"/>
              </a:defRPr>
            </a:lvl4pPr>
            <a:lvl5pPr marL="1828041" indent="0" algn="ctr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Helvetica"/>
                <a:ea typeface="ＭＳ Ｐゴシック" pitchFamily="-112" charset="-128"/>
                <a:cs typeface="+mn-cs"/>
              </a:defRPr>
            </a:lvl5pPr>
            <a:lvl6pPr marL="2285052" indent="0" algn="ctr" defTabSz="457011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062" indent="0" algn="ctr" defTabSz="457011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072" indent="0" algn="ctr" defTabSz="457011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6083" indent="0" algn="ctr" defTabSz="457011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u="sng" dirty="0" smtClean="0">
                <a:solidFill>
                  <a:srgbClr val="376092"/>
                </a:solidFill>
                <a:latin typeface="Arial" pitchFamily="34" charset="0"/>
                <a:cs typeface="Arial" pitchFamily="34" charset="0"/>
              </a:rPr>
              <a:t>ZEBET team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dirty="0" smtClean="0">
                <a:solidFill>
                  <a:srgbClr val="376092"/>
                </a:solidFill>
                <a:latin typeface="Arial" pitchFamily="34" charset="0"/>
                <a:cs typeface="Arial" pitchFamily="34" charset="0"/>
              </a:rPr>
              <a:t>Andreas </a:t>
            </a:r>
            <a:r>
              <a:rPr lang="en-US" sz="2000" b="1" dirty="0" err="1" smtClean="0">
                <a:solidFill>
                  <a:srgbClr val="376092"/>
                </a:solidFill>
                <a:latin typeface="Arial" pitchFamily="34" charset="0"/>
                <a:cs typeface="Arial" pitchFamily="34" charset="0"/>
              </a:rPr>
              <a:t>Luch</a:t>
            </a:r>
            <a:endParaRPr lang="en-US" sz="2000" b="1" dirty="0" smtClean="0">
              <a:solidFill>
                <a:srgbClr val="376092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dirty="0" smtClean="0">
                <a:solidFill>
                  <a:srgbClr val="376092"/>
                </a:solidFill>
                <a:latin typeface="Arial" pitchFamily="34" charset="0"/>
                <a:cs typeface="Arial" pitchFamily="34" charset="0"/>
              </a:rPr>
              <a:t>Andrea Seiler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dirty="0" smtClean="0">
                <a:solidFill>
                  <a:srgbClr val="376092"/>
                </a:solidFill>
                <a:latin typeface="Arial" pitchFamily="34" charset="0"/>
                <a:cs typeface="Arial" pitchFamily="34" charset="0"/>
              </a:rPr>
              <a:t>Manfred </a:t>
            </a:r>
            <a:r>
              <a:rPr lang="en-US" sz="2000" b="1" dirty="0" err="1" smtClean="0">
                <a:solidFill>
                  <a:srgbClr val="376092"/>
                </a:solidFill>
                <a:latin typeface="Arial" pitchFamily="34" charset="0"/>
                <a:cs typeface="Arial" pitchFamily="34" charset="0"/>
              </a:rPr>
              <a:t>Liebsch</a:t>
            </a:r>
            <a:endParaRPr lang="en-US" sz="2000" b="1" dirty="0" smtClean="0">
              <a:solidFill>
                <a:srgbClr val="376092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000" b="1" u="sng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Subtitle 5"/>
          <p:cNvSpPr txBox="1">
            <a:spLocks/>
          </p:cNvSpPr>
          <p:nvPr/>
        </p:nvSpPr>
        <p:spPr bwMode="auto">
          <a:xfrm>
            <a:off x="6298930" y="1263135"/>
            <a:ext cx="2436223" cy="529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>
            <a:lvl1pPr marL="0" indent="0" algn="ctr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Helvetica"/>
                <a:ea typeface="ＭＳ Ｐゴシック" pitchFamily="-112" charset="-128"/>
                <a:cs typeface="ＭＳ Ｐゴシック" pitchFamily="-112" charset="-128"/>
              </a:defRPr>
            </a:lvl1pPr>
            <a:lvl2pPr marL="457011" indent="0" algn="ctr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Helvetica"/>
                <a:ea typeface="ＭＳ Ｐゴシック" pitchFamily="-112" charset="-128"/>
                <a:cs typeface="+mn-cs"/>
              </a:defRPr>
            </a:lvl2pPr>
            <a:lvl3pPr marL="914021" indent="0" algn="ctr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Helvetica"/>
                <a:ea typeface="ＭＳ Ｐゴシック" pitchFamily="-112" charset="-128"/>
                <a:cs typeface="+mn-cs"/>
              </a:defRPr>
            </a:lvl3pPr>
            <a:lvl4pPr marL="1371032" indent="0" algn="ctr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Helvetica"/>
                <a:ea typeface="ＭＳ Ｐゴシック" pitchFamily="-112" charset="-128"/>
                <a:cs typeface="+mn-cs"/>
              </a:defRPr>
            </a:lvl4pPr>
            <a:lvl5pPr marL="1828041" indent="0" algn="ctr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Helvetica"/>
                <a:ea typeface="ＭＳ Ｐゴシック" pitchFamily="-112" charset="-128"/>
                <a:cs typeface="+mn-cs"/>
              </a:defRPr>
            </a:lvl5pPr>
            <a:lvl6pPr marL="2285052" indent="0" algn="ctr" defTabSz="457011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062" indent="0" algn="ctr" defTabSz="457011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072" indent="0" algn="ctr" defTabSz="457011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6083" indent="0" algn="ctr" defTabSz="457011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u="sng" dirty="0" err="1" smtClean="0">
                <a:solidFill>
                  <a:srgbClr val="376092"/>
                </a:solidFill>
                <a:latin typeface="Arial" pitchFamily="34" charset="0"/>
                <a:cs typeface="Arial" pitchFamily="34" charset="0"/>
              </a:rPr>
              <a:t>Charité</a:t>
            </a:r>
            <a:r>
              <a:rPr lang="en-US" sz="2000" b="1" u="sng" dirty="0" smtClean="0">
                <a:solidFill>
                  <a:srgbClr val="376092"/>
                </a:solidFill>
                <a:latin typeface="Arial" pitchFamily="34" charset="0"/>
                <a:cs typeface="Arial" pitchFamily="34" charset="0"/>
              </a:rPr>
              <a:t> team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dirty="0" smtClean="0">
                <a:solidFill>
                  <a:srgbClr val="376092"/>
                </a:solidFill>
                <a:latin typeface="Arial" pitchFamily="34" charset="0"/>
                <a:cs typeface="Arial" pitchFamily="34" charset="0"/>
              </a:rPr>
              <a:t>Gregory </a:t>
            </a:r>
            <a:r>
              <a:rPr lang="en-US" sz="2000" b="1" dirty="0" err="1" smtClean="0">
                <a:solidFill>
                  <a:srgbClr val="376092"/>
                </a:solidFill>
                <a:latin typeface="Arial" pitchFamily="34" charset="0"/>
                <a:cs typeface="Arial" pitchFamily="34" charset="0"/>
              </a:rPr>
              <a:t>Wulczyn</a:t>
            </a:r>
            <a:endParaRPr lang="en-US" sz="2000" b="1" dirty="0" smtClean="0">
              <a:solidFill>
                <a:srgbClr val="376092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376092"/>
                </a:solidFill>
                <a:latin typeface="Arial" pitchFamily="34" charset="0"/>
                <a:cs typeface="Arial" pitchFamily="34" charset="0"/>
              </a:rPr>
              <a:t>Robert </a:t>
            </a:r>
            <a:r>
              <a:rPr lang="en-US" sz="2000" b="1" dirty="0" err="1">
                <a:solidFill>
                  <a:srgbClr val="376092"/>
                </a:solidFill>
                <a:latin typeface="Arial" pitchFamily="34" charset="0"/>
                <a:cs typeface="Arial" pitchFamily="34" charset="0"/>
              </a:rPr>
              <a:t>Nitsch</a:t>
            </a:r>
            <a:endParaRPr lang="en-US" sz="2000" b="1" dirty="0">
              <a:solidFill>
                <a:srgbClr val="376092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dirty="0" err="1">
                <a:solidFill>
                  <a:srgbClr val="376092"/>
                </a:solidFill>
                <a:latin typeface="Arial" pitchFamily="34" charset="0"/>
                <a:cs typeface="Arial" pitchFamily="34" charset="0"/>
              </a:rPr>
              <a:t>Heiko</a:t>
            </a:r>
            <a:r>
              <a:rPr lang="en-US" sz="2000" b="1" dirty="0">
                <a:solidFill>
                  <a:srgbClr val="376092"/>
                </a:solidFill>
                <a:latin typeface="Arial" pitchFamily="34" charset="0"/>
                <a:cs typeface="Arial" pitchFamily="34" charset="0"/>
              </a:rPr>
              <a:t> Fuchs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dirty="0" err="1" smtClean="0">
                <a:solidFill>
                  <a:srgbClr val="376092"/>
                </a:solidFill>
                <a:latin typeface="Arial" pitchFamily="34" charset="0"/>
                <a:cs typeface="Arial" pitchFamily="34" charset="0"/>
              </a:rPr>
              <a:t>Agnieszka</a:t>
            </a:r>
            <a:r>
              <a:rPr lang="en-US" sz="2000" b="1" dirty="0" smtClean="0">
                <a:solidFill>
                  <a:srgbClr val="37609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376092"/>
                </a:solidFill>
                <a:latin typeface="Arial" pitchFamily="34" charset="0"/>
                <a:cs typeface="Arial" pitchFamily="34" charset="0"/>
              </a:rPr>
              <a:t>Rybak</a:t>
            </a:r>
            <a:endParaRPr lang="en-US" sz="2000" b="1" dirty="0" smtClean="0">
              <a:solidFill>
                <a:srgbClr val="376092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000" b="1" u="sng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itle 4"/>
          <p:cNvSpPr txBox="1">
            <a:spLocks/>
          </p:cNvSpPr>
          <p:nvPr/>
        </p:nvSpPr>
        <p:spPr bwMode="auto">
          <a:xfrm>
            <a:off x="1923640" y="5394378"/>
            <a:ext cx="9144000" cy="106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00" tIns="45702" rIns="91400" bIns="45702" numCol="1" anchor="ctr" anchorCtr="0" compatLnSpc="1">
            <a:prstTxWarp prst="textNoShape">
              <a:avLst/>
            </a:prstTxWarp>
          </a:bodyPr>
          <a:lstStyle>
            <a:lvl1pPr algn="ctr" defTabSz="455613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ＭＳ Ｐゴシック" pitchFamily="-112" charset="-128"/>
              </a:defRPr>
            </a:lvl1pPr>
            <a:lvl2pPr algn="ctr" defTabSz="455613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defTabSz="455613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defTabSz="455613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defTabSz="455613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011" algn="ctr" defTabSz="457011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021" algn="ctr" defTabSz="457011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032" algn="ctr" defTabSz="457011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041" algn="ctr" defTabSz="457011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en-US" i="1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LUSH Prize Award 2015 </a:t>
            </a:r>
            <a:endParaRPr lang="en-US" i="1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37760" y="3422524"/>
            <a:ext cx="2478488" cy="2044995"/>
            <a:chOff x="2582179" y="4625528"/>
            <a:chExt cx="2790857" cy="2354967"/>
          </a:xfrm>
        </p:grpSpPr>
        <p:pic>
          <p:nvPicPr>
            <p:cNvPr id="12" name="Picture 11" descr="Screenshot 2015-11-17 14.36.15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2179" y="4625528"/>
              <a:ext cx="870080" cy="1204726"/>
            </a:xfrm>
            <a:prstGeom prst="rect">
              <a:avLst/>
            </a:prstGeom>
          </p:spPr>
        </p:pic>
        <p:pic>
          <p:nvPicPr>
            <p:cNvPr id="13" name="Picture 12" descr="Screenshot 2015-11-17 14.38.58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152" y="5051889"/>
              <a:ext cx="1310189" cy="1112488"/>
            </a:xfrm>
            <a:prstGeom prst="rect">
              <a:avLst/>
            </a:prstGeom>
          </p:spPr>
        </p:pic>
        <p:pic>
          <p:nvPicPr>
            <p:cNvPr id="11" name="Picture 10" descr="david pamies.jp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74" t="3202" r="26411" b="11128"/>
            <a:stretch/>
          </p:blipFill>
          <p:spPr>
            <a:xfrm>
              <a:off x="4505248" y="5800478"/>
              <a:ext cx="867788" cy="11800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5643723"/>
      </p:ext>
    </p:extLst>
  </p:cSld>
  <p:clrMapOvr>
    <a:masterClrMapping/>
  </p:clrMapOvr>
  <p:transition xmlns:p14="http://schemas.microsoft.com/office/powerpoint/2010/main" spd="slow">
    <p:circl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865190" y="352242"/>
            <a:ext cx="7413625" cy="793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600" b="1" dirty="0">
                <a:solidFill>
                  <a:srgbClr val="267DA5"/>
                </a:solidFill>
                <a:latin typeface="Helvetica" pitchFamily="34" charset="0"/>
                <a:ea typeface="ＭＳ Ｐゴシック" pitchFamily="34" charset="-128"/>
                <a:cs typeface="Arial" charset="0"/>
              </a:rPr>
              <a:t>CAAT’s research specific goals in DNT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82100" y="6526531"/>
            <a:ext cx="8229600" cy="4408029"/>
          </a:xfrm>
          <a:prstGeom prst="rect">
            <a:avLst/>
          </a:prstGeom>
        </p:spPr>
        <p:txBody>
          <a:bodyPr>
            <a:normAutofit/>
          </a:bodyPr>
          <a:lstStyle>
            <a:lvl1pPr marL="341313" indent="-3413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ＭＳ Ｐゴシック" pitchFamily="-112" charset="-128"/>
              </a:defRPr>
            </a:lvl1pPr>
            <a:lvl2pPr marL="741363" indent="-28416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+mn-cs"/>
              </a:defRPr>
            </a:lvl2pPr>
            <a:lvl3pPr marL="1141413" indent="-2270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+mn-cs"/>
              </a:defRPr>
            </a:lvl3pPr>
            <a:lvl4pPr marL="1598613" indent="-2270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+mn-cs"/>
              </a:defRPr>
            </a:lvl4pPr>
            <a:lvl5pPr marL="2055813" indent="-2270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+mn-cs"/>
              </a:defRPr>
            </a:lvl5pPr>
            <a:lvl6pPr marL="2513558" indent="-228506" algn="l" defTabSz="45701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568" indent="-228506" algn="l" defTabSz="45701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579" indent="-228506" algn="l" defTabSz="45701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589" indent="-228506" algn="l" defTabSz="45701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itchFamily="34" charset="0"/>
              <a:buNone/>
              <a:defRPr/>
            </a:pPr>
            <a:endParaRPr lang="en-US" sz="20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spcAft>
                <a:spcPts val="600"/>
              </a:spcAft>
              <a:buFont typeface="Arial" pitchFamily="34" charset="0"/>
              <a:buNone/>
              <a:defRPr/>
            </a:pP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spcAft>
                <a:spcPts val="600"/>
              </a:spcAft>
              <a:buFont typeface="Arial" pitchFamily="34" charset="0"/>
              <a:buNone/>
              <a:defRPr/>
            </a:pPr>
            <a:endParaRPr lang="en-US" sz="20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spcAft>
                <a:spcPts val="600"/>
              </a:spcAft>
              <a:buFont typeface="Arial" pitchFamily="34" charset="0"/>
              <a:buNone/>
              <a:defRPr/>
            </a:pPr>
            <a:endParaRPr lang="en-US" sz="20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spcAft>
                <a:spcPts val="600"/>
              </a:spcAft>
              <a:buFont typeface="Arial" pitchFamily="34" charset="0"/>
              <a:buNone/>
              <a:defRPr/>
            </a:pP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33569636edY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32" t="1426" b="17663"/>
          <a:stretch/>
        </p:blipFill>
        <p:spPr>
          <a:xfrm>
            <a:off x="1376803" y="1056513"/>
            <a:ext cx="5995496" cy="52825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718954" y="918337"/>
            <a:ext cx="14285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4F81BD">
                    <a:lumMod val="20000"/>
                    <a:lumOff val="80000"/>
                  </a:srgbClr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</a:rPr>
              <a:t>DNT</a:t>
            </a:r>
          </a:p>
        </p:txBody>
      </p:sp>
      <p:sp>
        <p:nvSpPr>
          <p:cNvPr id="6" name="Vertical Scroll 5"/>
          <p:cNvSpPr/>
          <p:nvPr/>
        </p:nvSpPr>
        <p:spPr>
          <a:xfrm>
            <a:off x="3017698" y="3623040"/>
            <a:ext cx="3137100" cy="2370296"/>
          </a:xfrm>
          <a:prstGeom prst="verticalScroll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perspectiveContrastingLeftFacing"/>
            <a:lightRig rig="threePt" dir="t"/>
          </a:scene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</a:rPr>
              <a:t>3D human brain models</a:t>
            </a:r>
          </a:p>
        </p:txBody>
      </p:sp>
      <p:sp>
        <p:nvSpPr>
          <p:cNvPr id="9" name="Horizontal Scroll 8"/>
          <p:cNvSpPr/>
          <p:nvPr/>
        </p:nvSpPr>
        <p:spPr>
          <a:xfrm>
            <a:off x="700305" y="5067273"/>
            <a:ext cx="2931777" cy="940653"/>
          </a:xfrm>
          <a:prstGeom prst="horizontalScroll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perspectiveContrastingLeftFacing"/>
            <a:lightRig rig="threePt" dir="t"/>
          </a:scene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</a:rPr>
              <a:t>miRNomics</a:t>
            </a:r>
            <a:endParaRPr lang="en-US" sz="4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libri"/>
            </a:endParaRPr>
          </a:p>
        </p:txBody>
      </p:sp>
      <p:sp>
        <p:nvSpPr>
          <p:cNvPr id="10" name="Horizontal Scroll 9"/>
          <p:cNvSpPr/>
          <p:nvPr/>
        </p:nvSpPr>
        <p:spPr>
          <a:xfrm>
            <a:off x="5308538" y="2277367"/>
            <a:ext cx="2194451" cy="940653"/>
          </a:xfrm>
          <a:prstGeom prst="horizontalScroll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perspectiveContrastingRightFacing"/>
            <a:lightRig rig="threePt" dir="t"/>
          </a:scene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</a:rPr>
              <a:t>PoT</a:t>
            </a:r>
            <a:endParaRPr lang="en-US" sz="4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libri"/>
            </a:endParaRPr>
          </a:p>
        </p:txBody>
      </p:sp>
      <p:sp>
        <p:nvSpPr>
          <p:cNvPr id="12" name="Horizontal Scroll 11"/>
          <p:cNvSpPr/>
          <p:nvPr/>
        </p:nvSpPr>
        <p:spPr>
          <a:xfrm>
            <a:off x="1748090" y="2397199"/>
            <a:ext cx="2194451" cy="940653"/>
          </a:xfrm>
          <a:prstGeom prst="horizontalScroll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perspectiveContrastingLeftFacing"/>
            <a:lightRig rig="threePt" dir="t"/>
          </a:scene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</a:rPr>
              <a:t>~</a:t>
            </a:r>
            <a:r>
              <a:rPr lang="en-US" sz="4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</a:rPr>
              <a:t>omics</a:t>
            </a:r>
            <a:endParaRPr lang="en-US" sz="4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libri"/>
            </a:endParaRPr>
          </a:p>
        </p:txBody>
      </p:sp>
      <p:sp>
        <p:nvSpPr>
          <p:cNvPr id="7" name="Oval 6"/>
          <p:cNvSpPr/>
          <p:nvPr/>
        </p:nvSpPr>
        <p:spPr>
          <a:xfrm>
            <a:off x="3500146" y="3337852"/>
            <a:ext cx="2374730" cy="282583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580680"/>
      </p:ext>
    </p:extLst>
  </p:cSld>
  <p:clrMapOvr>
    <a:masterClrMapping/>
  </p:clrMapOvr>
  <p:transition xmlns:p14="http://schemas.microsoft.com/office/powerpoint/2010/main" spd="slow">
    <p:circl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2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534295" y="5598477"/>
            <a:ext cx="3098235" cy="1204727"/>
            <a:chOff x="2534293" y="5598476"/>
            <a:chExt cx="3098235" cy="1204726"/>
          </a:xfrm>
        </p:grpSpPr>
        <p:pic>
          <p:nvPicPr>
            <p:cNvPr id="17" name="Picture 16" descr="david pamies.jp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74" t="3202" r="26411" b="11128"/>
            <a:stretch/>
          </p:blipFill>
          <p:spPr>
            <a:xfrm>
              <a:off x="2534293" y="5608133"/>
              <a:ext cx="867788" cy="1180017"/>
            </a:xfrm>
            <a:prstGeom prst="rect">
              <a:avLst/>
            </a:prstGeom>
          </p:spPr>
        </p:pic>
        <p:pic>
          <p:nvPicPr>
            <p:cNvPr id="3" name="Picture 2" descr="Screenshot 2015-11-17 14.36.15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2259" y="5598476"/>
              <a:ext cx="870080" cy="1204726"/>
            </a:xfrm>
            <a:prstGeom prst="rect">
              <a:avLst/>
            </a:prstGeom>
          </p:spPr>
        </p:pic>
        <p:pic>
          <p:nvPicPr>
            <p:cNvPr id="4" name="Picture 3" descr="Screenshot 2015-11-17 14.38.58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2339" y="5675662"/>
              <a:ext cx="1310189" cy="1112488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88577"/>
            <a:ext cx="9144000" cy="2175743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40595" y="408441"/>
            <a:ext cx="8077196" cy="60642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5613" eaLnBrk="0" fontAlgn="base" hangingPunct="0">
              <a:spcAft>
                <a:spcPct val="0"/>
              </a:spcAft>
            </a:pPr>
            <a:r>
              <a:rPr lang="en-US" sz="2600" b="1" dirty="0" err="1" smtClean="0">
                <a:solidFill>
                  <a:srgbClr val="267DA5"/>
                </a:solidFill>
                <a:latin typeface="Helvetica" pitchFamily="34" charset="0"/>
                <a:ea typeface="ＭＳ Ｐゴシック" pitchFamily="34" charset="-128"/>
                <a:cs typeface="Arial" charset="0"/>
              </a:rPr>
              <a:t>iPSC</a:t>
            </a:r>
            <a:r>
              <a:rPr lang="en-US" sz="2600" b="1" dirty="0" smtClean="0">
                <a:solidFill>
                  <a:srgbClr val="267DA5"/>
                </a:solidFill>
                <a:latin typeface="Helvetica" pitchFamily="34" charset="0"/>
                <a:ea typeface="ＭＳ Ｐゴシック" pitchFamily="34" charset="-128"/>
                <a:cs typeface="Arial" charset="0"/>
              </a:rPr>
              <a:t>-derived mini-brains</a:t>
            </a:r>
            <a:endParaRPr lang="en-US" sz="2600" b="1" dirty="0">
              <a:solidFill>
                <a:srgbClr val="267DA5"/>
              </a:solidFill>
              <a:latin typeface="Helvetica" pitchFamily="34" charset="0"/>
              <a:ea typeface="ＭＳ Ｐゴシック" pitchFamily="34" charset="-128"/>
              <a:cs typeface="Arial" charset="0"/>
            </a:endParaRPr>
          </a:p>
        </p:txBody>
      </p:sp>
      <p:pic>
        <p:nvPicPr>
          <p:cNvPr id="16" name="HDV_238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38905" y="2585838"/>
            <a:ext cx="2094630" cy="1623933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5916627" y="2563969"/>
            <a:ext cx="3200557" cy="3335523"/>
            <a:chOff x="3060700" y="1866900"/>
            <a:chExt cx="2999232" cy="312115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060700" y="1866900"/>
              <a:ext cx="2999232" cy="3121152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3085124" y="2027025"/>
              <a:ext cx="297697" cy="3541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33304" y="2692669"/>
            <a:ext cx="360560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600" b="1" dirty="0">
                <a:solidFill>
                  <a:prstClr val="black"/>
                </a:solidFill>
                <a:latin typeface="Calibri"/>
              </a:rPr>
              <a:t>All cell types but micro-glia</a:t>
            </a:r>
          </a:p>
          <a:p>
            <a:pPr marL="457200" indent="-457200">
              <a:buFont typeface="Arial"/>
              <a:buChar char="•"/>
            </a:pPr>
            <a:r>
              <a:rPr lang="en-US" sz="2600" b="1" dirty="0" smtClean="0">
                <a:solidFill>
                  <a:prstClr val="black"/>
                </a:solidFill>
                <a:latin typeface="Calibri"/>
              </a:rPr>
              <a:t>Reproducible</a:t>
            </a:r>
            <a:endParaRPr lang="en-US" sz="2600" b="1" dirty="0">
              <a:solidFill>
                <a:prstClr val="black"/>
              </a:solidFill>
              <a:latin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600" b="1" dirty="0">
                <a:solidFill>
                  <a:prstClr val="black"/>
                </a:solidFill>
                <a:latin typeface="Calibri"/>
              </a:rPr>
              <a:t>Electrophysiological active</a:t>
            </a:r>
          </a:p>
          <a:p>
            <a:pPr marL="457200" indent="-457200">
              <a:buFont typeface="Arial"/>
              <a:buChar char="•"/>
            </a:pPr>
            <a:r>
              <a:rPr lang="en-US" sz="2600" b="1" dirty="0">
                <a:solidFill>
                  <a:prstClr val="black"/>
                </a:solidFill>
                <a:latin typeface="Calibri"/>
              </a:rPr>
              <a:t>From patient cells:</a:t>
            </a:r>
            <a:br>
              <a:rPr lang="en-US" sz="2600" b="1" dirty="0">
                <a:solidFill>
                  <a:prstClr val="black"/>
                </a:solidFill>
                <a:latin typeface="Calibri"/>
              </a:rPr>
            </a:br>
            <a:r>
              <a:rPr lang="en-US" sz="2600" b="1" dirty="0">
                <a:solidFill>
                  <a:prstClr val="black"/>
                </a:solidFill>
                <a:latin typeface="Calibri"/>
              </a:rPr>
              <a:t>gene/environment interactions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21600" y="8098"/>
            <a:ext cx="1312492" cy="983103"/>
          </a:xfrm>
          <a:prstGeom prst="rect">
            <a:avLst/>
          </a:prstGeom>
        </p:spPr>
      </p:pic>
      <p:sp>
        <p:nvSpPr>
          <p:cNvPr id="2" name="Bent-Up Arrow 1"/>
          <p:cNvSpPr/>
          <p:nvPr/>
        </p:nvSpPr>
        <p:spPr>
          <a:xfrm rot="5400000">
            <a:off x="4495579" y="4234675"/>
            <a:ext cx="1109833" cy="1234500"/>
          </a:xfrm>
          <a:prstGeom prst="bentUpArrow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 rot="467003">
            <a:off x="2630440" y="2491934"/>
            <a:ext cx="3659690" cy="3966535"/>
            <a:chOff x="2457529" y="1605112"/>
            <a:chExt cx="3659690" cy="3966535"/>
          </a:xfrm>
        </p:grpSpPr>
        <p:pic>
          <p:nvPicPr>
            <p:cNvPr id="12" name="Picture 11" descr="mportant_Note.png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29230">
              <a:off x="2457529" y="1605112"/>
              <a:ext cx="3659690" cy="396653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 rot="927712">
              <a:off x="3250706" y="3714144"/>
              <a:ext cx="20056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/>
              <a:r>
                <a:rPr lang="en-US" b="1" dirty="0" smtClean="0">
                  <a:solidFill>
                    <a:prstClr val="black"/>
                  </a:solidFill>
                  <a:latin typeface="Chalkduster"/>
                  <a:cs typeface="Chalkduster"/>
                </a:rPr>
                <a:t>8 weeks until </a:t>
              </a:r>
            </a:p>
            <a:p>
              <a:pPr algn="ctr" defTabSz="457200"/>
              <a:r>
                <a:rPr lang="en-US" b="1" dirty="0" smtClean="0">
                  <a:solidFill>
                    <a:prstClr val="black"/>
                  </a:solidFill>
                  <a:latin typeface="Chalkduster"/>
                  <a:cs typeface="Chalkduster"/>
                </a:rPr>
                <a:t>mature !!!</a:t>
              </a:r>
            </a:p>
          </p:txBody>
        </p:sp>
      </p:grpSp>
      <p:pic>
        <p:nvPicPr>
          <p:cNvPr id="21" name="Picture 1" descr="NIHlogo.jp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436095" y="6202829"/>
            <a:ext cx="58992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3" descr="fda-logo1.jp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311319" y="6234113"/>
            <a:ext cx="798980" cy="531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4" descr="DTRA-Logo.gif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8391662" y="6145269"/>
            <a:ext cx="642430" cy="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9454561"/>
      </p:ext>
    </p:extLst>
  </p:cSld>
  <p:clrMapOvr>
    <a:masterClrMapping/>
  </p:clrMapOvr>
  <p:transition xmlns:p14="http://schemas.microsoft.com/office/powerpoint/2010/main" spd="slow">
    <p:circl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-33307" y="2"/>
            <a:ext cx="9177307" cy="68579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1" descr="Zst_MAX_r22+T10_48h_d12_MAP2_NF_63x_4.lsm - merge2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004" y="742574"/>
            <a:ext cx="2839063" cy="2966076"/>
          </a:xfrm>
          <a:prstGeom prst="rect">
            <a:avLst/>
          </a:prstGeom>
        </p:spPr>
      </p:pic>
      <p:pic>
        <p:nvPicPr>
          <p:cNvPr id="3" name="Picture 2" descr="Zst_MAX_r22_T10_48h_d12_Synapt_NF_63x_2_merg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028" y="3759635"/>
            <a:ext cx="2839063" cy="2966076"/>
          </a:xfrm>
          <a:prstGeom prst="rect">
            <a:avLst/>
          </a:prstGeom>
        </p:spPr>
      </p:pic>
      <p:pic>
        <p:nvPicPr>
          <p:cNvPr id="5" name="Picture 4" descr="Zst_MAX_r22_d21_T10-48h_Map2-NF_20x_2.lsm - merge4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077" y="739663"/>
            <a:ext cx="2839063" cy="2966076"/>
          </a:xfrm>
          <a:prstGeom prst="rect">
            <a:avLst/>
          </a:prstGeom>
          <a:effectLst/>
        </p:spPr>
      </p:pic>
      <p:pic>
        <p:nvPicPr>
          <p:cNvPr id="7" name="Picture 6" descr="Zst_MAX_r22+T10_48h_d12_Synapt_NF_20x.lsm - merge2.t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58" y="3759635"/>
            <a:ext cx="2839063" cy="2966076"/>
          </a:xfrm>
          <a:prstGeom prst="rect">
            <a:avLst/>
          </a:prstGeom>
          <a:effectLst/>
        </p:spPr>
      </p:pic>
      <p:pic>
        <p:nvPicPr>
          <p:cNvPr id="8" name="Picture 7" descr="Zst_MAX_r22+T10_48h_d21_Synapt_NF_20x.lsm - merge2.t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42" y="3759635"/>
            <a:ext cx="2839063" cy="2966076"/>
          </a:xfrm>
          <a:prstGeom prst="rect">
            <a:avLst/>
          </a:prstGeom>
          <a:effectLst/>
        </p:spPr>
      </p:pic>
      <p:pic>
        <p:nvPicPr>
          <p:cNvPr id="9" name="Picture 8" descr="Zst_MAX_r22_T10_48_d12_Map2-NF_20x_2.lsm - merge2.t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58" y="741189"/>
            <a:ext cx="2839063" cy="2955660"/>
          </a:xfrm>
          <a:prstGeom prst="rect">
            <a:avLst/>
          </a:prstGeom>
          <a:effectLst/>
        </p:spPr>
      </p:pic>
      <p:sp>
        <p:nvSpPr>
          <p:cNvPr id="12" name="TextBox 11"/>
          <p:cNvSpPr txBox="1"/>
          <p:nvPr/>
        </p:nvSpPr>
        <p:spPr>
          <a:xfrm>
            <a:off x="380046" y="3770049"/>
            <a:ext cx="1986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30FF09"/>
                </a:solidFill>
                <a:latin typeface="Calibri"/>
              </a:rPr>
              <a:t>Syn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/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NF200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5865" y="6299961"/>
            <a:ext cx="1000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  <a:latin typeface="Calibri"/>
              </a:rPr>
              <a:t>d12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43595" y="6285780"/>
            <a:ext cx="1000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  <a:latin typeface="Calibri"/>
              </a:rPr>
              <a:t>d21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79587" y="6253817"/>
            <a:ext cx="1000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  <a:latin typeface="Calibri"/>
              </a:rPr>
              <a:t>d12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2886" y="3282899"/>
            <a:ext cx="1000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  <a:latin typeface="Calibri"/>
              </a:rPr>
              <a:t>d12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60615" y="3268717"/>
            <a:ext cx="1000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  <a:latin typeface="Calibri"/>
              </a:rPr>
              <a:t>d21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96606" y="3236756"/>
            <a:ext cx="1000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  <a:latin typeface="Calibri"/>
              </a:rPr>
              <a:t>d12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1863" y="684841"/>
            <a:ext cx="2803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30FF09"/>
                </a:solidFill>
                <a:latin typeface="Calibri"/>
              </a:rPr>
              <a:t>MAP2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/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NF200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126706" y="3789293"/>
            <a:ext cx="2838385" cy="2945432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126028" y="782461"/>
            <a:ext cx="2838385" cy="2945432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03693" y="784949"/>
            <a:ext cx="2838385" cy="2945432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81358" y="806681"/>
            <a:ext cx="2838385" cy="2945432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81358" y="3816193"/>
            <a:ext cx="2838385" cy="2945432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203693" y="3802011"/>
            <a:ext cx="2838385" cy="2945432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ectangle 2"/>
          <p:cNvSpPr txBox="1">
            <a:spLocks noChangeArrowheads="1"/>
          </p:cNvSpPr>
          <p:nvPr/>
        </p:nvSpPr>
        <p:spPr>
          <a:xfrm>
            <a:off x="170880" y="-51468"/>
            <a:ext cx="8694738" cy="793751"/>
          </a:xfrm>
          <a:prstGeom prst="rect">
            <a:avLst/>
          </a:prstGeom>
        </p:spPr>
        <p:txBody>
          <a:bodyPr lIns="82584" tIns="41292" rIns="82584" bIns="41292" anchor="t"/>
          <a:lstStyle>
            <a:lvl1pPr algn="ctr" defTabSz="455613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ＭＳ Ｐゴシック" pitchFamily="-112" charset="-128"/>
              </a:defRPr>
            </a:lvl1pPr>
            <a:lvl2pPr algn="ctr" defTabSz="455613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defTabSz="455613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defTabSz="455613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defTabSz="455613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011" algn="ctr" defTabSz="457011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021" algn="ctr" defTabSz="457011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032" algn="ctr" defTabSz="457011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041" algn="ctr" defTabSz="457011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algn="l" defTabSz="457200" eaLnBrk="1" hangingPunct="1"/>
            <a:r>
              <a:rPr lang="en-US" sz="2400" dirty="0" smtClean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A 3D model of human dopaminergic neurons:</a:t>
            </a:r>
            <a:br>
              <a:rPr lang="en-US" sz="2400" dirty="0" smtClean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</a:br>
            <a:r>
              <a:rPr lang="en-US" sz="2400" u="sng" dirty="0" smtClean="0">
                <a:solidFill>
                  <a:srgbClr val="FFFFFF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LUHMES-derived aggregates</a:t>
            </a:r>
            <a:endParaRPr lang="en-US" sz="2400" u="sng" dirty="0">
              <a:solidFill>
                <a:srgbClr val="FFFFFF"/>
              </a:solidFill>
              <a:latin typeface="Arial" pitchFamily="34" charset="0"/>
              <a:ea typeface="ＭＳ Ｐゴシック" pitchFamily="-107" charset="-128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067138" y="497133"/>
            <a:ext cx="30307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029"/>
            <a:r>
              <a:rPr lang="en-US" sz="1400" i="1" dirty="0" smtClean="0">
                <a:solidFill>
                  <a:schemeClr val="bg1"/>
                </a:solidFill>
                <a:latin typeface="Calibri"/>
              </a:rPr>
              <a:t>Smirnova et al, Arch </a:t>
            </a:r>
            <a:r>
              <a:rPr lang="en-US" sz="1400" i="1" dirty="0" err="1" smtClean="0">
                <a:solidFill>
                  <a:schemeClr val="bg1"/>
                </a:solidFill>
                <a:latin typeface="Calibri"/>
              </a:rPr>
              <a:t>Tox</a:t>
            </a:r>
            <a:r>
              <a:rPr lang="en-US" sz="1400" i="1" dirty="0" smtClean="0">
                <a:solidFill>
                  <a:schemeClr val="bg1"/>
                </a:solidFill>
                <a:latin typeface="Calibri"/>
              </a:rPr>
              <a:t>, in press 2015</a:t>
            </a:r>
            <a:endParaRPr lang="en-US" sz="1400" i="1" dirty="0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5009744"/>
      </p:ext>
    </p:extLst>
  </p:cSld>
  <p:clrMapOvr>
    <a:masterClrMapping/>
  </p:clrMapOvr>
  <p:transition xmlns:p14="http://schemas.microsoft.com/office/powerpoint/2010/main" spd="slow">
    <p:circl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533900" y="2040636"/>
            <a:ext cx="459740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b="1" dirty="0">
                <a:solidFill>
                  <a:prstClr val="black"/>
                </a:solidFill>
                <a:latin typeface="Calibri"/>
              </a:rPr>
              <a:t>Homogeneous</a:t>
            </a:r>
          </a:p>
          <a:p>
            <a:pPr marL="457200" indent="-457200">
              <a:buFont typeface="Arial"/>
              <a:buChar char="•"/>
            </a:pPr>
            <a:r>
              <a:rPr lang="en-US" sz="2800" b="1" dirty="0">
                <a:solidFill>
                  <a:prstClr val="black"/>
                </a:solidFill>
                <a:latin typeface="Calibri"/>
              </a:rPr>
              <a:t>300 um diameter</a:t>
            </a:r>
          </a:p>
          <a:p>
            <a:pPr marL="457200" indent="-457200">
              <a:buFont typeface="Arial"/>
              <a:buChar char="•"/>
            </a:pPr>
            <a:r>
              <a:rPr lang="en-US" sz="2800" b="1" dirty="0">
                <a:solidFill>
                  <a:prstClr val="black"/>
                </a:solidFill>
                <a:latin typeface="Calibri"/>
              </a:rPr>
              <a:t>Reproducible</a:t>
            </a:r>
          </a:p>
          <a:p>
            <a:pPr marL="457200" indent="-457200">
              <a:buFont typeface="Arial"/>
              <a:buChar char="•"/>
            </a:pPr>
            <a:r>
              <a:rPr lang="en-US" sz="2800" b="1" dirty="0">
                <a:solidFill>
                  <a:prstClr val="black"/>
                </a:solidFill>
                <a:latin typeface="Calibri"/>
              </a:rPr>
              <a:t>Study long-term exposures, recovery and delayed response</a:t>
            </a:r>
          </a:p>
        </p:txBody>
      </p:sp>
      <p:pic>
        <p:nvPicPr>
          <p:cNvPr id="7" name="Picture 6" descr="Zst_MAX_r14_d12TRW_T10_MAP2_20x.lsm - merge2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12" y="1145869"/>
            <a:ext cx="4241489" cy="424148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674025" y="1352941"/>
            <a:ext cx="4145186" cy="4454063"/>
            <a:chOff x="2674025" y="1352939"/>
            <a:chExt cx="4145186" cy="4454063"/>
          </a:xfrm>
        </p:grpSpPr>
        <p:pic>
          <p:nvPicPr>
            <p:cNvPr id="6" name="Picture 5" descr="mportant_Note.pn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53951">
              <a:off x="2674025" y="1352939"/>
              <a:ext cx="4145186" cy="4454063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 rot="1226849">
              <a:off x="3550083" y="3439984"/>
              <a:ext cx="2467342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prstClr val="black"/>
                  </a:solidFill>
                  <a:latin typeface="Chalkduster"/>
                  <a:cs typeface="Chalkduster"/>
                </a:rPr>
                <a:t>Only one </a:t>
              </a:r>
            </a:p>
            <a:p>
              <a:pPr algn="ctr"/>
              <a:r>
                <a:rPr lang="en-US" sz="2000" b="1" dirty="0">
                  <a:solidFill>
                    <a:prstClr val="black"/>
                  </a:solidFill>
                  <a:latin typeface="Chalkduster"/>
                  <a:cs typeface="Chalkduster"/>
                </a:rPr>
                <a:t>cell type !!!</a:t>
              </a:r>
            </a:p>
            <a:p>
              <a:pPr algn="ctr"/>
              <a:r>
                <a:rPr lang="en-US" sz="2000" b="1" dirty="0">
                  <a:solidFill>
                    <a:prstClr val="black"/>
                  </a:solidFill>
                  <a:latin typeface="Chalkduster"/>
                  <a:cs typeface="Chalkduster"/>
                </a:rPr>
                <a:t>Glia support???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506847" y="457202"/>
            <a:ext cx="282242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b="1" i="1" dirty="0">
              <a:solidFill>
                <a:srgbClr val="4F81BD"/>
              </a:solidFill>
              <a:latin typeface="Calibri"/>
            </a:endParaRPr>
          </a:p>
          <a:p>
            <a:r>
              <a:rPr lang="en-US" sz="4000" b="1" i="1" dirty="0">
                <a:solidFill>
                  <a:srgbClr val="4F81BD"/>
                </a:solidFill>
                <a:latin typeface="Calibri"/>
              </a:rPr>
              <a:t>3D LUHMES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54730" y="6233587"/>
            <a:ext cx="3844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029"/>
            <a:r>
              <a:rPr lang="en-US" i="1" dirty="0" smtClean="0">
                <a:solidFill>
                  <a:prstClr val="black"/>
                </a:solidFill>
                <a:latin typeface="Calibri"/>
              </a:rPr>
              <a:t>Smirnova et al, Arch </a:t>
            </a:r>
            <a:r>
              <a:rPr lang="en-US" i="1" dirty="0" err="1" smtClean="0">
                <a:solidFill>
                  <a:prstClr val="black"/>
                </a:solidFill>
                <a:latin typeface="Calibri"/>
              </a:rPr>
              <a:t>Tox</a:t>
            </a:r>
            <a:r>
              <a:rPr lang="en-US" i="1" dirty="0" smtClean="0">
                <a:solidFill>
                  <a:prstClr val="black"/>
                </a:solidFill>
                <a:latin typeface="Calibri"/>
              </a:rPr>
              <a:t>, in press 2015</a:t>
            </a:r>
            <a:endParaRPr lang="en-US" i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10" descr="Screenshot 2014-05-19 16.49.53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4" t="8179" r="5039" b="2169"/>
          <a:stretch/>
        </p:blipFill>
        <p:spPr>
          <a:xfrm rot="1565538">
            <a:off x="7348983" y="201565"/>
            <a:ext cx="1415079" cy="215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743769"/>
      </p:ext>
    </p:extLst>
  </p:cSld>
  <p:clrMapOvr>
    <a:masterClrMapping/>
  </p:clrMapOvr>
  <p:transition xmlns:p14="http://schemas.microsoft.com/office/powerpoint/2010/main" spd="slow">
    <p:circl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865190" y="352242"/>
            <a:ext cx="7413625" cy="793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600" b="1" dirty="0">
                <a:solidFill>
                  <a:srgbClr val="267DA5"/>
                </a:solidFill>
                <a:latin typeface="Helvetica" pitchFamily="34" charset="0"/>
                <a:ea typeface="ＭＳ Ｐゴシック" pitchFamily="34" charset="-128"/>
                <a:cs typeface="Arial" charset="0"/>
              </a:rPr>
              <a:t>CAAT’s research specific goals in DNT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82100" y="6526531"/>
            <a:ext cx="8229600" cy="4408029"/>
          </a:xfrm>
          <a:prstGeom prst="rect">
            <a:avLst/>
          </a:prstGeom>
        </p:spPr>
        <p:txBody>
          <a:bodyPr>
            <a:normAutofit/>
          </a:bodyPr>
          <a:lstStyle>
            <a:lvl1pPr marL="341313" indent="-3413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ＭＳ Ｐゴシック" pitchFamily="-112" charset="-128"/>
              </a:defRPr>
            </a:lvl1pPr>
            <a:lvl2pPr marL="741363" indent="-28416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+mn-cs"/>
              </a:defRPr>
            </a:lvl2pPr>
            <a:lvl3pPr marL="1141413" indent="-2270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+mn-cs"/>
              </a:defRPr>
            </a:lvl3pPr>
            <a:lvl4pPr marL="1598613" indent="-2270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+mn-cs"/>
              </a:defRPr>
            </a:lvl4pPr>
            <a:lvl5pPr marL="2055813" indent="-2270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+mn-cs"/>
              </a:defRPr>
            </a:lvl5pPr>
            <a:lvl6pPr marL="2513558" indent="-228506" algn="l" defTabSz="45701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568" indent="-228506" algn="l" defTabSz="45701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579" indent="-228506" algn="l" defTabSz="45701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589" indent="-228506" algn="l" defTabSz="45701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itchFamily="34" charset="0"/>
              <a:buNone/>
              <a:defRPr/>
            </a:pPr>
            <a:endParaRPr lang="en-US" sz="20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spcAft>
                <a:spcPts val="600"/>
              </a:spcAft>
              <a:buFont typeface="Arial" pitchFamily="34" charset="0"/>
              <a:buNone/>
              <a:defRPr/>
            </a:pP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spcAft>
                <a:spcPts val="600"/>
              </a:spcAft>
              <a:buFont typeface="Arial" pitchFamily="34" charset="0"/>
              <a:buNone/>
              <a:defRPr/>
            </a:pPr>
            <a:endParaRPr lang="en-US" sz="20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spcAft>
                <a:spcPts val="600"/>
              </a:spcAft>
              <a:buFont typeface="Arial" pitchFamily="34" charset="0"/>
              <a:buNone/>
              <a:defRPr/>
            </a:pPr>
            <a:endParaRPr lang="en-US" sz="20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spcAft>
                <a:spcPts val="600"/>
              </a:spcAft>
              <a:buFont typeface="Arial" pitchFamily="34" charset="0"/>
              <a:buNone/>
              <a:defRPr/>
            </a:pP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33569636edY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32" t="1426" b="17663"/>
          <a:stretch/>
        </p:blipFill>
        <p:spPr>
          <a:xfrm>
            <a:off x="1376803" y="1056513"/>
            <a:ext cx="5995496" cy="52825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718954" y="918337"/>
            <a:ext cx="14285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4F81BD">
                    <a:lumMod val="20000"/>
                    <a:lumOff val="80000"/>
                  </a:srgbClr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</a:rPr>
              <a:t>DNT</a:t>
            </a:r>
          </a:p>
        </p:txBody>
      </p:sp>
      <p:sp>
        <p:nvSpPr>
          <p:cNvPr id="6" name="Vertical Scroll 5"/>
          <p:cNvSpPr/>
          <p:nvPr/>
        </p:nvSpPr>
        <p:spPr>
          <a:xfrm>
            <a:off x="3017698" y="3623040"/>
            <a:ext cx="3137100" cy="2370296"/>
          </a:xfrm>
          <a:prstGeom prst="verticalScroll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perspectiveContrastingLeftFacing"/>
            <a:lightRig rig="threePt" dir="t"/>
          </a:scene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</a:rPr>
              <a:t>3D human brain models</a:t>
            </a:r>
          </a:p>
        </p:txBody>
      </p:sp>
      <p:sp>
        <p:nvSpPr>
          <p:cNvPr id="9" name="Horizontal Scroll 8"/>
          <p:cNvSpPr/>
          <p:nvPr/>
        </p:nvSpPr>
        <p:spPr>
          <a:xfrm>
            <a:off x="700305" y="5067273"/>
            <a:ext cx="2931777" cy="940653"/>
          </a:xfrm>
          <a:prstGeom prst="horizontalScroll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perspectiveContrastingLeftFacing"/>
            <a:lightRig rig="threePt" dir="t"/>
          </a:scene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</a:rPr>
              <a:t>miRNomics</a:t>
            </a:r>
            <a:endParaRPr lang="en-US" sz="4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libri"/>
            </a:endParaRPr>
          </a:p>
        </p:txBody>
      </p:sp>
      <p:sp>
        <p:nvSpPr>
          <p:cNvPr id="10" name="Horizontal Scroll 9"/>
          <p:cNvSpPr/>
          <p:nvPr/>
        </p:nvSpPr>
        <p:spPr>
          <a:xfrm>
            <a:off x="5308538" y="2277367"/>
            <a:ext cx="2194451" cy="940653"/>
          </a:xfrm>
          <a:prstGeom prst="horizontalScroll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perspectiveContrastingRightFacing"/>
            <a:lightRig rig="threePt" dir="t"/>
          </a:scene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</a:rPr>
              <a:t>PoT</a:t>
            </a:r>
            <a:endParaRPr lang="en-US" sz="4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libri"/>
            </a:endParaRPr>
          </a:p>
        </p:txBody>
      </p:sp>
      <p:sp>
        <p:nvSpPr>
          <p:cNvPr id="12" name="Horizontal Scroll 11"/>
          <p:cNvSpPr/>
          <p:nvPr/>
        </p:nvSpPr>
        <p:spPr>
          <a:xfrm>
            <a:off x="1748090" y="2397199"/>
            <a:ext cx="2194451" cy="940653"/>
          </a:xfrm>
          <a:prstGeom prst="horizontalScroll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perspectiveContrastingLeftFacing"/>
            <a:lightRig rig="threePt" dir="t"/>
          </a:scene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</a:rPr>
              <a:t>~</a:t>
            </a:r>
            <a:r>
              <a:rPr lang="en-US" sz="4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</a:rPr>
              <a:t>omics</a:t>
            </a:r>
            <a:endParaRPr lang="en-US" sz="4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libri"/>
            </a:endParaRPr>
          </a:p>
        </p:txBody>
      </p:sp>
      <p:sp>
        <p:nvSpPr>
          <p:cNvPr id="11" name="Oval 10"/>
          <p:cNvSpPr/>
          <p:nvPr/>
        </p:nvSpPr>
        <p:spPr>
          <a:xfrm rot="813343">
            <a:off x="1008739" y="4791926"/>
            <a:ext cx="2374730" cy="1674577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616445"/>
      </p:ext>
    </p:extLst>
  </p:cSld>
  <p:clrMapOvr>
    <a:masterClrMapping/>
  </p:clrMapOvr>
  <p:transition xmlns:p14="http://schemas.microsoft.com/office/powerpoint/2010/main" spd="slow">
    <p:circl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71" descr="microR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349" y="1141713"/>
            <a:ext cx="3032502" cy="3912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9" name="Group 5"/>
          <p:cNvGrpSpPr>
            <a:grpSpLocks/>
          </p:cNvGrpSpPr>
          <p:nvPr/>
        </p:nvGrpSpPr>
        <p:grpSpPr bwMode="auto">
          <a:xfrm>
            <a:off x="1642825" y="4777587"/>
            <a:ext cx="1757767" cy="1759755"/>
            <a:chOff x="1272" y="3877"/>
            <a:chExt cx="1361" cy="1361"/>
          </a:xfrm>
        </p:grpSpPr>
        <p:sp>
          <p:nvSpPr>
            <p:cNvPr id="26630" name="Line 6"/>
            <p:cNvSpPr>
              <a:spLocks noChangeShapeType="1"/>
            </p:cNvSpPr>
            <p:nvPr/>
          </p:nvSpPr>
          <p:spPr bwMode="auto">
            <a:xfrm>
              <a:off x="1952" y="4149"/>
              <a:ext cx="0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029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631" name="Oval 7"/>
            <p:cNvSpPr>
              <a:spLocks noChangeArrowheads="1"/>
            </p:cNvSpPr>
            <p:nvPr/>
          </p:nvSpPr>
          <p:spPr bwMode="auto">
            <a:xfrm>
              <a:off x="1553" y="4476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029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632" name="Oval 8"/>
            <p:cNvSpPr>
              <a:spLocks noChangeArrowheads="1"/>
            </p:cNvSpPr>
            <p:nvPr/>
          </p:nvSpPr>
          <p:spPr bwMode="auto">
            <a:xfrm>
              <a:off x="1862" y="4648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029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633" name="Oval 9"/>
            <p:cNvSpPr>
              <a:spLocks noChangeArrowheads="1"/>
            </p:cNvSpPr>
            <p:nvPr/>
          </p:nvSpPr>
          <p:spPr bwMode="auto">
            <a:xfrm>
              <a:off x="2179" y="4466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029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634" name="Line 10"/>
            <p:cNvSpPr>
              <a:spLocks noChangeShapeType="1"/>
            </p:cNvSpPr>
            <p:nvPr/>
          </p:nvSpPr>
          <p:spPr bwMode="auto">
            <a:xfrm>
              <a:off x="1272" y="4240"/>
              <a:ext cx="1361" cy="771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029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635" name="Line 11"/>
            <p:cNvSpPr>
              <a:spLocks noChangeShapeType="1"/>
            </p:cNvSpPr>
            <p:nvPr/>
          </p:nvSpPr>
          <p:spPr bwMode="auto">
            <a:xfrm rot="-3498519">
              <a:off x="1340" y="4172"/>
              <a:ext cx="1361" cy="771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029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6636" name="Rectangle 69"/>
          <p:cNvSpPr>
            <a:spLocks noChangeArrowheads="1"/>
          </p:cNvSpPr>
          <p:nvPr/>
        </p:nvSpPr>
        <p:spPr bwMode="auto">
          <a:xfrm>
            <a:off x="5040826" y="1375738"/>
            <a:ext cx="3533614" cy="4034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396" tIns="37198" rIns="74396" bIns="37198"/>
          <a:lstStyle/>
          <a:p>
            <a:pPr marL="278981" indent="-278981" algn="just" defTabSz="457029">
              <a:spcBef>
                <a:spcPct val="50000"/>
              </a:spcBef>
              <a:spcAft>
                <a:spcPct val="50000"/>
              </a:spcAft>
              <a:buFontTx/>
              <a:buBlip>
                <a:blip r:embed="rId4"/>
              </a:buBlip>
            </a:pPr>
            <a:r>
              <a:rPr lang="en-GB" dirty="0">
                <a:solidFill>
                  <a:prstClr val="black"/>
                </a:solidFill>
                <a:latin typeface="Calibri"/>
              </a:rPr>
              <a:t>Class of small non-coding RNA </a:t>
            </a:r>
            <a:r>
              <a:rPr lang="en-GB" dirty="0" smtClean="0">
                <a:solidFill>
                  <a:prstClr val="black"/>
                </a:solidFill>
                <a:latin typeface="Calibri"/>
              </a:rPr>
              <a:t>molecules. </a:t>
            </a:r>
            <a:r>
              <a:rPr lang="en-GB" dirty="0" err="1" smtClean="0">
                <a:solidFill>
                  <a:prstClr val="black"/>
                </a:solidFill>
                <a:latin typeface="Calibri"/>
              </a:rPr>
              <a:t>Phylogenetically</a:t>
            </a:r>
            <a:r>
              <a:rPr lang="en-GB" dirty="0" smtClean="0">
                <a:solidFill>
                  <a:prstClr val="black"/>
                </a:solidFill>
                <a:latin typeface="Calibri"/>
              </a:rPr>
              <a:t> conserved molecules</a:t>
            </a:r>
            <a:endParaRPr lang="en-GB" dirty="0">
              <a:solidFill>
                <a:prstClr val="black"/>
              </a:solidFill>
              <a:latin typeface="Calibri"/>
            </a:endParaRPr>
          </a:p>
          <a:p>
            <a:pPr marL="278981" indent="-278981" algn="just" defTabSz="457029">
              <a:spcBef>
                <a:spcPct val="50000"/>
              </a:spcBef>
              <a:spcAft>
                <a:spcPct val="50000"/>
              </a:spcAft>
              <a:buFontTx/>
              <a:buBlip>
                <a:blip r:embed="rId4"/>
              </a:buBlip>
            </a:pPr>
            <a:r>
              <a:rPr lang="en-GB" dirty="0">
                <a:solidFill>
                  <a:prstClr val="black"/>
                </a:solidFill>
                <a:latin typeface="Calibri"/>
              </a:rPr>
              <a:t>~22nt RNAs, produced from a ~70nt hairpin precursor</a:t>
            </a:r>
          </a:p>
          <a:p>
            <a:pPr marL="278981" indent="-278981" algn="just" defTabSz="457029">
              <a:spcBef>
                <a:spcPct val="50000"/>
              </a:spcBef>
              <a:spcAft>
                <a:spcPct val="50000"/>
              </a:spcAft>
              <a:buFontTx/>
              <a:buBlip>
                <a:blip r:embed="rId4"/>
              </a:buBlip>
            </a:pPr>
            <a:r>
              <a:rPr lang="en-GB" dirty="0">
                <a:solidFill>
                  <a:prstClr val="black"/>
                </a:solidFill>
                <a:latin typeface="Calibri"/>
              </a:rPr>
              <a:t>Bind to sites of </a:t>
            </a:r>
            <a:r>
              <a:rPr lang="en-GB" dirty="0" err="1">
                <a:solidFill>
                  <a:prstClr val="black"/>
                </a:solidFill>
                <a:latin typeface="Calibri"/>
              </a:rPr>
              <a:t>i</a:t>
            </a:r>
            <a:r>
              <a:rPr lang="de-DE" dirty="0">
                <a:solidFill>
                  <a:prstClr val="black"/>
                </a:solidFill>
                <a:latin typeface="Calibri"/>
              </a:rPr>
              <a:t>m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perfect complementarity in the 3‘UTR of mRNA target</a:t>
            </a:r>
          </a:p>
          <a:p>
            <a:pPr marL="278981" indent="-278981" defTabSz="457029">
              <a:spcBef>
                <a:spcPct val="50000"/>
              </a:spcBef>
              <a:spcAft>
                <a:spcPct val="50000"/>
              </a:spcAft>
              <a:buFontTx/>
              <a:buBlip>
                <a:blip r:embed="rId4"/>
              </a:buBlip>
            </a:pPr>
            <a:r>
              <a:rPr lang="en-GB" dirty="0">
                <a:solidFill>
                  <a:prstClr val="black"/>
                </a:solidFill>
                <a:latin typeface="Calibri"/>
              </a:rPr>
              <a:t>Post-transcriptional repressors of target mRNA</a:t>
            </a: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880545" y="279038"/>
            <a:ext cx="7221008" cy="793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432" tIns="43000" rIns="87432" bIns="43000" anchor="ctr"/>
          <a:lstStyle/>
          <a:p>
            <a:pPr algn="ctr" defTabSz="872801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267DA5"/>
                </a:solidFill>
                <a:latin typeface="Arial" charset="0"/>
                <a:ea typeface="ＭＳ Ｐゴシック" pitchFamily="34" charset="-128"/>
                <a:cs typeface="Arial" charset="0"/>
              </a:rPr>
              <a:t>What are microRNAs?</a:t>
            </a:r>
            <a:endParaRPr lang="en-US" sz="2800" b="1" dirty="0">
              <a:solidFill>
                <a:srgbClr val="267DA5"/>
              </a:solidFill>
              <a:latin typeface="Arial" charset="0"/>
              <a:ea typeface="ＭＳ Ｐゴシック" pitchFamily="34" charset="-128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10"/>
          <p:cNvSpPr>
            <a:spLocks noChangeArrowheads="1"/>
          </p:cNvSpPr>
          <p:nvPr/>
        </p:nvSpPr>
        <p:spPr bwMode="auto">
          <a:xfrm>
            <a:off x="880545" y="279038"/>
            <a:ext cx="7221008" cy="793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432" tIns="43000" rIns="87432" bIns="43000" anchor="ctr"/>
          <a:lstStyle/>
          <a:p>
            <a:pPr algn="ctr" defTabSz="872801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267DA5"/>
                </a:solidFill>
                <a:latin typeface="Arial" charset="0"/>
                <a:ea typeface="ＭＳ Ｐゴシック" pitchFamily="34" charset="-128"/>
                <a:cs typeface="Arial" charset="0"/>
              </a:rPr>
              <a:t>microRNA </a:t>
            </a:r>
            <a:r>
              <a:rPr lang="en-US" sz="2800" b="1" dirty="0" smtClean="0">
                <a:solidFill>
                  <a:srgbClr val="267DA5"/>
                </a:solidFill>
                <a:latin typeface="Arial" charset="0"/>
                <a:ea typeface="ＭＳ Ｐゴシック" pitchFamily="34" charset="-128"/>
                <a:cs typeface="Arial" charset="0"/>
              </a:rPr>
              <a:t>role in toxicology</a:t>
            </a:r>
            <a:endParaRPr lang="en-US" sz="2800" b="1" dirty="0">
              <a:solidFill>
                <a:srgbClr val="267DA5"/>
              </a:solidFill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grpSp>
        <p:nvGrpSpPr>
          <p:cNvPr id="58369" name="Group 58368"/>
          <p:cNvGrpSpPr/>
          <p:nvPr/>
        </p:nvGrpSpPr>
        <p:grpSpPr>
          <a:xfrm>
            <a:off x="2514141" y="1689101"/>
            <a:ext cx="3995677" cy="3666067"/>
            <a:chOff x="2141610" y="1689101"/>
            <a:chExt cx="3995677" cy="3666067"/>
          </a:xfrm>
        </p:grpSpPr>
        <p:pic>
          <p:nvPicPr>
            <p:cNvPr id="7" name="Picture 6" descr="Screen Shot 2013-09-12 at 1.53.44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1610" y="1689101"/>
              <a:ext cx="3995677" cy="3666067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>
            <a:xfrm>
              <a:off x="2879725" y="3070225"/>
              <a:ext cx="327025" cy="835025"/>
            </a:xfrm>
            <a:prstGeom prst="line">
              <a:avLst/>
            </a:prstGeom>
            <a:ln w="31750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302000" y="2652712"/>
              <a:ext cx="247650" cy="835025"/>
            </a:xfrm>
            <a:prstGeom prst="line">
              <a:avLst/>
            </a:prstGeom>
            <a:ln w="31750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3971926" y="2597150"/>
              <a:ext cx="771524" cy="285749"/>
            </a:xfrm>
            <a:prstGeom prst="line">
              <a:avLst/>
            </a:prstGeom>
            <a:ln w="31750">
              <a:solidFill>
                <a:srgbClr val="FF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3657600" y="3241675"/>
              <a:ext cx="647700" cy="479425"/>
            </a:xfrm>
            <a:prstGeom prst="line">
              <a:avLst/>
            </a:prstGeom>
            <a:ln w="31750">
              <a:solidFill>
                <a:srgbClr val="FFB10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4464051" y="3562350"/>
              <a:ext cx="533399" cy="742950"/>
            </a:xfrm>
            <a:prstGeom prst="line">
              <a:avLst/>
            </a:prstGeom>
            <a:ln w="31750"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/>
          <p:cNvGrpSpPr/>
          <p:nvPr/>
        </p:nvGrpSpPr>
        <p:grpSpPr>
          <a:xfrm>
            <a:off x="42332" y="1015994"/>
            <a:ext cx="3090336" cy="1216721"/>
            <a:chOff x="42332" y="1015990"/>
            <a:chExt cx="3090336" cy="1216721"/>
          </a:xfrm>
        </p:grpSpPr>
        <p:sp>
          <p:nvSpPr>
            <p:cNvPr id="58370" name="Rectangle 58369"/>
            <p:cNvSpPr/>
            <p:nvPr/>
          </p:nvSpPr>
          <p:spPr>
            <a:xfrm>
              <a:off x="42332" y="1015990"/>
              <a:ext cx="3090336" cy="1216721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457029"/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Conserved through the Phyla</a:t>
              </a:r>
            </a:p>
            <a:p>
              <a:pPr algn="ctr" defTabSz="457029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58372" name="Picture 58371" descr="Screen Shot 2013-09-12 at 2.18.39 PM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03" t="8134" r="8377" b="9817"/>
            <a:stretch/>
          </p:blipFill>
          <p:spPr>
            <a:xfrm>
              <a:off x="78296" y="1400626"/>
              <a:ext cx="2978168" cy="746360"/>
            </a:xfrm>
            <a:prstGeom prst="rect">
              <a:avLst/>
            </a:prstGeom>
          </p:spPr>
        </p:pic>
      </p:grpSp>
      <p:sp>
        <p:nvSpPr>
          <p:cNvPr id="37" name="Rectangle 36"/>
          <p:cNvSpPr/>
          <p:nvPr/>
        </p:nvSpPr>
        <p:spPr>
          <a:xfrm>
            <a:off x="3185053" y="930267"/>
            <a:ext cx="3150651" cy="137266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7" tIns="45704" rIns="91407" bIns="45704" rtlCol="0" anchor="t"/>
          <a:lstStyle/>
          <a:p>
            <a:pPr defTabSz="457029"/>
            <a:r>
              <a:rPr lang="en-US" u="sng" dirty="0" err="1" smtClean="0">
                <a:solidFill>
                  <a:prstClr val="white"/>
                </a:solidFill>
                <a:latin typeface="Calibri"/>
              </a:rPr>
              <a:t>miRBase</a:t>
            </a:r>
            <a:r>
              <a:rPr lang="en-US" u="sng" dirty="0" smtClean="0">
                <a:solidFill>
                  <a:prstClr val="white"/>
                </a:solidFill>
                <a:latin typeface="Calibri"/>
              </a:rPr>
              <a:t> v. 20: mature </a:t>
            </a:r>
            <a:r>
              <a:rPr lang="en-US" u="sng" dirty="0" err="1" smtClean="0">
                <a:solidFill>
                  <a:prstClr val="white"/>
                </a:solidFill>
                <a:latin typeface="Calibri"/>
              </a:rPr>
              <a:t>miRNAs</a:t>
            </a:r>
            <a:endParaRPr lang="en-US" u="sng" dirty="0" smtClean="0">
              <a:solidFill>
                <a:prstClr val="white"/>
              </a:solidFill>
              <a:latin typeface="Calibri"/>
            </a:endParaRPr>
          </a:p>
          <a:p>
            <a:pPr defTabSz="457029"/>
            <a:r>
              <a:rPr lang="en-US" sz="1600" dirty="0">
                <a:solidFill>
                  <a:prstClr val="white"/>
                </a:solidFill>
                <a:latin typeface="Calibri"/>
              </a:rPr>
              <a:t>Homo sapiens: 2578</a:t>
            </a:r>
          </a:p>
          <a:p>
            <a:pPr defTabSz="457029"/>
            <a:r>
              <a:rPr lang="en-US" sz="1600" dirty="0" err="1">
                <a:solidFill>
                  <a:prstClr val="white"/>
                </a:solidFill>
                <a:latin typeface="Calibri"/>
              </a:rPr>
              <a:t>Mus</a:t>
            </a:r>
            <a:r>
              <a:rPr lang="en-US" sz="1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/>
              </a:rPr>
              <a:t>musculus</a:t>
            </a:r>
            <a:r>
              <a:rPr lang="en-US" sz="1600" dirty="0">
                <a:solidFill>
                  <a:prstClr val="white"/>
                </a:solidFill>
                <a:latin typeface="Calibri"/>
              </a:rPr>
              <a:t>: 1908</a:t>
            </a:r>
          </a:p>
          <a:p>
            <a:pPr defTabSz="457029"/>
            <a:r>
              <a:rPr lang="en-US" sz="1600" dirty="0" err="1">
                <a:solidFill>
                  <a:prstClr val="white"/>
                </a:solidFill>
                <a:latin typeface="Calibri"/>
              </a:rPr>
              <a:t>Rattus</a:t>
            </a:r>
            <a:r>
              <a:rPr lang="en-US" sz="1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600" dirty="0" err="1">
                <a:solidFill>
                  <a:prstClr val="white"/>
                </a:solidFill>
                <a:latin typeface="Calibri"/>
              </a:rPr>
              <a:t>norvegicus</a:t>
            </a:r>
            <a:r>
              <a:rPr lang="en-US" sz="1600" dirty="0">
                <a:solidFill>
                  <a:prstClr val="white"/>
                </a:solidFill>
                <a:latin typeface="Calibri"/>
              </a:rPr>
              <a:t>: 728 </a:t>
            </a:r>
          </a:p>
          <a:p>
            <a:pPr defTabSz="457029"/>
            <a:r>
              <a:rPr lang="en-US" sz="1600" dirty="0">
                <a:solidFill>
                  <a:prstClr val="white"/>
                </a:solidFill>
                <a:latin typeface="Calibri"/>
              </a:rPr>
              <a:t>C. </a:t>
            </a:r>
            <a:r>
              <a:rPr lang="en-US" sz="1600" dirty="0" err="1">
                <a:solidFill>
                  <a:prstClr val="white"/>
                </a:solidFill>
                <a:latin typeface="Calibri"/>
              </a:rPr>
              <a:t>elegans</a:t>
            </a:r>
            <a:r>
              <a:rPr lang="en-US" sz="1600" dirty="0">
                <a:solidFill>
                  <a:prstClr val="white"/>
                </a:solidFill>
                <a:latin typeface="Calibri"/>
              </a:rPr>
              <a:t>: 368</a:t>
            </a:r>
          </a:p>
          <a:p>
            <a:pPr defTabSz="457029"/>
            <a:endParaRPr lang="en-US" dirty="0" smtClean="0">
              <a:solidFill>
                <a:prstClr val="white"/>
              </a:solidFill>
              <a:latin typeface="Calibri"/>
            </a:endParaRPr>
          </a:p>
          <a:p>
            <a:pPr defTabSz="457029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493815" y="1294499"/>
            <a:ext cx="3590918" cy="137266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7" tIns="45704" rIns="91407" bIns="45704" rtlCol="0" anchor="t"/>
          <a:lstStyle/>
          <a:p>
            <a:pPr defTabSz="457029"/>
            <a:r>
              <a:rPr lang="en-US" sz="1600" dirty="0">
                <a:solidFill>
                  <a:prstClr val="white"/>
                </a:solidFill>
                <a:latin typeface="Calibri"/>
              </a:rPr>
              <a:t>- 60% of mRNA are </a:t>
            </a:r>
            <a:r>
              <a:rPr lang="en-US" sz="1600" dirty="0" err="1">
                <a:solidFill>
                  <a:prstClr val="white"/>
                </a:solidFill>
                <a:latin typeface="Calibri"/>
              </a:rPr>
              <a:t>miRNA</a:t>
            </a:r>
            <a:r>
              <a:rPr lang="en-US" sz="1600" dirty="0">
                <a:solidFill>
                  <a:prstClr val="white"/>
                </a:solidFill>
                <a:latin typeface="Calibri"/>
              </a:rPr>
              <a:t> targets</a:t>
            </a:r>
          </a:p>
          <a:p>
            <a:pPr defTabSz="457029"/>
            <a:r>
              <a:rPr lang="en-US" sz="1600" dirty="0">
                <a:solidFill>
                  <a:prstClr val="white"/>
                </a:solidFill>
                <a:latin typeface="Calibri"/>
              </a:rPr>
              <a:t>- One </a:t>
            </a:r>
            <a:r>
              <a:rPr lang="en-US" sz="1600" dirty="0" err="1">
                <a:solidFill>
                  <a:prstClr val="white"/>
                </a:solidFill>
                <a:latin typeface="Calibri"/>
              </a:rPr>
              <a:t>miRNA</a:t>
            </a:r>
            <a:r>
              <a:rPr lang="en-US" sz="1600" dirty="0">
                <a:solidFill>
                  <a:prstClr val="white"/>
                </a:solidFill>
                <a:latin typeface="Calibri"/>
              </a:rPr>
              <a:t> may regulated 100 mRNAs</a:t>
            </a:r>
          </a:p>
          <a:p>
            <a:pPr defTabSz="457029"/>
            <a:r>
              <a:rPr lang="en-US" sz="1600" dirty="0">
                <a:solidFill>
                  <a:prstClr val="white"/>
                </a:solidFill>
                <a:latin typeface="Calibri"/>
              </a:rPr>
              <a:t>- </a:t>
            </a:r>
            <a:r>
              <a:rPr lang="en-US" sz="1600" dirty="0" err="1">
                <a:solidFill>
                  <a:prstClr val="white"/>
                </a:solidFill>
                <a:latin typeface="Calibri"/>
              </a:rPr>
              <a:t>miRNA</a:t>
            </a:r>
            <a:r>
              <a:rPr lang="en-US" sz="1600" dirty="0">
                <a:solidFill>
                  <a:prstClr val="white"/>
                </a:solidFill>
                <a:latin typeface="Calibri"/>
              </a:rPr>
              <a:t> targets are twice as likely to be affected by chemicals than not </a:t>
            </a:r>
            <a:r>
              <a:rPr lang="en-US" sz="1600" dirty="0" err="1">
                <a:solidFill>
                  <a:prstClr val="white"/>
                </a:solidFill>
                <a:latin typeface="Calibri"/>
              </a:rPr>
              <a:t>miRNA</a:t>
            </a:r>
            <a:r>
              <a:rPr lang="en-US" sz="1600" dirty="0">
                <a:solidFill>
                  <a:prstClr val="white"/>
                </a:solidFill>
                <a:latin typeface="Calibri"/>
              </a:rPr>
              <a:t> targets!</a:t>
            </a:r>
          </a:p>
          <a:p>
            <a:pPr defTabSz="457029"/>
            <a:endParaRPr lang="en-US" sz="1600" dirty="0">
              <a:solidFill>
                <a:prstClr val="white"/>
              </a:solidFill>
              <a:latin typeface="Calibri"/>
            </a:endParaRPr>
          </a:p>
          <a:p>
            <a:pPr defTabSz="457029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83608" y="4638856"/>
            <a:ext cx="3590918" cy="135555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7" tIns="45704" rIns="91407" bIns="45704" rtlCol="0" anchor="t"/>
          <a:lstStyle/>
          <a:p>
            <a:pPr algn="ctr" defTabSz="457029"/>
            <a:r>
              <a:rPr lang="en-US" sz="1600" u="sng" dirty="0" err="1">
                <a:solidFill>
                  <a:prstClr val="white"/>
                </a:solidFill>
                <a:latin typeface="Calibri"/>
              </a:rPr>
              <a:t>miRNAs</a:t>
            </a:r>
            <a:r>
              <a:rPr lang="en-US" sz="1600" u="sng" dirty="0">
                <a:solidFill>
                  <a:prstClr val="white"/>
                </a:solidFill>
                <a:latin typeface="Calibri"/>
              </a:rPr>
              <a:t> are more stable than mRNAs:</a:t>
            </a:r>
          </a:p>
          <a:p>
            <a:pPr marL="285645" indent="-285645" defTabSz="457029">
              <a:buFontTx/>
              <a:buChar char="-"/>
            </a:pPr>
            <a:r>
              <a:rPr lang="en-US" sz="1600" dirty="0">
                <a:solidFill>
                  <a:prstClr val="white"/>
                </a:solidFill>
                <a:latin typeface="Calibri"/>
              </a:rPr>
              <a:t>FFPE</a:t>
            </a:r>
          </a:p>
          <a:p>
            <a:pPr marL="285645" indent="-285645" defTabSz="457029">
              <a:buFontTx/>
              <a:buChar char="-"/>
            </a:pPr>
            <a:r>
              <a:rPr lang="en-US" sz="1600" dirty="0" err="1">
                <a:solidFill>
                  <a:prstClr val="white"/>
                </a:solidFill>
                <a:latin typeface="Calibri"/>
              </a:rPr>
              <a:t>Biofluids</a:t>
            </a:r>
            <a:endParaRPr lang="en-US" sz="1600" dirty="0">
              <a:solidFill>
                <a:prstClr val="white"/>
              </a:solidFill>
              <a:latin typeface="Calibri"/>
            </a:endParaRPr>
          </a:p>
          <a:p>
            <a:pPr marL="285645" indent="-285645" defTabSz="457029">
              <a:buFontTx/>
              <a:buChar char="-"/>
            </a:pPr>
            <a:r>
              <a:rPr lang="en-US" sz="1600" dirty="0">
                <a:solidFill>
                  <a:prstClr val="white"/>
                </a:solidFill>
                <a:latin typeface="Calibri"/>
              </a:rPr>
              <a:t>Archive samples </a:t>
            </a:r>
          </a:p>
          <a:p>
            <a:pPr marL="285645" indent="-285645" defTabSz="457029">
              <a:buFontTx/>
              <a:buChar char="-"/>
            </a:pPr>
            <a:r>
              <a:rPr lang="en-US" sz="1600" dirty="0">
                <a:solidFill>
                  <a:prstClr val="white"/>
                </a:solidFill>
                <a:latin typeface="Calibri"/>
              </a:rPr>
              <a:t>Degraded samples</a:t>
            </a:r>
          </a:p>
          <a:p>
            <a:pPr marL="285645" indent="-285645" defTabSz="457029">
              <a:buFontTx/>
              <a:buChar char="-"/>
            </a:pPr>
            <a:endParaRPr lang="en-US" sz="1600" u="sng" dirty="0">
              <a:solidFill>
                <a:prstClr val="white"/>
              </a:solidFill>
              <a:latin typeface="Calibri"/>
            </a:endParaRPr>
          </a:p>
          <a:p>
            <a:pPr defTabSz="457029"/>
            <a:endParaRPr lang="en-US" sz="1600" dirty="0">
              <a:solidFill>
                <a:prstClr val="white"/>
              </a:solidFill>
              <a:latin typeface="Calibri"/>
            </a:endParaRPr>
          </a:p>
          <a:p>
            <a:pPr defTabSz="457029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71" name="Group 70"/>
          <p:cNvGrpSpPr/>
          <p:nvPr/>
        </p:nvGrpSpPr>
        <p:grpSpPr>
          <a:xfrm>
            <a:off x="5486910" y="2820985"/>
            <a:ext cx="3612643" cy="1380113"/>
            <a:chOff x="5486907" y="2713032"/>
            <a:chExt cx="3612643" cy="1380113"/>
          </a:xfrm>
        </p:grpSpPr>
        <p:sp>
          <p:nvSpPr>
            <p:cNvPr id="40" name="Rectangle 39"/>
            <p:cNvSpPr/>
            <p:nvPr/>
          </p:nvSpPr>
          <p:spPr>
            <a:xfrm>
              <a:off x="5486907" y="2713032"/>
              <a:ext cx="3612643" cy="137266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457029"/>
              <a:r>
                <a:rPr lang="en-US" sz="1600" u="sng" dirty="0">
                  <a:solidFill>
                    <a:prstClr val="white"/>
                  </a:solidFill>
                  <a:latin typeface="Calibri"/>
                </a:rPr>
                <a:t>Spatial specific expression:</a:t>
              </a:r>
            </a:p>
            <a:p>
              <a:pPr defTabSz="457029"/>
              <a:endParaRPr lang="en-US" sz="1600" dirty="0">
                <a:solidFill>
                  <a:prstClr val="white"/>
                </a:solidFill>
                <a:latin typeface="Calibri"/>
              </a:endParaRPr>
            </a:p>
            <a:p>
              <a:pPr defTabSz="457029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Picture 16" descr="brain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5119" y="3018220"/>
              <a:ext cx="1256668" cy="965489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5670970" y="3160896"/>
              <a:ext cx="9284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029"/>
              <a:r>
                <a:rPr lang="en-US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alibri"/>
                </a:rPr>
                <a:t>m</a:t>
              </a:r>
              <a:r>
                <a:rPr lang="en-US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alibri"/>
                </a:rPr>
                <a:t>ir-9</a:t>
              </a:r>
            </a:p>
            <a:p>
              <a:pPr defTabSz="457029"/>
              <a:r>
                <a:rPr lang="en-US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alibri"/>
                </a:rPr>
                <a:t>m</a:t>
              </a:r>
              <a:r>
                <a:rPr lang="en-US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alibri"/>
                </a:rPr>
                <a:t>ir-124</a:t>
              </a:r>
              <a:endPara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endParaRPr>
            </a:p>
          </p:txBody>
        </p:sp>
        <p:pic>
          <p:nvPicPr>
            <p:cNvPr id="19" name="Picture 18" descr="heart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4036" y="2997367"/>
              <a:ext cx="783689" cy="109577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6977613" y="3500965"/>
              <a:ext cx="6901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029"/>
              <a:r>
                <a:rPr lang="en-US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alibri"/>
                </a:rPr>
                <a:t>m</a:t>
              </a:r>
              <a:r>
                <a:rPr lang="en-US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alibri"/>
                </a:rPr>
                <a:t>ir-1</a:t>
              </a:r>
              <a:endPara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endParaRPr>
            </a:p>
          </p:txBody>
        </p:sp>
        <p:pic>
          <p:nvPicPr>
            <p:cNvPr id="21" name="Picture 20" descr="liver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3340" y="3104606"/>
              <a:ext cx="1160009" cy="85725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937499" y="3163899"/>
              <a:ext cx="9241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029"/>
              <a:r>
                <a:rPr lang="en-US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alibri"/>
                </a:rPr>
                <a:t>m</a:t>
              </a:r>
              <a:r>
                <a:rPr lang="en-US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alibri"/>
                </a:rPr>
                <a:t>ir-122</a:t>
              </a:r>
              <a:endPara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437266" y="4328098"/>
            <a:ext cx="3688931" cy="1720123"/>
            <a:chOff x="5437264" y="4328096"/>
            <a:chExt cx="3688931" cy="1720122"/>
          </a:xfrm>
        </p:grpSpPr>
        <p:sp>
          <p:nvSpPr>
            <p:cNvPr id="41" name="Rectangle 40"/>
            <p:cNvSpPr/>
            <p:nvPr/>
          </p:nvSpPr>
          <p:spPr>
            <a:xfrm>
              <a:off x="5475273" y="4328096"/>
              <a:ext cx="3617931" cy="172012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457029"/>
              <a:r>
                <a:rPr lang="en-US" sz="1600" u="sng" dirty="0">
                  <a:solidFill>
                    <a:prstClr val="white"/>
                  </a:solidFill>
                  <a:latin typeface="Calibri"/>
                </a:rPr>
                <a:t>Temporally specific expression:</a:t>
              </a:r>
            </a:p>
            <a:p>
              <a:pPr defTabSz="457029"/>
              <a:endParaRPr lang="en-US" sz="1600" dirty="0">
                <a:solidFill>
                  <a:srgbClr val="008000"/>
                </a:solidFill>
                <a:latin typeface="Calibri"/>
              </a:endParaRPr>
            </a:p>
            <a:p>
              <a:pPr defTabSz="457029"/>
              <a:endParaRPr lang="en-US" dirty="0">
                <a:solidFill>
                  <a:srgbClr val="008000"/>
                </a:solidFill>
                <a:latin typeface="Calibri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688013" y="5252530"/>
              <a:ext cx="8822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029"/>
              <a:r>
                <a:rPr lang="en-US" dirty="0" smtClean="0">
                  <a:ln w="18000">
                    <a:solidFill>
                      <a:srgbClr val="008000"/>
                    </a:solidFill>
                    <a:prstDash val="solid"/>
                    <a:miter lim="800000"/>
                  </a:ln>
                  <a:solidFill>
                    <a:srgbClr val="008000"/>
                  </a:solidFill>
                  <a:latin typeface="Calibri"/>
                </a:rPr>
                <a:t>ES-</a:t>
              </a:r>
              <a:r>
                <a:rPr lang="en-US" dirty="0" err="1" smtClean="0">
                  <a:ln w="18000">
                    <a:solidFill>
                      <a:srgbClr val="008000"/>
                    </a:solidFill>
                    <a:prstDash val="solid"/>
                    <a:miter lim="800000"/>
                  </a:ln>
                  <a:solidFill>
                    <a:srgbClr val="008000"/>
                  </a:solidFill>
                  <a:latin typeface="Calibri"/>
                </a:rPr>
                <a:t>mirs</a:t>
              </a:r>
              <a:endParaRPr lang="en-US" dirty="0" smtClean="0">
                <a:ln w="18000">
                  <a:solidFill>
                    <a:srgbClr val="008000"/>
                  </a:solidFill>
                  <a:prstDash val="solid"/>
                  <a:miter lim="800000"/>
                </a:ln>
                <a:solidFill>
                  <a:srgbClr val="008000"/>
                </a:solidFill>
                <a:latin typeface="Calibri"/>
              </a:endParaRPr>
            </a:p>
            <a:p>
              <a:pPr defTabSz="457029"/>
              <a:r>
                <a:rPr lang="en-US" dirty="0" smtClean="0">
                  <a:ln w="18000">
                    <a:solidFill>
                      <a:srgbClr val="008000"/>
                    </a:solidFill>
                    <a:prstDash val="solid"/>
                    <a:miter lim="800000"/>
                  </a:ln>
                  <a:solidFill>
                    <a:srgbClr val="008000"/>
                  </a:solidFill>
                  <a:latin typeface="Calibri"/>
                </a:rPr>
                <a:t>Lin-28</a:t>
              </a:r>
              <a:endParaRPr lang="en-US" dirty="0">
                <a:ln w="18000">
                  <a:solidFill>
                    <a:srgbClr val="008000"/>
                  </a:solidFill>
                  <a:prstDash val="solid"/>
                  <a:miter lim="800000"/>
                </a:ln>
                <a:solidFill>
                  <a:srgbClr val="008000"/>
                </a:solidFill>
                <a:latin typeface="Calibri"/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V="1">
              <a:off x="5658921" y="4741333"/>
              <a:ext cx="0" cy="999067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5437264" y="4476479"/>
              <a:ext cx="13701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029"/>
              <a:r>
                <a:rPr lang="en-US" dirty="0" err="1" smtClean="0">
                  <a:ln w="18000">
                    <a:solidFill>
                      <a:srgbClr val="008000"/>
                    </a:solidFill>
                    <a:prstDash val="solid"/>
                    <a:miter lim="800000"/>
                  </a:ln>
                  <a:solidFill>
                    <a:srgbClr val="008000"/>
                  </a:solidFill>
                  <a:latin typeface="Calibri"/>
                </a:rPr>
                <a:t>Pluripotency</a:t>
              </a:r>
              <a:endParaRPr lang="en-US" dirty="0" smtClean="0">
                <a:ln w="18000">
                  <a:solidFill>
                    <a:srgbClr val="008000"/>
                  </a:solidFill>
                  <a:prstDash val="solid"/>
                  <a:miter lim="800000"/>
                </a:ln>
                <a:solidFill>
                  <a:srgbClr val="008000"/>
                </a:solidFill>
                <a:latin typeface="Calibri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6424859" y="5734249"/>
              <a:ext cx="1436953" cy="0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7880611" y="5651500"/>
              <a:ext cx="0" cy="149067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4" name="Picture 7" descr="ESC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9794" y="4779433"/>
              <a:ext cx="668561" cy="613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Freeform 21"/>
            <p:cNvSpPr/>
            <p:nvPr/>
          </p:nvSpPr>
          <p:spPr>
            <a:xfrm flipH="1">
              <a:off x="6248401" y="5823299"/>
              <a:ext cx="1949452" cy="190849"/>
            </a:xfrm>
            <a:custGeom>
              <a:avLst/>
              <a:gdLst>
                <a:gd name="connsiteX0" fmla="*/ 1555750 w 1555750"/>
                <a:gd name="connsiteY0" fmla="*/ 0 h 190849"/>
                <a:gd name="connsiteX1" fmla="*/ 1200150 w 1555750"/>
                <a:gd name="connsiteY1" fmla="*/ 190500 h 190849"/>
                <a:gd name="connsiteX2" fmla="*/ 0 w 1555750"/>
                <a:gd name="connsiteY2" fmla="*/ 50800 h 190849"/>
                <a:gd name="connsiteX3" fmla="*/ 0 w 1555750"/>
                <a:gd name="connsiteY3" fmla="*/ 50800 h 190849"/>
                <a:gd name="connsiteX4" fmla="*/ 6350 w 1555750"/>
                <a:gd name="connsiteY4" fmla="*/ 25400 h 190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5750" h="190849">
                  <a:moveTo>
                    <a:pt x="1555750" y="0"/>
                  </a:moveTo>
                  <a:cubicBezTo>
                    <a:pt x="1507596" y="91016"/>
                    <a:pt x="1459442" y="182033"/>
                    <a:pt x="1200150" y="190500"/>
                  </a:cubicBezTo>
                  <a:cubicBezTo>
                    <a:pt x="940858" y="198967"/>
                    <a:pt x="0" y="50800"/>
                    <a:pt x="0" y="50800"/>
                  </a:cubicBezTo>
                  <a:lnTo>
                    <a:pt x="0" y="50800"/>
                  </a:lnTo>
                  <a:lnTo>
                    <a:pt x="6350" y="25400"/>
                  </a:lnTo>
                </a:path>
              </a:pathLst>
            </a:custGeom>
            <a:ln>
              <a:solidFill>
                <a:srgbClr val="FFB10D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029"/>
              <a:endParaRPr lang="en-US" b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 flipV="1">
              <a:off x="6170797" y="5781517"/>
              <a:ext cx="185556" cy="98294"/>
            </a:xfrm>
            <a:prstGeom prst="line">
              <a:avLst/>
            </a:prstGeom>
            <a:ln>
              <a:solidFill>
                <a:srgbClr val="FFB10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7921834" y="5531534"/>
              <a:ext cx="6174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029"/>
              <a:r>
                <a:rPr lang="en-US" dirty="0">
                  <a:ln w="18000">
                    <a:solidFill>
                      <a:srgbClr val="FFB10D"/>
                    </a:solidFill>
                    <a:prstDash val="solid"/>
                    <a:miter lim="800000"/>
                  </a:ln>
                  <a:solidFill>
                    <a:srgbClr val="FFB10D"/>
                  </a:solidFill>
                  <a:latin typeface="Calibri"/>
                </a:rPr>
                <a:t>l</a:t>
              </a:r>
              <a:r>
                <a:rPr lang="en-US" dirty="0" smtClean="0">
                  <a:ln w="18000">
                    <a:solidFill>
                      <a:srgbClr val="FFB10D"/>
                    </a:solidFill>
                    <a:prstDash val="solid"/>
                    <a:miter lim="800000"/>
                  </a:ln>
                  <a:solidFill>
                    <a:srgbClr val="FFB10D"/>
                  </a:solidFill>
                  <a:latin typeface="Calibri"/>
                </a:rPr>
                <a:t>et-7</a:t>
              </a:r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 flipV="1">
              <a:off x="8708402" y="4798483"/>
              <a:ext cx="0" cy="999067"/>
            </a:xfrm>
            <a:prstGeom prst="straightConnector1">
              <a:avLst/>
            </a:prstGeom>
            <a:ln>
              <a:solidFill>
                <a:srgbClr val="FFB10D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5" name="Picture 34" descr="Screen Shot 2013-09-13 at 10.15.24 AM.png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44" b="92902" l="1970" r="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231129" y="4678289"/>
              <a:ext cx="1489971" cy="1081358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7569609" y="4484709"/>
              <a:ext cx="15565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029"/>
              <a:r>
                <a:rPr lang="en-US" dirty="0" smtClean="0">
                  <a:ln w="18000">
                    <a:solidFill>
                      <a:srgbClr val="FFB10D"/>
                    </a:solidFill>
                    <a:prstDash val="solid"/>
                    <a:miter lim="800000"/>
                  </a:ln>
                  <a:solidFill>
                    <a:srgbClr val="FFB10D"/>
                  </a:solidFill>
                  <a:latin typeface="Calibri"/>
                </a:rPr>
                <a:t>Differentiation</a:t>
              </a:r>
            </a:p>
          </p:txBody>
        </p:sp>
        <p:sp>
          <p:nvSpPr>
            <p:cNvPr id="62" name="Freeform 61"/>
            <p:cNvSpPr/>
            <p:nvPr/>
          </p:nvSpPr>
          <p:spPr>
            <a:xfrm>
              <a:off x="6773336" y="4715933"/>
              <a:ext cx="1291167" cy="905934"/>
            </a:xfrm>
            <a:custGeom>
              <a:avLst/>
              <a:gdLst>
                <a:gd name="connsiteX0" fmla="*/ 1291167 w 1291167"/>
                <a:gd name="connsiteY0" fmla="*/ 905934 h 905934"/>
                <a:gd name="connsiteX1" fmla="*/ 1066800 w 1291167"/>
                <a:gd name="connsiteY1" fmla="*/ 635000 h 905934"/>
                <a:gd name="connsiteX2" fmla="*/ 910167 w 1291167"/>
                <a:gd name="connsiteY2" fmla="*/ 465667 h 905934"/>
                <a:gd name="connsiteX3" fmla="*/ 673100 w 1291167"/>
                <a:gd name="connsiteY3" fmla="*/ 275167 h 905934"/>
                <a:gd name="connsiteX4" fmla="*/ 402167 w 1291167"/>
                <a:gd name="connsiteY4" fmla="*/ 110067 h 905934"/>
                <a:gd name="connsiteX5" fmla="*/ 0 w 1291167"/>
                <a:gd name="connsiteY5" fmla="*/ 0 h 905934"/>
                <a:gd name="connsiteX6" fmla="*/ 0 w 1291167"/>
                <a:gd name="connsiteY6" fmla="*/ 0 h 905934"/>
                <a:gd name="connsiteX7" fmla="*/ 0 w 1291167"/>
                <a:gd name="connsiteY7" fmla="*/ 0 h 905934"/>
                <a:gd name="connsiteX8" fmla="*/ 0 w 1291167"/>
                <a:gd name="connsiteY8" fmla="*/ 0 h 905934"/>
                <a:gd name="connsiteX9" fmla="*/ 0 w 1291167"/>
                <a:gd name="connsiteY9" fmla="*/ 21167 h 905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91167" h="905934">
                  <a:moveTo>
                    <a:pt x="1291167" y="905934"/>
                  </a:moveTo>
                  <a:cubicBezTo>
                    <a:pt x="1210733" y="807156"/>
                    <a:pt x="1130300" y="708378"/>
                    <a:pt x="1066800" y="635000"/>
                  </a:cubicBezTo>
                  <a:cubicBezTo>
                    <a:pt x="1003300" y="561622"/>
                    <a:pt x="975784" y="525639"/>
                    <a:pt x="910167" y="465667"/>
                  </a:cubicBezTo>
                  <a:cubicBezTo>
                    <a:pt x="844550" y="405695"/>
                    <a:pt x="757767" y="334434"/>
                    <a:pt x="673100" y="275167"/>
                  </a:cubicBezTo>
                  <a:cubicBezTo>
                    <a:pt x="588433" y="215900"/>
                    <a:pt x="514350" y="155928"/>
                    <a:pt x="402167" y="110067"/>
                  </a:cubicBezTo>
                  <a:cubicBezTo>
                    <a:pt x="289984" y="64206"/>
                    <a:pt x="0" y="0"/>
                    <a:pt x="0" y="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3528"/>
                    <a:pt x="1411" y="21872"/>
                    <a:pt x="0" y="21167"/>
                  </a:cubicBezTo>
                </a:path>
              </a:pathLst>
            </a:custGeom>
            <a:noFill/>
            <a:ln>
              <a:solidFill>
                <a:srgbClr val="FFB10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029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68" name="Straight Connector 67"/>
            <p:cNvCxnSpPr/>
            <p:nvPr/>
          </p:nvCxnSpPr>
          <p:spPr>
            <a:xfrm flipV="1">
              <a:off x="6743705" y="4644213"/>
              <a:ext cx="66876" cy="137338"/>
            </a:xfrm>
            <a:prstGeom prst="line">
              <a:avLst/>
            </a:prstGeom>
            <a:ln>
              <a:solidFill>
                <a:srgbClr val="FFB10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/>
          <p:cNvGrpSpPr/>
          <p:nvPr/>
        </p:nvGrpSpPr>
        <p:grpSpPr>
          <a:xfrm>
            <a:off x="78296" y="2302936"/>
            <a:ext cx="3596230" cy="2025163"/>
            <a:chOff x="78296" y="2302933"/>
            <a:chExt cx="3596230" cy="2025163"/>
          </a:xfrm>
        </p:grpSpPr>
        <p:sp>
          <p:nvSpPr>
            <p:cNvPr id="39" name="Rectangle 38"/>
            <p:cNvSpPr/>
            <p:nvPr/>
          </p:nvSpPr>
          <p:spPr>
            <a:xfrm>
              <a:off x="78296" y="2302933"/>
              <a:ext cx="3596230" cy="202516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457029"/>
              <a:r>
                <a:rPr lang="en-US" sz="1600" u="sng" dirty="0">
                  <a:solidFill>
                    <a:prstClr val="white"/>
                  </a:solidFill>
                  <a:latin typeface="Calibri"/>
                </a:rPr>
                <a:t>Circulating </a:t>
              </a:r>
              <a:r>
                <a:rPr lang="en-US" sz="1600" u="sng" dirty="0" err="1">
                  <a:solidFill>
                    <a:prstClr val="white"/>
                  </a:solidFill>
                  <a:latin typeface="Calibri"/>
                </a:rPr>
                <a:t>miRNAs</a:t>
              </a:r>
              <a:r>
                <a:rPr lang="en-US" sz="1600" u="sng" dirty="0">
                  <a:solidFill>
                    <a:prstClr val="white"/>
                  </a:solidFill>
                  <a:latin typeface="Calibri"/>
                </a:rPr>
                <a:t>:</a:t>
              </a:r>
            </a:p>
            <a:p>
              <a:pPr algn="r" defTabSz="457029"/>
              <a:r>
                <a:rPr lang="en-US" sz="1600" u="sng" dirty="0">
                  <a:solidFill>
                    <a:prstClr val="white"/>
                  </a:solidFill>
                  <a:latin typeface="Calibri"/>
                </a:rPr>
                <a:t>Biomarkers for:</a:t>
              </a:r>
            </a:p>
            <a:p>
              <a:pPr marL="285645" indent="-285645" algn="r" defTabSz="457029">
                <a:buFontTx/>
                <a:buChar char="-"/>
              </a:pPr>
              <a:r>
                <a:rPr lang="en-US" sz="1600" dirty="0">
                  <a:solidFill>
                    <a:prstClr val="white"/>
                  </a:solidFill>
                  <a:latin typeface="Calibri"/>
                </a:rPr>
                <a:t>Cancer</a:t>
              </a:r>
            </a:p>
            <a:p>
              <a:pPr marL="285645" indent="-285645" algn="r" defTabSz="457029">
                <a:buFontTx/>
                <a:buChar char="-"/>
              </a:pPr>
              <a:r>
                <a:rPr lang="en-US" sz="1600" dirty="0">
                  <a:solidFill>
                    <a:prstClr val="white"/>
                  </a:solidFill>
                  <a:latin typeface="Calibri"/>
                </a:rPr>
                <a:t>Liver toxicity/injury</a:t>
              </a:r>
            </a:p>
            <a:p>
              <a:pPr marL="285645" indent="-285645" algn="r" defTabSz="457029">
                <a:buFontTx/>
                <a:buChar char="-"/>
              </a:pPr>
              <a:r>
                <a:rPr lang="en-US" sz="1600" dirty="0">
                  <a:solidFill>
                    <a:prstClr val="white"/>
                  </a:solidFill>
                  <a:latin typeface="Calibri"/>
                </a:rPr>
                <a:t>Heart injury</a:t>
              </a:r>
            </a:p>
            <a:p>
              <a:pPr marL="285645" indent="-285645" algn="r" defTabSz="457029">
                <a:buFontTx/>
                <a:buChar char="-"/>
              </a:pPr>
              <a:r>
                <a:rPr lang="en-US" sz="1600" dirty="0">
                  <a:solidFill>
                    <a:prstClr val="white"/>
                  </a:solidFill>
                  <a:latin typeface="Calibri"/>
                </a:rPr>
                <a:t>Nephrotoxicity</a:t>
              </a:r>
            </a:p>
            <a:p>
              <a:pPr marL="285645" indent="-285645" algn="r" defTabSz="457029">
                <a:buFontTx/>
                <a:buChar char="-"/>
              </a:pPr>
              <a:r>
                <a:rPr lang="en-US" sz="1600" dirty="0">
                  <a:solidFill>
                    <a:prstClr val="white"/>
                  </a:solidFill>
                  <a:latin typeface="Calibri"/>
                </a:rPr>
                <a:t>CNS diseases</a:t>
              </a:r>
            </a:p>
            <a:p>
              <a:pPr marL="285645" indent="-285645" algn="r" defTabSz="457029">
                <a:buFontTx/>
                <a:buChar char="-"/>
              </a:pPr>
              <a:endParaRPr lang="en-US" sz="1600" u="sng" dirty="0">
                <a:solidFill>
                  <a:prstClr val="white"/>
                </a:solidFill>
                <a:latin typeface="Calibri"/>
              </a:endParaRPr>
            </a:p>
            <a:p>
              <a:pPr marL="285645" indent="-285645" algn="r" defTabSz="457029">
                <a:buFontTx/>
                <a:buChar char="-"/>
              </a:pPr>
              <a:endParaRPr lang="en-US" sz="1600" u="sng" dirty="0">
                <a:solidFill>
                  <a:prstClr val="white"/>
                </a:solidFill>
                <a:latin typeface="Calibri"/>
              </a:endParaRPr>
            </a:p>
            <a:p>
              <a:pPr defTabSz="457029"/>
              <a:endParaRPr lang="en-US" sz="1600" dirty="0">
                <a:solidFill>
                  <a:prstClr val="white"/>
                </a:solidFill>
                <a:latin typeface="Calibri"/>
              </a:endParaRPr>
            </a:p>
            <a:p>
              <a:pPr defTabSz="457029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74" name="Picture 73" descr="Screen Shot 2013-09-13 at 2.31.32 PM.png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t="5217" r="1373" b="1821"/>
            <a:stretch/>
          </p:blipFill>
          <p:spPr>
            <a:xfrm>
              <a:off x="93906" y="2592068"/>
              <a:ext cx="1778382" cy="173602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 rot="1275296">
            <a:off x="2302014" y="1294500"/>
            <a:ext cx="4499774" cy="4113589"/>
            <a:chOff x="-746237" y="826104"/>
            <a:chExt cx="4499774" cy="4113589"/>
          </a:xfrm>
        </p:grpSpPr>
        <p:grpSp>
          <p:nvGrpSpPr>
            <p:cNvPr id="45" name="Group 44"/>
            <p:cNvGrpSpPr/>
            <p:nvPr/>
          </p:nvGrpSpPr>
          <p:grpSpPr>
            <a:xfrm>
              <a:off x="-746237" y="826104"/>
              <a:ext cx="4499774" cy="4113589"/>
              <a:chOff x="-680215" y="787232"/>
              <a:chExt cx="5383663" cy="4734893"/>
            </a:xfrm>
          </p:grpSpPr>
          <p:pic>
            <p:nvPicPr>
              <p:cNvPr id="46" name="Picture 45" descr="Screenshot 2014-05-11 11.07.11.png"/>
              <p:cNvPicPr>
                <a:picLocks noChangeAspect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653" b="97686" l="926" r="89815">
                            <a14:foregroundMark x1="5247" y1="59008" x2="5710" y2="73058"/>
                            <a14:foregroundMark x1="1080" y1="70248" x2="1080" y2="72562"/>
                            <a14:foregroundMark x1="49691" y1="93223" x2="65895" y2="93884"/>
                            <a14:foregroundMark x1="62037" y1="97686" x2="64660" y2="97686"/>
                            <a14:foregroundMark x1="29475" y1="1653" x2="29167" y2="160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387309">
                <a:off x="-680215" y="787232"/>
                <a:ext cx="5383663" cy="4734893"/>
              </a:xfrm>
              <a:prstGeom prst="rect">
                <a:avLst/>
              </a:prstGeom>
            </p:spPr>
          </p:pic>
          <p:sp>
            <p:nvSpPr>
              <p:cNvPr id="47" name="TextBox 46"/>
              <p:cNvSpPr txBox="1"/>
              <p:nvPr/>
            </p:nvSpPr>
            <p:spPr>
              <a:xfrm>
                <a:off x="-143414" y="1948671"/>
                <a:ext cx="3604094" cy="4959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2200" b="1" u="sng" dirty="0">
                  <a:solidFill>
                    <a:prstClr val="black"/>
                  </a:solidFill>
                  <a:latin typeface="Chalkduster"/>
                  <a:cs typeface="Chalkduster"/>
                </a:endParaRPr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-76203" y="2240126"/>
              <a:ext cx="2803100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029"/>
              <a:r>
                <a:rPr lang="en-US" sz="2800" dirty="0">
                  <a:solidFill>
                    <a:prstClr val="black"/>
                  </a:solidFill>
                  <a:latin typeface="Chalkduster"/>
                  <a:cs typeface="Chalkduster"/>
                </a:rPr>
                <a:t>Rapid response to toxicant treatment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3357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4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63646" y="623901"/>
            <a:ext cx="6043281" cy="566328"/>
          </a:xfrm>
        </p:spPr>
        <p:txBody>
          <a:bodyPr/>
          <a:lstStyle/>
          <a:p>
            <a:r>
              <a:rPr lang="en-US" sz="1800" dirty="0">
                <a:solidFill>
                  <a:srgbClr val="267DA5"/>
                </a:solidFill>
                <a:latin typeface="Arial" charset="0"/>
                <a:ea typeface="ＭＳ Ｐゴシック" pitchFamily="34" charset="-128"/>
                <a:cs typeface="Arial" charset="0"/>
              </a:rPr>
              <a:t>Neural differentiation of ES cells under </a:t>
            </a:r>
            <a:r>
              <a:rPr lang="en-US" sz="1800" dirty="0" smtClean="0">
                <a:solidFill>
                  <a:srgbClr val="267DA5"/>
                </a:solidFill>
                <a:latin typeface="Arial" charset="0"/>
                <a:ea typeface="ＭＳ Ｐゴシック" pitchFamily="34" charset="-128"/>
                <a:cs typeface="Arial" charset="0"/>
              </a:rPr>
              <a:t>exposure to developmental </a:t>
            </a:r>
            <a:r>
              <a:rPr lang="en-US" sz="1800" dirty="0" err="1" smtClean="0">
                <a:solidFill>
                  <a:srgbClr val="267DA5"/>
                </a:solidFill>
                <a:latin typeface="Arial" charset="0"/>
                <a:ea typeface="ＭＳ Ｐゴシック" pitchFamily="34" charset="-128"/>
                <a:cs typeface="Arial" charset="0"/>
              </a:rPr>
              <a:t>neurotoxicants</a:t>
            </a:r>
            <a:endParaRPr lang="en-US" sz="1800" dirty="0">
              <a:solidFill>
                <a:srgbClr val="267DA5"/>
              </a:solidFill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2112" y="1276855"/>
            <a:ext cx="6257225" cy="4643249"/>
            <a:chOff x="72111" y="1119355"/>
            <a:chExt cx="6830025" cy="4809622"/>
          </a:xfrm>
        </p:grpSpPr>
        <p:pic>
          <p:nvPicPr>
            <p:cNvPr id="19" name="Picture 21" descr="2010-08-12_W4_NT16-Tubulin_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0417" y="1485900"/>
              <a:ext cx="2587521" cy="19417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Astro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854" b="100000" l="1810" r="9932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654505">
              <a:off x="2762673" y="4144264"/>
              <a:ext cx="1099801" cy="1273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11" y="2772146"/>
              <a:ext cx="2027313" cy="1767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 Box 8"/>
            <p:cNvSpPr txBox="1">
              <a:spLocks noChangeArrowheads="1"/>
            </p:cNvSpPr>
            <p:nvPr/>
          </p:nvSpPr>
          <p:spPr bwMode="auto">
            <a:xfrm>
              <a:off x="103487" y="2344367"/>
              <a:ext cx="2007308" cy="334744"/>
            </a:xfrm>
            <a:prstGeom prst="rect">
              <a:avLst/>
            </a:prstGeom>
            <a:noFill/>
            <a:ln>
              <a:noFill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CC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defTabSz="457029"/>
              <a:r>
                <a:rPr lang="de-DE" sz="1500">
                  <a:solidFill>
                    <a:prstClr val="black"/>
                  </a:solidFill>
                  <a:latin typeface="Calibri"/>
                </a:rPr>
                <a:t>Embryonic stem cells</a:t>
              </a:r>
            </a:p>
          </p:txBody>
        </p:sp>
        <p:sp>
          <p:nvSpPr>
            <p:cNvPr id="23" name="Line 9"/>
            <p:cNvSpPr>
              <a:spLocks noChangeShapeType="1"/>
            </p:cNvSpPr>
            <p:nvPr/>
          </p:nvSpPr>
          <p:spPr bwMode="auto">
            <a:xfrm flipV="1">
              <a:off x="2187512" y="2161419"/>
              <a:ext cx="1879637" cy="1281989"/>
            </a:xfrm>
            <a:prstGeom prst="line">
              <a:avLst/>
            </a:prstGeom>
            <a:noFill/>
            <a:ln w="19050">
              <a:solidFill>
                <a:srgbClr val="3333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135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029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Line 10"/>
            <p:cNvSpPr>
              <a:spLocks noChangeShapeType="1"/>
            </p:cNvSpPr>
            <p:nvPr/>
          </p:nvSpPr>
          <p:spPr bwMode="auto">
            <a:xfrm>
              <a:off x="2157717" y="3717832"/>
              <a:ext cx="1939225" cy="1066755"/>
            </a:xfrm>
            <a:prstGeom prst="line">
              <a:avLst/>
            </a:prstGeom>
            <a:noFill/>
            <a:ln w="19050">
              <a:solidFill>
                <a:srgbClr val="3333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135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029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Text Box 12"/>
            <p:cNvSpPr txBox="1">
              <a:spLocks noChangeArrowheads="1"/>
            </p:cNvSpPr>
            <p:nvPr/>
          </p:nvSpPr>
          <p:spPr bwMode="auto">
            <a:xfrm>
              <a:off x="5454036" y="3088997"/>
              <a:ext cx="1448100" cy="3825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029"/>
              <a:r>
                <a:rPr lang="de-DE" dirty="0" smtClean="0">
                  <a:solidFill>
                    <a:srgbClr val="FFFFFF"/>
                  </a:solidFill>
                  <a:latin typeface="Calibri"/>
                </a:rPr>
                <a:t>β-III-</a:t>
              </a:r>
              <a:r>
                <a:rPr lang="de-DE" dirty="0" err="1" smtClean="0">
                  <a:solidFill>
                    <a:srgbClr val="FFFFFF"/>
                  </a:solidFill>
                  <a:latin typeface="Calibri"/>
                </a:rPr>
                <a:t>Tubulin</a:t>
              </a:r>
              <a:endParaRPr lang="de-DE" dirty="0">
                <a:solidFill>
                  <a:srgbClr val="FFFFFF"/>
                </a:solidFill>
                <a:latin typeface="Calibri"/>
              </a:endParaRPr>
            </a:p>
          </p:txBody>
        </p:sp>
        <p:pic>
          <p:nvPicPr>
            <p:cNvPr id="26" name="Picture 13" descr="GFP GR Hi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662"/>
            <a:stretch/>
          </p:blipFill>
          <p:spPr bwMode="auto">
            <a:xfrm>
              <a:off x="4160418" y="4052790"/>
              <a:ext cx="2606031" cy="1864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 Box 14"/>
            <p:cNvSpPr txBox="1">
              <a:spLocks noChangeArrowheads="1"/>
            </p:cNvSpPr>
            <p:nvPr/>
          </p:nvSpPr>
          <p:spPr bwMode="auto">
            <a:xfrm>
              <a:off x="6115392" y="5546411"/>
              <a:ext cx="752248" cy="3825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029"/>
              <a:r>
                <a:rPr lang="de-DE" dirty="0">
                  <a:solidFill>
                    <a:srgbClr val="00FF00"/>
                  </a:solidFill>
                  <a:latin typeface="Calibri"/>
                </a:rPr>
                <a:t>GFAP</a:t>
              </a:r>
            </a:p>
          </p:txBody>
        </p:sp>
        <p:sp>
          <p:nvSpPr>
            <p:cNvPr id="28" name="Text Box 16"/>
            <p:cNvSpPr txBox="1">
              <a:spLocks noChangeArrowheads="1"/>
            </p:cNvSpPr>
            <p:nvPr/>
          </p:nvSpPr>
          <p:spPr bwMode="auto">
            <a:xfrm>
              <a:off x="4984443" y="1119355"/>
              <a:ext cx="1073600" cy="382566"/>
            </a:xfrm>
            <a:prstGeom prst="rect">
              <a:avLst/>
            </a:prstGeom>
            <a:noFill/>
            <a:ln>
              <a:noFill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CC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defTabSz="457029"/>
              <a:r>
                <a:rPr lang="de-DE" dirty="0">
                  <a:solidFill>
                    <a:prstClr val="black"/>
                  </a:solidFill>
                  <a:latin typeface="Calibri"/>
                </a:rPr>
                <a:t>Neurons</a:t>
              </a:r>
            </a:p>
          </p:txBody>
        </p:sp>
        <p:sp>
          <p:nvSpPr>
            <p:cNvPr id="29" name="Text Box 17"/>
            <p:cNvSpPr txBox="1">
              <a:spLocks noChangeArrowheads="1"/>
            </p:cNvSpPr>
            <p:nvPr/>
          </p:nvSpPr>
          <p:spPr bwMode="auto">
            <a:xfrm>
              <a:off x="4878693" y="3690927"/>
              <a:ext cx="1279919" cy="382566"/>
            </a:xfrm>
            <a:prstGeom prst="rect">
              <a:avLst/>
            </a:prstGeom>
            <a:noFill/>
            <a:ln>
              <a:noFill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CC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defTabSz="457029"/>
              <a:r>
                <a:rPr lang="de-DE">
                  <a:solidFill>
                    <a:prstClr val="black"/>
                  </a:solidFill>
                  <a:latin typeface="Calibri"/>
                </a:rPr>
                <a:t>Astrocytes</a:t>
              </a:r>
            </a:p>
          </p:txBody>
        </p:sp>
        <p:pic>
          <p:nvPicPr>
            <p:cNvPr id="30" name="Picture 7" descr="ESC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96" y="4641838"/>
              <a:ext cx="668561" cy="613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0" descr="Screen Shot 2013-09-13 at 10.15.24 AM.png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44" b="92902" l="1970" r="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62110" y="1435098"/>
              <a:ext cx="1790407" cy="1299402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5827909" y="625715"/>
            <a:ext cx="3629370" cy="5643260"/>
            <a:chOff x="5827909" y="625715"/>
            <a:chExt cx="3629370" cy="5643260"/>
          </a:xfrm>
        </p:grpSpPr>
        <p:pic>
          <p:nvPicPr>
            <p:cNvPr id="32" name="Picture 12" descr="Affimetrix_chip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8461" y="1667093"/>
              <a:ext cx="2802808" cy="2161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ext Box 13"/>
            <p:cNvSpPr txBox="1">
              <a:spLocks noChangeArrowheads="1"/>
            </p:cNvSpPr>
            <p:nvPr/>
          </p:nvSpPr>
          <p:spPr bwMode="auto">
            <a:xfrm>
              <a:off x="6426200" y="1307954"/>
              <a:ext cx="277495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457029" eaLnBrk="1" hangingPunct="1"/>
              <a:r>
                <a:rPr lang="de-DE" sz="1600" dirty="0" err="1">
                  <a:solidFill>
                    <a:prstClr val="black"/>
                  </a:solidFill>
                </a:rPr>
                <a:t>miRNA</a:t>
              </a:r>
              <a:r>
                <a:rPr lang="de-DE" sz="1600" dirty="0">
                  <a:solidFill>
                    <a:prstClr val="black"/>
                  </a:solidFill>
                </a:rPr>
                <a:t> </a:t>
              </a:r>
              <a:r>
                <a:rPr lang="de-DE" sz="1600" dirty="0" err="1">
                  <a:solidFill>
                    <a:prstClr val="black"/>
                  </a:solidFill>
                </a:rPr>
                <a:t>microarray</a:t>
              </a:r>
              <a:r>
                <a:rPr lang="de-DE" sz="1600" dirty="0">
                  <a:solidFill>
                    <a:prstClr val="black"/>
                  </a:solidFill>
                </a:rPr>
                <a:t> </a:t>
              </a:r>
              <a:r>
                <a:rPr lang="de-DE" sz="1600" dirty="0" err="1">
                  <a:solidFill>
                    <a:prstClr val="black"/>
                  </a:solidFill>
                </a:rPr>
                <a:t>analysis</a:t>
              </a:r>
              <a:endParaRPr lang="de-DE" sz="1600" dirty="0">
                <a:solidFill>
                  <a:prstClr val="black"/>
                </a:solidFill>
              </a:endParaRPr>
            </a:p>
          </p:txBody>
        </p:sp>
        <p:sp>
          <p:nvSpPr>
            <p:cNvPr id="34" name="Text Box 14"/>
            <p:cNvSpPr txBox="1">
              <a:spLocks noChangeArrowheads="1"/>
            </p:cNvSpPr>
            <p:nvPr/>
          </p:nvSpPr>
          <p:spPr bwMode="auto">
            <a:xfrm>
              <a:off x="5827909" y="625715"/>
              <a:ext cx="362937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366" tIns="45685" rIns="91366" bIns="45685" numCol="1" anchor="ctr" anchorCtr="0" compatLnSpc="1">
              <a:prstTxWarp prst="textNoShape">
                <a:avLst/>
              </a:prstTxWarp>
            </a:bodyPr>
            <a:lstStyle>
              <a:lvl1pPr algn="ctr" defTabSz="455445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267DA5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1pPr>
              <a:lvl2pPr algn="ctr" defTabSz="455445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latin typeface="Helvetica" pitchFamily="-112" charset="0"/>
                  <a:ea typeface="ＭＳ Ｐゴシック" pitchFamily="-112" charset="-128"/>
                  <a:cs typeface="ＭＳ Ｐゴシック" pitchFamily="-112" charset="-128"/>
                </a:defRPr>
              </a:lvl2pPr>
              <a:lvl3pPr algn="ctr" defTabSz="455445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latin typeface="Helvetica" pitchFamily="-112" charset="0"/>
                  <a:ea typeface="ＭＳ Ｐゴシック" pitchFamily="-112" charset="-128"/>
                  <a:cs typeface="ＭＳ Ｐゴシック" pitchFamily="-112" charset="-128"/>
                </a:defRPr>
              </a:lvl3pPr>
              <a:lvl4pPr algn="ctr" defTabSz="455445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latin typeface="Helvetica" pitchFamily="-112" charset="0"/>
                  <a:ea typeface="ＭＳ Ｐゴシック" pitchFamily="-112" charset="-128"/>
                  <a:cs typeface="ＭＳ Ｐゴシック" pitchFamily="-112" charset="-128"/>
                </a:defRPr>
              </a:lvl4pPr>
              <a:lvl5pPr algn="ctr" defTabSz="455445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latin typeface="Helvetica" pitchFamily="-112" charset="0"/>
                  <a:ea typeface="ＭＳ Ｐゴシック" pitchFamily="-112" charset="-128"/>
                  <a:cs typeface="ＭＳ Ｐゴシック" pitchFamily="-112" charset="-128"/>
                </a:defRPr>
              </a:lvl5pPr>
              <a:lvl6pPr marL="456840" algn="ctr" defTabSz="456840" fontAlgn="base">
                <a:spcBef>
                  <a:spcPct val="0"/>
                </a:spcBef>
                <a:spcAft>
                  <a:spcPct val="0"/>
                </a:spcAft>
                <a:defRPr sz="4400" b="1">
                  <a:latin typeface="Helvetica" pitchFamily="-112" charset="0"/>
                  <a:ea typeface="ＭＳ Ｐゴシック" pitchFamily="-112" charset="-128"/>
                  <a:cs typeface="ＭＳ Ｐゴシック" pitchFamily="-112" charset="-128"/>
                </a:defRPr>
              </a:lvl6pPr>
              <a:lvl7pPr marL="913682" algn="ctr" defTabSz="456840" fontAlgn="base">
                <a:spcBef>
                  <a:spcPct val="0"/>
                </a:spcBef>
                <a:spcAft>
                  <a:spcPct val="0"/>
                </a:spcAft>
                <a:defRPr sz="4400" b="1">
                  <a:latin typeface="Helvetica" pitchFamily="-112" charset="0"/>
                  <a:ea typeface="ＭＳ Ｐゴシック" pitchFamily="-112" charset="-128"/>
                  <a:cs typeface="ＭＳ Ｐゴシック" pitchFamily="-112" charset="-128"/>
                </a:defRPr>
              </a:lvl7pPr>
              <a:lvl8pPr marL="1370522" algn="ctr" defTabSz="456840" fontAlgn="base">
                <a:spcBef>
                  <a:spcPct val="0"/>
                </a:spcBef>
                <a:spcAft>
                  <a:spcPct val="0"/>
                </a:spcAft>
                <a:defRPr sz="4400" b="1">
                  <a:latin typeface="Helvetica" pitchFamily="-112" charset="0"/>
                  <a:ea typeface="ＭＳ Ｐゴシック" pitchFamily="-112" charset="-128"/>
                  <a:cs typeface="ＭＳ Ｐゴシック" pitchFamily="-112" charset="-128"/>
                </a:defRPr>
              </a:lvl8pPr>
              <a:lvl9pPr marL="1827361" algn="ctr" defTabSz="456840" fontAlgn="base">
                <a:spcBef>
                  <a:spcPct val="0"/>
                </a:spcBef>
                <a:spcAft>
                  <a:spcPct val="0"/>
                </a:spcAft>
                <a:defRPr sz="4400" b="1">
                  <a:latin typeface="Helvetica" pitchFamily="-112" charset="0"/>
                  <a:ea typeface="ＭＳ Ｐゴシック" pitchFamily="-112" charset="-128"/>
                  <a:cs typeface="ＭＳ Ｐゴシック" pitchFamily="-112" charset="-128"/>
                </a:defRPr>
              </a:lvl9pPr>
            </a:lstStyle>
            <a:p>
              <a:r>
                <a:rPr lang="en-US" dirty="0"/>
                <a:t>Quantification of </a:t>
              </a:r>
              <a:r>
                <a:rPr lang="en-US" dirty="0" err="1"/>
                <a:t>miRNA</a:t>
              </a:r>
              <a:r>
                <a:rPr lang="en-US" dirty="0"/>
                <a:t> expression</a:t>
              </a:r>
            </a:p>
          </p:txBody>
        </p:sp>
        <p:sp>
          <p:nvSpPr>
            <p:cNvPr id="35" name="Text Box 15"/>
            <p:cNvSpPr txBox="1">
              <a:spLocks noChangeArrowheads="1"/>
            </p:cNvSpPr>
            <p:nvPr/>
          </p:nvSpPr>
          <p:spPr bwMode="auto">
            <a:xfrm>
              <a:off x="6353175" y="3800722"/>
              <a:ext cx="277495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457029" eaLnBrk="1" hangingPunct="1"/>
              <a:r>
                <a:rPr lang="de-DE" sz="1600" dirty="0" err="1">
                  <a:solidFill>
                    <a:prstClr val="black"/>
                  </a:solidFill>
                </a:rPr>
                <a:t>miRNA</a:t>
              </a:r>
              <a:r>
                <a:rPr lang="de-DE" sz="1600" dirty="0">
                  <a:solidFill>
                    <a:prstClr val="black"/>
                  </a:solidFill>
                </a:rPr>
                <a:t> </a:t>
              </a:r>
              <a:r>
                <a:rPr lang="de-DE" sz="1600" dirty="0" err="1">
                  <a:solidFill>
                    <a:prstClr val="black"/>
                  </a:solidFill>
                </a:rPr>
                <a:t>qRT</a:t>
              </a:r>
              <a:r>
                <a:rPr lang="de-DE" sz="1600" dirty="0">
                  <a:solidFill>
                    <a:prstClr val="black"/>
                  </a:solidFill>
                </a:rPr>
                <a:t>-PCR</a:t>
              </a:r>
            </a:p>
          </p:txBody>
        </p:sp>
        <p:pic>
          <p:nvPicPr>
            <p:cNvPr id="36" name="Picture 18" descr="qRT_PCR_Plot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06" t="3127" b="17651"/>
            <a:stretch>
              <a:fillRect/>
            </a:stretch>
          </p:blipFill>
          <p:spPr bwMode="auto">
            <a:xfrm>
              <a:off x="6358461" y="4147527"/>
              <a:ext cx="2655171" cy="2121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4" name="Straight Connector 3"/>
          <p:cNvCxnSpPr/>
          <p:nvPr/>
        </p:nvCxnSpPr>
        <p:spPr>
          <a:xfrm>
            <a:off x="6264273" y="516467"/>
            <a:ext cx="0" cy="5664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2230239" y="3067764"/>
            <a:ext cx="1587312" cy="909743"/>
            <a:chOff x="2230239" y="3067765"/>
            <a:chExt cx="1587312" cy="909742"/>
          </a:xfrm>
        </p:grpSpPr>
        <p:pic>
          <p:nvPicPr>
            <p:cNvPr id="5" name="Picture 4" descr="Screen Shot 2013-12-11 at 6.07.10 PM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7796" y="3067765"/>
              <a:ext cx="320625" cy="301156"/>
            </a:xfrm>
            <a:prstGeom prst="rect">
              <a:avLst/>
            </a:prstGeom>
          </p:spPr>
        </p:pic>
        <p:pic>
          <p:nvPicPr>
            <p:cNvPr id="7" name="Picture 6" descr="Screen Shot 2013-12-11 at 6.10.59 PM.png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8" t="13586" r="-1"/>
            <a:stretch/>
          </p:blipFill>
          <p:spPr>
            <a:xfrm>
              <a:off x="3119013" y="3368921"/>
              <a:ext cx="698538" cy="608586"/>
            </a:xfrm>
            <a:prstGeom prst="rect">
              <a:avLst/>
            </a:prstGeom>
          </p:spPr>
        </p:pic>
        <p:pic>
          <p:nvPicPr>
            <p:cNvPr id="8" name="Picture 7" descr="Screen Shot 2013-12-11 at 6.13.28 PM.png"/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79" b="44169"/>
            <a:stretch/>
          </p:blipFill>
          <p:spPr>
            <a:xfrm>
              <a:off x="2230239" y="3402906"/>
              <a:ext cx="837870" cy="492269"/>
            </a:xfrm>
            <a:prstGeom prst="rect">
              <a:avLst/>
            </a:prstGeom>
          </p:spPr>
        </p:pic>
      </p:grpSp>
      <p:pic>
        <p:nvPicPr>
          <p:cNvPr id="11" name="Picture 10" descr="Screen Shot 2013-12-15 at 4.22.07 PM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100" y="52968"/>
            <a:ext cx="1787332" cy="594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966</Words>
  <Application>Microsoft Macintosh PowerPoint</Application>
  <PresentationFormat>On-screen Show (4:3)</PresentationFormat>
  <Paragraphs>176</Paragraphs>
  <Slides>13</Slides>
  <Notes>9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1_Office Theme</vt:lpstr>
      <vt:lpstr>2_Office Theme</vt:lpstr>
      <vt:lpstr>3_Office Theme</vt:lpstr>
      <vt:lpstr>3D brain models and microRNA to study developmental neurotoxicity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Neural differentiation of ES cells under exposure to developmental neurotoxicants</vt:lpstr>
      <vt:lpstr>PowerPoint Presentation</vt:lpstr>
      <vt:lpstr>PowerPoint Presentation</vt:lpstr>
      <vt:lpstr>Summary</vt:lpstr>
      <vt:lpstr>Acknowledgment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3D brain models and microRNA to study developmental neurotoxicity</dc:title>
  <dc:creator>Lena Smirnova</dc:creator>
  <cp:lastModifiedBy>Lena Smirnova</cp:lastModifiedBy>
  <cp:revision>10</cp:revision>
  <dcterms:created xsi:type="dcterms:W3CDTF">2015-11-06T15:44:59Z</dcterms:created>
  <dcterms:modified xsi:type="dcterms:W3CDTF">2015-11-17T20:08:22Z</dcterms:modified>
</cp:coreProperties>
</file>