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306" r:id="rId4"/>
    <p:sldId id="307" r:id="rId5"/>
    <p:sldId id="305" r:id="rId6"/>
    <p:sldId id="300" r:id="rId7"/>
    <p:sldId id="301" r:id="rId8"/>
    <p:sldId id="262" r:id="rId9"/>
    <p:sldId id="295" r:id="rId10"/>
    <p:sldId id="296" r:id="rId11"/>
    <p:sldId id="304" r:id="rId12"/>
    <p:sldId id="292" r:id="rId13"/>
    <p:sldId id="308" r:id="rId14"/>
    <p:sldId id="263" r:id="rId15"/>
    <p:sldId id="265" r:id="rId16"/>
    <p:sldId id="264" r:id="rId17"/>
    <p:sldId id="299" r:id="rId18"/>
    <p:sldId id="270" r:id="rId19"/>
    <p:sldId id="303" r:id="rId20"/>
    <p:sldId id="309" r:id="rId21"/>
    <p:sldId id="31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 autoAdjust="0"/>
  </p:normalViewPr>
  <p:slideViewPr>
    <p:cSldViewPr snapToGrid="0">
      <p:cViewPr varScale="1">
        <p:scale>
          <a:sx n="68" d="100"/>
          <a:sy n="68" d="100"/>
        </p:scale>
        <p:origin x="-37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3F6C-BCB2-4B1D-A34E-5D85EEB3BE84}" type="datetimeFigureOut">
              <a:rPr lang="en-US" smtClean="0"/>
              <a:pPr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79A5D-D287-4CDB-B598-3FC7FACCF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9F049F-47F2-42AF-9012-A746B91C5F1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4D3236-98E7-4E87-9FE3-88ECBAE583BF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31801" y="1212097"/>
            <a:ext cx="11521017" cy="2467827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Font typeface="Arial" pitchFamily="34" charset="0"/>
              <a:buNone/>
            </a:pPr>
            <a:r>
              <a:rPr lang="en-GB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Adverse Outcome Pathway (AOP) for Skin Sensitisation (SS): How We Got Here and Where We are Going</a:t>
            </a:r>
            <a:endParaRPr lang="en-GB" altLang="en-US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9668C-82A0-4E1C-8B9E-45D3090AD631}" type="slidenum">
              <a:rPr lang="bg-BG" smtClean="0"/>
              <a:pPr>
                <a:defRPr/>
              </a:pPr>
              <a:t>1</a:t>
            </a:fld>
            <a:endParaRPr lang="bg-BG" dirty="0"/>
          </a:p>
        </p:txBody>
      </p:sp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334434" y="3890452"/>
            <a:ext cx="115697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W. Schultz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Professor Emeritus 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University of Tennessee, College of Veterinary Medicine,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Knoxville,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TN USA</a:t>
            </a:r>
          </a:p>
          <a:p>
            <a:pPr algn="ctr"/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02C3C-DEE6-4BFA-B675-3EB6256D21BD}" type="slidenum">
              <a:rPr lang="bg-BG" smtClean="0"/>
              <a:pPr>
                <a:defRPr/>
              </a:pPr>
              <a:t>10</a:t>
            </a:fld>
            <a:endParaRPr lang="bg-BG"/>
          </a:p>
        </p:txBody>
      </p:sp>
      <p:sp>
        <p:nvSpPr>
          <p:cNvPr id="8196" name="Title 3"/>
          <p:cNvSpPr txBox="1">
            <a:spLocks/>
          </p:cNvSpPr>
          <p:nvPr/>
        </p:nvSpPr>
        <p:spPr bwMode="auto">
          <a:xfrm>
            <a:off x="0" y="0"/>
            <a:ext cx="12192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History of AOP at OECD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55725" y="1179513"/>
            <a:ext cx="6873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27125" y="95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6913" y="910767"/>
            <a:ext cx="845261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 smtClean="0"/>
              <a:t>OECD 2011b. Report of the Expert Consultation on Scientific and Regulatory Evaluation of Organic Chemistry-based Structural Alerts for the Identification of Protein-binding Chemicals. OECD Environment, Health and Safety Publications Series on Testing and Assessment No. 139. ENV/JM/MONO(2011)9</a:t>
            </a:r>
            <a:r>
              <a:rPr lang="en-GB" sz="2400" dirty="0" smtClean="0"/>
              <a:t>.</a:t>
            </a:r>
            <a:endParaRPr lang="en-US" sz="2000" b="1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422525" y="567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565525" y="559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537325" y="559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003606" y="3568387"/>
            <a:ext cx="10995082" cy="29661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</a:rPr>
              <a:t>OECD 2012a. The Adverse Outcome Pathway for Skin Sensitisation Initiated by Covalent Binding to Proteins Part 1: Scientific Evidence. OECD Environment, Health and Safety Publications Series on Testing and Assessment No. 168, Part 1. ENV/JM/MONO(2012)10/PART1.</a:t>
            </a: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GB" sz="2000" b="1" dirty="0" smtClean="0">
                <a:solidFill>
                  <a:srgbClr val="002060"/>
                </a:solidFill>
              </a:rPr>
              <a:t>OECD 2012b. The Adverse Outcome Pathway for Skin Sensitisation Initiated by Covalent Binding to Proteins. Part 2: Use of the AOP to Develop Chemical Categories and Integrated Assessment and Testing Approaches. OECD Environment, Health and Safety Publications Series on Testing and Assessment No. 168, Part 2. ENV/JM/MONO(2012)10/PART2.</a:t>
            </a:r>
            <a:r>
              <a:rPr lang="en-GB" sz="2000" dirty="0" smtClean="0">
                <a:solidFill>
                  <a:srgbClr val="002060"/>
                </a:solidFill>
              </a:rPr>
              <a:t> 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ChangeArrowheads="1"/>
          </p:cNvSpPr>
          <p:nvPr/>
        </p:nvSpPr>
        <p:spPr bwMode="auto">
          <a:xfrm>
            <a:off x="2484438" y="5949950"/>
            <a:ext cx="6804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Adapted from </a:t>
            </a:r>
            <a:r>
              <a:rPr lang="en-GB" sz="1200" b="1" dirty="0">
                <a:solidFill>
                  <a:srgbClr val="002060"/>
                </a:solidFill>
              </a:rPr>
              <a:t>The Adverse Outcome Pathway for Skin Sensitisation Initiated by Covalent Binding to Proteins. Part 1: Scientific Evidence </a:t>
            </a:r>
            <a:r>
              <a:rPr lang="en-US" sz="1200" b="1" dirty="0">
                <a:solidFill>
                  <a:srgbClr val="002060"/>
                </a:solidFill>
              </a:rPr>
              <a:t>OECD ENV/JM/MONO(2012) 10 PART 1</a:t>
            </a:r>
          </a:p>
        </p:txBody>
      </p:sp>
      <p:grpSp>
        <p:nvGrpSpPr>
          <p:cNvPr id="3" name="Group 85"/>
          <p:cNvGrpSpPr>
            <a:grpSpLocks noChangeAspect="1"/>
          </p:cNvGrpSpPr>
          <p:nvPr/>
        </p:nvGrpSpPr>
        <p:grpSpPr bwMode="auto">
          <a:xfrm>
            <a:off x="1743953" y="1535036"/>
            <a:ext cx="8334914" cy="4184994"/>
            <a:chOff x="1321" y="1048"/>
            <a:chExt cx="13326" cy="4131"/>
          </a:xfrm>
        </p:grpSpPr>
        <p:sp>
          <p:nvSpPr>
            <p:cNvPr id="4" name="AutoShape 115"/>
            <p:cNvSpPr>
              <a:spLocks noChangeArrowheads="1"/>
            </p:cNvSpPr>
            <p:nvPr/>
          </p:nvSpPr>
          <p:spPr bwMode="auto">
            <a:xfrm>
              <a:off x="3641" y="2760"/>
              <a:ext cx="1825" cy="805"/>
            </a:xfrm>
            <a:prstGeom prst="flowChartAlternateProcess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>
                  <a:solidFill>
                    <a:srgbClr val="3333FF"/>
                  </a:solidFill>
                  <a:cs typeface="Times New Roman" pitchFamily="18" charset="0"/>
                </a:rPr>
                <a:t>Covalent interaction with </a:t>
              </a:r>
              <a:r>
                <a:rPr lang="en-GB" sz="1200" b="1" dirty="0" smtClean="0">
                  <a:solidFill>
                    <a:srgbClr val="3333FF"/>
                  </a:solidFill>
                  <a:cs typeface="Times New Roman" pitchFamily="18" charset="0"/>
                </a:rPr>
                <a:t>proteins</a:t>
              </a:r>
              <a:endParaRPr lang="en-GB" sz="1200" b="1" dirty="0">
                <a:solidFill>
                  <a:srgbClr val="3333FF"/>
                </a:solidFill>
              </a:endParaRPr>
            </a:p>
          </p:txBody>
        </p:sp>
        <p:sp>
          <p:nvSpPr>
            <p:cNvPr id="5" name="AutoShape 114"/>
            <p:cNvSpPr>
              <a:spLocks noChangeArrowheads="1"/>
            </p:cNvSpPr>
            <p:nvPr/>
          </p:nvSpPr>
          <p:spPr bwMode="auto">
            <a:xfrm>
              <a:off x="1321" y="3933"/>
              <a:ext cx="1957" cy="796"/>
            </a:xfrm>
            <a:prstGeom prst="flowChartAlternateProcess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>
                  <a:solidFill>
                    <a:schemeClr val="bg1"/>
                  </a:solidFill>
                  <a:cs typeface="Times New Roman" pitchFamily="18" charset="0"/>
                </a:rPr>
                <a:t>Electrophilic substance 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Text Box 113"/>
            <p:cNvSpPr txBox="1">
              <a:spLocks noChangeArrowheads="1"/>
            </p:cNvSpPr>
            <p:nvPr/>
          </p:nvSpPr>
          <p:spPr bwMode="auto">
            <a:xfrm>
              <a:off x="5910" y="1644"/>
              <a:ext cx="2549" cy="28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100" b="1" dirty="0">
                  <a:solidFill>
                    <a:srgbClr val="FF0000"/>
                  </a:solidFill>
                  <a:cs typeface="Times New Roman" pitchFamily="18" charset="0"/>
                </a:rPr>
                <a:t>Dendritic cells (DCs)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AutoShape 112"/>
            <p:cNvSpPr>
              <a:spLocks noChangeArrowheads="1"/>
            </p:cNvSpPr>
            <p:nvPr/>
          </p:nvSpPr>
          <p:spPr bwMode="auto">
            <a:xfrm>
              <a:off x="5591" y="2073"/>
              <a:ext cx="3240" cy="995"/>
            </a:xfrm>
            <a:prstGeom prst="flowChartAlternateProcess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>
                  <a:solidFill>
                    <a:srgbClr val="00B050"/>
                  </a:solidFill>
                  <a:cs typeface="Times New Roman" pitchFamily="18" charset="0"/>
                </a:rPr>
                <a:t>Induction of inflammatory cytokines and surface molecules</a:t>
              </a:r>
              <a:endParaRPr lang="en-US" sz="1200" b="1" dirty="0">
                <a:solidFill>
                  <a:srgbClr val="00B050"/>
                </a:solidFill>
              </a:endParaRPr>
            </a:p>
            <a:p>
              <a:pPr algn="ctr"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>
                  <a:solidFill>
                    <a:schemeClr val="bg1"/>
                  </a:solidFill>
                  <a:cs typeface="Times New Roman" pitchFamily="18" charset="0"/>
                </a:rPr>
                <a:t>Mobilization of DCs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Text Box 111"/>
            <p:cNvSpPr txBox="1">
              <a:spLocks noChangeArrowheads="1"/>
            </p:cNvSpPr>
            <p:nvPr/>
          </p:nvSpPr>
          <p:spPr bwMode="auto">
            <a:xfrm>
              <a:off x="6059" y="3590"/>
              <a:ext cx="1938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100" b="1" dirty="0">
                  <a:solidFill>
                    <a:srgbClr val="FF0000"/>
                  </a:solidFill>
                  <a:cs typeface="Times New Roman" pitchFamily="18" charset="0"/>
                </a:rPr>
                <a:t>Keratinocytes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AutoShape 110"/>
            <p:cNvSpPr>
              <a:spLocks noChangeArrowheads="1"/>
            </p:cNvSpPr>
            <p:nvPr/>
          </p:nvSpPr>
          <p:spPr bwMode="auto">
            <a:xfrm>
              <a:off x="5562" y="4013"/>
              <a:ext cx="3223" cy="1166"/>
            </a:xfrm>
            <a:prstGeom prst="flowChartAlternateProcess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endParaRPr lang="en-GB" sz="1200" b="1" dirty="0" smtClean="0">
                <a:solidFill>
                  <a:schemeClr val="bg1"/>
                </a:solidFill>
                <a:cs typeface="Times New Roman" pitchFamily="18" charset="0"/>
              </a:endParaRPr>
            </a:p>
            <a:p>
              <a:pPr algn="ctr"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 smtClean="0">
                  <a:solidFill>
                    <a:schemeClr val="bg1"/>
                  </a:solidFill>
                  <a:cs typeface="Times New Roman" pitchFamily="18" charset="0"/>
                </a:rPr>
                <a:t>Activation of </a:t>
              </a:r>
            </a:p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 smtClean="0">
                  <a:solidFill>
                    <a:schemeClr val="bg1"/>
                  </a:solidFill>
                  <a:cs typeface="Times New Roman" pitchFamily="18" charset="0"/>
                </a:rPr>
                <a:t>inflammatory cytokines</a:t>
              </a:r>
              <a:endParaRPr lang="en-US" sz="1200" b="1" dirty="0" smtClean="0">
                <a:solidFill>
                  <a:schemeClr val="bg1"/>
                </a:solidFill>
              </a:endParaRPr>
            </a:p>
            <a:p>
              <a:pPr algn="ctr"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 smtClean="0">
                  <a:solidFill>
                    <a:srgbClr val="00B050"/>
                  </a:solidFill>
                  <a:cs typeface="Times New Roman" pitchFamily="18" charset="0"/>
                </a:rPr>
                <a:t>Induction </a:t>
              </a:r>
              <a:r>
                <a:rPr lang="en-GB" sz="1200" b="1" dirty="0" err="1" smtClean="0">
                  <a:solidFill>
                    <a:srgbClr val="00B050"/>
                  </a:solidFill>
                  <a:cs typeface="Times New Roman" pitchFamily="18" charset="0"/>
                </a:rPr>
                <a:t>cyto</a:t>
              </a:r>
              <a:r>
                <a:rPr lang="en-GB" sz="1200" b="1" dirty="0" smtClean="0">
                  <a:solidFill>
                    <a:srgbClr val="00B050"/>
                  </a:solidFill>
                  <a:cs typeface="Times New Roman" pitchFamily="18" charset="0"/>
                </a:rPr>
                <a:t>-protective gene pathways</a:t>
              </a:r>
              <a:endParaRPr lang="en-GB" sz="1200" b="1" dirty="0" smtClean="0">
                <a:solidFill>
                  <a:srgbClr val="00B050"/>
                </a:solidFill>
              </a:endParaRPr>
            </a:p>
            <a:p>
              <a:pPr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 smtClean="0">
                  <a:solidFill>
                    <a:srgbClr val="00B050"/>
                  </a:solidFill>
                  <a:cs typeface="Times New Roman" pitchFamily="18" charset="0"/>
                </a:rPr>
                <a:t>l</a:t>
              </a:r>
              <a:endParaRPr lang="en-GB" sz="1200" b="1" dirty="0">
                <a:solidFill>
                  <a:srgbClr val="00B050"/>
                </a:solidFill>
              </a:endParaRPr>
            </a:p>
          </p:txBody>
        </p:sp>
        <p:sp>
          <p:nvSpPr>
            <p:cNvPr id="10" name="AutoShape 109"/>
            <p:cNvSpPr>
              <a:spLocks noChangeArrowheads="1"/>
            </p:cNvSpPr>
            <p:nvPr/>
          </p:nvSpPr>
          <p:spPr bwMode="auto">
            <a:xfrm>
              <a:off x="9362" y="2364"/>
              <a:ext cx="2426" cy="2409"/>
            </a:xfrm>
            <a:prstGeom prst="flowChartAlternateProcess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5720" rIns="45720"/>
            <a:lstStyle/>
            <a:p>
              <a:pPr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endParaRPr lang="en-GB" sz="1100" dirty="0" smtClean="0">
                <a:solidFill>
                  <a:schemeClr val="bg1"/>
                </a:solidFill>
                <a:cs typeface="Times New Roman" pitchFamily="18" charset="0"/>
              </a:endParaRPr>
            </a:p>
            <a:p>
              <a:pPr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endParaRPr lang="en-GB" sz="1100" dirty="0" smtClean="0">
                <a:solidFill>
                  <a:schemeClr val="bg1"/>
                </a:solidFill>
                <a:cs typeface="Times New Roman" pitchFamily="18" charset="0"/>
              </a:endParaRPr>
            </a:p>
            <a:p>
              <a:pPr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endParaRPr lang="en-GB" sz="1100" dirty="0" smtClean="0">
                <a:solidFill>
                  <a:schemeClr val="bg1"/>
                </a:solidFill>
                <a:cs typeface="Times New Roman" pitchFamily="18" charset="0"/>
              </a:endParaRPr>
            </a:p>
            <a:p>
              <a:pPr algn="ctr"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050" b="1" dirty="0" err="1" smtClean="0">
                  <a:solidFill>
                    <a:schemeClr val="bg1"/>
                  </a:solidFill>
                  <a:cs typeface="Times New Roman" pitchFamily="18" charset="0"/>
                </a:rPr>
                <a:t>Histocompatibility</a:t>
              </a:r>
              <a:r>
                <a:rPr lang="en-GB" sz="1050" b="1" dirty="0" smtClean="0">
                  <a:solidFill>
                    <a:schemeClr val="bg1"/>
                  </a:solidFill>
                  <a:cs typeface="Times New Roman" pitchFamily="18" charset="0"/>
                </a:rPr>
                <a:t> </a:t>
              </a:r>
              <a:r>
                <a:rPr lang="en-GB" sz="1050" b="1" dirty="0">
                  <a:solidFill>
                    <a:schemeClr val="bg1"/>
                  </a:solidFill>
                  <a:cs typeface="Times New Roman" pitchFamily="18" charset="0"/>
                </a:rPr>
                <a:t>complexes presentation by DCs</a:t>
              </a:r>
              <a:endParaRPr lang="en-US" sz="1050" b="1" dirty="0">
                <a:solidFill>
                  <a:schemeClr val="bg1"/>
                </a:solidFill>
              </a:endParaRPr>
            </a:p>
            <a:p>
              <a:pPr algn="ctr"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050" b="1" dirty="0">
                  <a:solidFill>
                    <a:schemeClr val="bg1"/>
                  </a:solidFill>
                  <a:cs typeface="Times New Roman" pitchFamily="18" charset="0"/>
                </a:rPr>
                <a:t>Activation of T cells</a:t>
              </a:r>
              <a:endParaRPr lang="en-US" sz="1050" b="1" dirty="0">
                <a:solidFill>
                  <a:schemeClr val="bg1"/>
                </a:solidFill>
              </a:endParaRPr>
            </a:p>
            <a:p>
              <a:pPr algn="ctr">
                <a:buFontTx/>
                <a:buChar char="•"/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050" b="1" dirty="0">
                  <a:solidFill>
                    <a:srgbClr val="00B050"/>
                  </a:solidFill>
                  <a:cs typeface="Times New Roman" pitchFamily="18" charset="0"/>
                </a:rPr>
                <a:t>Proliferation of activated T-cells</a:t>
              </a:r>
              <a:endParaRPr lang="en-GB" sz="1050" b="1" dirty="0">
                <a:solidFill>
                  <a:srgbClr val="00B050"/>
                </a:solidFill>
              </a:endParaRPr>
            </a:p>
          </p:txBody>
        </p:sp>
        <p:sp>
          <p:nvSpPr>
            <p:cNvPr id="11" name="Text Box 108"/>
            <p:cNvSpPr txBox="1">
              <a:spLocks noChangeArrowheads="1"/>
            </p:cNvSpPr>
            <p:nvPr/>
          </p:nvSpPr>
          <p:spPr bwMode="auto">
            <a:xfrm>
              <a:off x="9713" y="1764"/>
              <a:ext cx="1658" cy="4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>
                  <a:solidFill>
                    <a:srgbClr val="FF0000"/>
                  </a:solidFill>
                  <a:cs typeface="Times New Roman" pitchFamily="18" charset="0"/>
                </a:rPr>
                <a:t>Lymph node</a:t>
              </a:r>
              <a:endParaRPr lang="en-GB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AutoShape 107"/>
            <p:cNvSpPr>
              <a:spLocks noChangeArrowheads="1"/>
            </p:cNvSpPr>
            <p:nvPr/>
          </p:nvSpPr>
          <p:spPr bwMode="auto">
            <a:xfrm>
              <a:off x="5065" y="2366"/>
              <a:ext cx="351" cy="3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1 w 21600"/>
                <a:gd name="T13" fmla="*/ 2928 h 21600"/>
                <a:gd name="T14" fmla="*/ 18215 w 21600"/>
                <a:gd name="T15" fmla="*/ 923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utoShape 106"/>
            <p:cNvSpPr>
              <a:spLocks noChangeArrowheads="1"/>
            </p:cNvSpPr>
            <p:nvPr/>
          </p:nvSpPr>
          <p:spPr bwMode="auto">
            <a:xfrm flipV="1">
              <a:off x="5023" y="3707"/>
              <a:ext cx="351" cy="78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1 w 21600"/>
                <a:gd name="T13" fmla="*/ 2928 h 21600"/>
                <a:gd name="T14" fmla="*/ 18215 w 21600"/>
                <a:gd name="T15" fmla="*/ 928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AutoShape 105"/>
            <p:cNvSpPr>
              <a:spLocks noChangeArrowheads="1"/>
            </p:cNvSpPr>
            <p:nvPr/>
          </p:nvSpPr>
          <p:spPr bwMode="auto">
            <a:xfrm>
              <a:off x="8971" y="2756"/>
              <a:ext cx="242" cy="228"/>
            </a:xfrm>
            <a:prstGeom prst="rightArrow">
              <a:avLst>
                <a:gd name="adj1" fmla="val 50000"/>
                <a:gd name="adj2" fmla="val 26535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AutoShape 104"/>
            <p:cNvSpPr>
              <a:spLocks noChangeArrowheads="1"/>
            </p:cNvSpPr>
            <p:nvPr/>
          </p:nvSpPr>
          <p:spPr bwMode="auto">
            <a:xfrm rot="-5400000">
              <a:off x="8077" y="3450"/>
              <a:ext cx="569" cy="230"/>
            </a:xfrm>
            <a:prstGeom prst="rightArrow">
              <a:avLst>
                <a:gd name="adj1" fmla="val 50000"/>
                <a:gd name="adj2" fmla="val 26881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AutoShape 103"/>
            <p:cNvSpPr>
              <a:spLocks noChangeArrowheads="1"/>
            </p:cNvSpPr>
            <p:nvPr/>
          </p:nvSpPr>
          <p:spPr bwMode="auto">
            <a:xfrm>
              <a:off x="8969" y="4284"/>
              <a:ext cx="243" cy="226"/>
            </a:xfrm>
            <a:prstGeom prst="rightArrow">
              <a:avLst>
                <a:gd name="adj1" fmla="val 50000"/>
                <a:gd name="adj2" fmla="val 26881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102"/>
            <p:cNvSpPr txBox="1">
              <a:spLocks noChangeArrowheads="1"/>
            </p:cNvSpPr>
            <p:nvPr/>
          </p:nvSpPr>
          <p:spPr bwMode="auto">
            <a:xfrm>
              <a:off x="1465" y="1048"/>
              <a:ext cx="1855" cy="111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 smtClean="0">
                  <a:solidFill>
                    <a:schemeClr val="bg1"/>
                  </a:solidFill>
                  <a:cs typeface="Times New Roman" pitchFamily="18" charset="0"/>
                </a:rPr>
                <a:t>Chemical</a:t>
              </a:r>
              <a:endParaRPr lang="en-US" sz="1200" b="1" dirty="0" smtClean="0">
                <a:solidFill>
                  <a:schemeClr val="bg1"/>
                </a:solidFill>
              </a:endParaRPr>
            </a:p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 smtClean="0">
                  <a:solidFill>
                    <a:schemeClr val="bg1"/>
                  </a:solidFill>
                  <a:cs typeface="Times New Roman" pitchFamily="18" charset="0"/>
                </a:rPr>
                <a:t>Structure &amp;</a:t>
              </a:r>
              <a:endParaRPr lang="en-US" sz="1200" b="1" dirty="0" smtClean="0">
                <a:solidFill>
                  <a:schemeClr val="bg1"/>
                </a:solidFill>
              </a:endParaRPr>
            </a:p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 smtClean="0">
                  <a:solidFill>
                    <a:schemeClr val="bg1"/>
                  </a:solidFill>
                  <a:cs typeface="Times New Roman" pitchFamily="18" charset="0"/>
                </a:rPr>
                <a:t>Properties</a:t>
              </a:r>
              <a:endParaRPr lang="en-GB" sz="12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8" name="Text Box 101"/>
            <p:cNvSpPr txBox="1">
              <a:spLocks noChangeArrowheads="1"/>
            </p:cNvSpPr>
            <p:nvPr/>
          </p:nvSpPr>
          <p:spPr bwMode="auto">
            <a:xfrm>
              <a:off x="3568" y="1048"/>
              <a:ext cx="1932" cy="74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>
                  <a:solidFill>
                    <a:schemeClr val="bg1"/>
                  </a:solidFill>
                  <a:cs typeface="Times New Roman" pitchFamily="18" charset="0"/>
                </a:rPr>
                <a:t>Molecular</a:t>
              </a:r>
              <a:endParaRPr lang="en-US" sz="1200" b="1">
                <a:solidFill>
                  <a:schemeClr val="bg1"/>
                </a:solidFill>
              </a:endParaRPr>
            </a:p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>
                  <a:solidFill>
                    <a:schemeClr val="bg1"/>
                  </a:solidFill>
                  <a:cs typeface="Times New Roman" pitchFamily="18" charset="0"/>
                </a:rPr>
                <a:t>Initiating Event</a:t>
              </a:r>
              <a:endParaRPr lang="en-GB" sz="1200" b="1">
                <a:solidFill>
                  <a:schemeClr val="bg1"/>
                </a:solidFill>
              </a:endParaRPr>
            </a:p>
          </p:txBody>
        </p:sp>
        <p:sp>
          <p:nvSpPr>
            <p:cNvPr id="19" name="Text Box 100"/>
            <p:cNvSpPr txBox="1">
              <a:spLocks noChangeArrowheads="1"/>
            </p:cNvSpPr>
            <p:nvPr/>
          </p:nvSpPr>
          <p:spPr bwMode="auto">
            <a:xfrm>
              <a:off x="5963" y="1048"/>
              <a:ext cx="2391" cy="461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>
                  <a:solidFill>
                    <a:schemeClr val="bg1"/>
                  </a:solidFill>
                  <a:cs typeface="Times New Roman" pitchFamily="18" charset="0"/>
                </a:rPr>
                <a:t>Cellular Response</a:t>
              </a:r>
              <a:endParaRPr lang="en-GB" sz="1200" b="1">
                <a:solidFill>
                  <a:schemeClr val="bg1"/>
                </a:solidFill>
              </a:endParaRPr>
            </a:p>
          </p:txBody>
        </p:sp>
        <p:sp>
          <p:nvSpPr>
            <p:cNvPr id="20" name="Text Box 99"/>
            <p:cNvSpPr txBox="1">
              <a:spLocks noChangeArrowheads="1"/>
            </p:cNvSpPr>
            <p:nvPr/>
          </p:nvSpPr>
          <p:spPr bwMode="auto">
            <a:xfrm>
              <a:off x="9436" y="1048"/>
              <a:ext cx="2150" cy="461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>
                  <a:solidFill>
                    <a:schemeClr val="bg1"/>
                  </a:solidFill>
                  <a:cs typeface="Times New Roman" pitchFamily="18" charset="0"/>
                </a:rPr>
                <a:t>Organ Response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Text Box 98"/>
            <p:cNvSpPr txBox="1">
              <a:spLocks noChangeArrowheads="1"/>
            </p:cNvSpPr>
            <p:nvPr/>
          </p:nvSpPr>
          <p:spPr bwMode="auto">
            <a:xfrm>
              <a:off x="12400" y="1048"/>
              <a:ext cx="2072" cy="462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>
                  <a:solidFill>
                    <a:schemeClr val="bg1"/>
                  </a:solidFill>
                  <a:cs typeface="Times New Roman" pitchFamily="18" charset="0"/>
                </a:rPr>
                <a:t>Organism</a:t>
              </a:r>
              <a:r>
                <a:rPr lang="en-GB" sz="1200" b="1" dirty="0">
                  <a:cs typeface="Times New Roman" pitchFamily="18" charset="0"/>
                </a:rPr>
                <a:t> </a:t>
              </a:r>
              <a:r>
                <a:rPr lang="en-GB" sz="1200" b="1" dirty="0">
                  <a:solidFill>
                    <a:schemeClr val="bg1"/>
                  </a:solidFill>
                  <a:cs typeface="Times New Roman" pitchFamily="18" charset="0"/>
                </a:rPr>
                <a:t>Response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AutoShape 97"/>
            <p:cNvSpPr>
              <a:spLocks noChangeArrowheads="1"/>
            </p:cNvSpPr>
            <p:nvPr/>
          </p:nvSpPr>
          <p:spPr bwMode="auto">
            <a:xfrm>
              <a:off x="12197" y="2568"/>
              <a:ext cx="2450" cy="784"/>
            </a:xfrm>
            <a:prstGeom prst="flowChartAlternateProcess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>
                  <a:solidFill>
                    <a:srgbClr val="3333FF"/>
                  </a:solidFill>
                  <a:cs typeface="Times New Roman" pitchFamily="18" charset="0"/>
                </a:rPr>
                <a:t>Inflammation upon challenge with allergen</a:t>
              </a:r>
              <a:endParaRPr lang="en-GB" sz="1200" b="1">
                <a:solidFill>
                  <a:srgbClr val="3333FF"/>
                </a:solidFill>
              </a:endParaRPr>
            </a:p>
          </p:txBody>
        </p:sp>
        <p:sp>
          <p:nvSpPr>
            <p:cNvPr id="23" name="AutoShape 96"/>
            <p:cNvSpPr>
              <a:spLocks noChangeArrowheads="1"/>
            </p:cNvSpPr>
            <p:nvPr/>
          </p:nvSpPr>
          <p:spPr bwMode="auto">
            <a:xfrm>
              <a:off x="11866" y="2982"/>
              <a:ext cx="240" cy="229"/>
            </a:xfrm>
            <a:prstGeom prst="rightArrow">
              <a:avLst>
                <a:gd name="adj1" fmla="val 50000"/>
                <a:gd name="adj2" fmla="val 26201"/>
              </a:avLst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95"/>
            <p:cNvSpPr txBox="1">
              <a:spLocks noChangeArrowheads="1"/>
            </p:cNvSpPr>
            <p:nvPr/>
          </p:nvSpPr>
          <p:spPr bwMode="auto">
            <a:xfrm>
              <a:off x="12344" y="2073"/>
              <a:ext cx="2128" cy="3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>
                  <a:solidFill>
                    <a:srgbClr val="FF0000"/>
                  </a:solidFill>
                  <a:cs typeface="Times New Roman" pitchFamily="18" charset="0"/>
                </a:rPr>
                <a:t>Skin (epidermis)</a:t>
              </a:r>
              <a:endParaRPr lang="en-GB" sz="1200" b="1">
                <a:solidFill>
                  <a:srgbClr val="FF0000"/>
                </a:solidFill>
              </a:endParaRPr>
            </a:p>
          </p:txBody>
        </p:sp>
        <p:sp>
          <p:nvSpPr>
            <p:cNvPr id="25" name="AutoShape 88"/>
            <p:cNvSpPr>
              <a:spLocks noChangeArrowheads="1"/>
            </p:cNvSpPr>
            <p:nvPr/>
          </p:nvSpPr>
          <p:spPr bwMode="auto">
            <a:xfrm>
              <a:off x="1428" y="2409"/>
              <a:ext cx="1840" cy="804"/>
            </a:xfrm>
            <a:prstGeom prst="flowChartAlternateProcess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539750" algn="l"/>
                  <a:tab pos="755650" algn="l"/>
                  <a:tab pos="971550" algn="l"/>
                </a:tabLst>
              </a:pPr>
              <a:r>
                <a:rPr lang="en-GB" sz="1200" b="1" dirty="0" err="1" smtClean="0">
                  <a:solidFill>
                    <a:schemeClr val="bg1"/>
                  </a:solidFill>
                  <a:cs typeface="Times New Roman" pitchFamily="18" charset="0"/>
                </a:rPr>
                <a:t>AbsorptionMetabolism</a:t>
              </a:r>
              <a:endParaRPr lang="en-US" sz="12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26" name="AutoShape 87"/>
            <p:cNvSpPr>
              <a:spLocks noChangeArrowheads="1"/>
            </p:cNvSpPr>
            <p:nvPr/>
          </p:nvSpPr>
          <p:spPr bwMode="auto">
            <a:xfrm rot="5400000">
              <a:off x="2132" y="3450"/>
              <a:ext cx="430" cy="323"/>
            </a:xfrm>
            <a:prstGeom prst="rightArrow">
              <a:avLst>
                <a:gd name="adj1" fmla="val 50000"/>
                <a:gd name="adj2" fmla="val 26881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AutoShape 86"/>
            <p:cNvSpPr>
              <a:spLocks noChangeArrowheads="1"/>
            </p:cNvSpPr>
            <p:nvPr/>
          </p:nvSpPr>
          <p:spPr bwMode="auto">
            <a:xfrm rot="16200000" flipV="1">
              <a:off x="3607" y="3660"/>
              <a:ext cx="685" cy="92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4 w 21600"/>
                <a:gd name="T13" fmla="*/ 2908 h 21600"/>
                <a:gd name="T14" fmla="*/ 18226 w 21600"/>
                <a:gd name="T15" fmla="*/ 924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1650380" y="345074"/>
            <a:ext cx="8408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AOP for SS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77737" y="2386363"/>
            <a:ext cx="1293541" cy="43088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0000"/>
                </a:solidFill>
              </a:rPr>
              <a:t>In chemico /in </a:t>
            </a:r>
            <a:r>
              <a:rPr lang="en-US" sz="1100" b="1" dirty="0" err="1" smtClean="0">
                <a:solidFill>
                  <a:srgbClr val="FF0000"/>
                </a:solidFill>
              </a:rPr>
              <a:t>sliico</a:t>
            </a:r>
            <a:r>
              <a:rPr lang="en-US" sz="1100" b="1" dirty="0" smtClean="0">
                <a:solidFill>
                  <a:srgbClr val="FF0000"/>
                </a:solidFill>
              </a:rPr>
              <a:t> reactivity</a:t>
            </a:r>
            <a:endParaRPr lang="en-US" sz="1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62C72-04F2-4522-99CD-3F21A61B1FE9}" type="slidenum">
              <a:rPr lang="bg-BG" smtClean="0"/>
              <a:pPr>
                <a:defRPr/>
              </a:pPr>
              <a:t>12</a:t>
            </a:fld>
            <a:endParaRPr lang="bg-BG"/>
          </a:p>
        </p:txBody>
      </p:sp>
      <p:sp>
        <p:nvSpPr>
          <p:cNvPr id="38916" name="Title 3"/>
          <p:cNvSpPr txBox="1">
            <a:spLocks/>
          </p:cNvSpPr>
          <p:nvPr/>
        </p:nvSpPr>
        <p:spPr bwMode="auto">
          <a:xfrm>
            <a:off x="245327" y="278775"/>
            <a:ext cx="9958039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Why was the SS AOP so successful?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39185" y="1564959"/>
            <a:ext cx="1171363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Many things came together at the right time: 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Firstly, more than 2 decades of work by industry and academia had provided the nodes and key events.</a:t>
            </a:r>
          </a:p>
          <a:p>
            <a:pPr marL="0" lvl="1">
              <a:spcAft>
                <a:spcPts val="6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Secondly,</a:t>
            </a:r>
          </a:p>
          <a:p>
            <a:pPr marL="0" lvl="3">
              <a:spcAft>
                <a:spcPts val="6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 “Toxicity for the 21</a:t>
            </a:r>
            <a:r>
              <a:rPr lang="en-US" sz="3200" b="1" baseline="30000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st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 Century” was looking of an application.</a:t>
            </a:r>
          </a:p>
          <a:p>
            <a:pPr marL="0" lvl="3">
              <a:spcAft>
                <a:spcPts val="6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 The Toolbox had grown in acceptance and was looking to expand.</a:t>
            </a:r>
          </a:p>
          <a:p>
            <a:pPr marL="0" lvl="3">
              <a:spcAft>
                <a:spcPts val="6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 Regulators were looking for ways of integrating alternative data.</a:t>
            </a:r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62C72-04F2-4522-99CD-3F21A61B1FE9}" type="slidenum">
              <a:rPr lang="bg-BG" smtClean="0"/>
              <a:pPr>
                <a:defRPr/>
              </a:pPr>
              <a:t>13</a:t>
            </a:fld>
            <a:endParaRPr lang="bg-BG"/>
          </a:p>
        </p:txBody>
      </p:sp>
      <p:sp>
        <p:nvSpPr>
          <p:cNvPr id="38916" name="Title 3"/>
          <p:cNvSpPr txBox="1">
            <a:spLocks/>
          </p:cNvSpPr>
          <p:nvPr/>
        </p:nvSpPr>
        <p:spPr bwMode="auto">
          <a:xfrm>
            <a:off x="245327" y="367983"/>
            <a:ext cx="9958039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are some of the outcomes of the SS AOP?</a:t>
            </a:r>
            <a:r>
              <a:rPr lang="en-US" altLang="zh-CN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en-US" sz="36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39185" y="1531506"/>
            <a:ext cx="11713633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The AOP concept has become scientifically accepted.</a:t>
            </a:r>
          </a:p>
          <a:p>
            <a:pPr>
              <a:spcAft>
                <a:spcPts val="12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Several different Integrated Assessment and Testing Approached based on AOPs have been proposed.  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of which clearly lead to the reduction or elimination of the use of animals in hazard and risk assessment.</a:t>
            </a:r>
          </a:p>
          <a:p>
            <a:pPr>
              <a:spcAft>
                <a:spcPts val="12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Non-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vivo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“New Methods” assays and data are being developed and looked at with regards to their relevance to AOPs.</a:t>
            </a:r>
          </a:p>
          <a:p>
            <a:pPr>
              <a:spcAft>
                <a:spcPts val="12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The OECD has established an AOP program.</a:t>
            </a:r>
          </a:p>
          <a:p>
            <a:pPr>
              <a:spcAft>
                <a:spcPts val="12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b="1" dirty="0"/>
          </a:p>
          <a:p>
            <a:pPr lvl="1">
              <a:buFont typeface="Arial" pitchFamily="34" charset="0"/>
              <a:buChar char="•"/>
              <a:defRPr/>
            </a:pPr>
            <a:endParaRPr lang="en-US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0"/>
          <p:cNvSpPr txBox="1">
            <a:spLocks/>
          </p:cNvSpPr>
          <p:nvPr/>
        </p:nvSpPr>
        <p:spPr bwMode="auto">
          <a:xfrm>
            <a:off x="334434" y="1638300"/>
            <a:ext cx="11233151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Calibri" pitchFamily="34" charset="0"/>
              <a:buAutoNum type="arabicPeriod" startAt="2"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0830D-6159-4E48-99D2-E0226E51A9D7}" type="slidenum">
              <a:rPr lang="bg-BG" smtClean="0"/>
              <a:pPr>
                <a:defRPr/>
              </a:pPr>
              <a:t>14</a:t>
            </a:fld>
            <a:endParaRPr lang="bg-BG"/>
          </a:p>
        </p:txBody>
      </p:sp>
      <p:sp>
        <p:nvSpPr>
          <p:cNvPr id="9220" name="Title 3"/>
          <p:cNvSpPr txBox="1">
            <a:spLocks/>
          </p:cNvSpPr>
          <p:nvPr/>
        </p:nvSpPr>
        <p:spPr bwMode="auto">
          <a:xfrm>
            <a:off x="239185" y="0"/>
            <a:ext cx="117136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280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9221" name="Title 5"/>
          <p:cNvSpPr txBox="1">
            <a:spLocks/>
          </p:cNvSpPr>
          <p:nvPr/>
        </p:nvSpPr>
        <p:spPr bwMode="auto">
          <a:xfrm>
            <a:off x="334434" y="144464"/>
            <a:ext cx="10058503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ヒラギノ角ゴ Pro W3"/>
                <a:cs typeface="Times New Roman" pitchFamily="18" charset="0"/>
              </a:rPr>
              <a:t>Implemented in Toolbox As:</a:t>
            </a:r>
            <a:endParaRPr lang="en-US" altLang="en-US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997453" y="1557339"/>
            <a:ext cx="10198371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0988" indent="-220663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40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An </a:t>
            </a:r>
            <a:r>
              <a:rPr lang="en-GB" sz="4000" b="1" i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in silico</a:t>
            </a:r>
            <a:r>
              <a:rPr lang="en-GB" sz="40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 scheme </a:t>
            </a:r>
            <a:r>
              <a:rPr lang="en-GB" sz="4000" b="1" dirty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is associated with specific databases and </a:t>
            </a:r>
            <a:r>
              <a:rPr lang="en-GB" sz="40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profilers (KEY NODES) within the Toolbox.</a:t>
            </a:r>
            <a:endParaRPr lang="en-GB" sz="40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sz="40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A workflow associated with filtered Toolbox functionalities (KEY EVENTS)</a:t>
            </a: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40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A proof-of-concept in Version 3.0</a:t>
            </a: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Calibri" pitchFamily="34" charset="0"/>
              <a:buAutoNum type="arabicPeriod" startAt="2"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74148-64AF-4895-B40B-6416950FE5F5}" type="slidenum">
              <a:rPr lang="bg-BG" smtClean="0"/>
              <a:pPr>
                <a:defRPr/>
              </a:pPr>
              <a:t>15</a:t>
            </a:fld>
            <a:endParaRPr lang="bg-BG"/>
          </a:p>
        </p:txBody>
      </p:sp>
      <p:sp>
        <p:nvSpPr>
          <p:cNvPr id="11268" name="Title 3"/>
          <p:cNvSpPr txBox="1">
            <a:spLocks/>
          </p:cNvSpPr>
          <p:nvPr/>
        </p:nvSpPr>
        <p:spPr bwMode="auto">
          <a:xfrm>
            <a:off x="312516" y="71439"/>
            <a:ext cx="10093126" cy="90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AOP Windows in the Toolbox</a:t>
            </a:r>
            <a:endParaRPr lang="en-US" altLang="zh-CN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767" y="2008189"/>
            <a:ext cx="12001500" cy="426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737600" y="1263650"/>
            <a:ext cx="3414184" cy="2338388"/>
            <a:chOff x="6552540" y="1055944"/>
            <a:chExt cx="2560638" cy="2337920"/>
          </a:xfrm>
        </p:grpSpPr>
        <p:sp>
          <p:nvSpPr>
            <p:cNvPr id="10" name="Rectangle 9"/>
            <p:cNvSpPr/>
            <p:nvPr/>
          </p:nvSpPr>
          <p:spPr>
            <a:xfrm>
              <a:off x="6552540" y="1055944"/>
              <a:ext cx="2560638" cy="609478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Panel with predictions/measured data assigned to the selected node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39990" y="2025713"/>
              <a:ext cx="1295400" cy="1368151"/>
            </a:xfrm>
            <a:prstGeom prst="rect">
              <a:avLst/>
            </a:prstGeom>
            <a:noFill/>
            <a:ln w="222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2" name="Straight Arrow Connector 11"/>
            <p:cNvCxnSpPr>
              <a:stCxn id="10" idx="2"/>
            </p:cNvCxnSpPr>
            <p:nvPr/>
          </p:nvCxnSpPr>
          <p:spPr>
            <a:xfrm>
              <a:off x="7833653" y="1665422"/>
              <a:ext cx="49212" cy="360291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3663951" y="1438275"/>
            <a:ext cx="6654800" cy="2154238"/>
            <a:chOff x="2748874" y="1130132"/>
            <a:chExt cx="4991478" cy="2154852"/>
          </a:xfrm>
        </p:grpSpPr>
        <p:sp>
          <p:nvSpPr>
            <p:cNvPr id="14" name="Rectangle 13"/>
            <p:cNvSpPr/>
            <p:nvPr/>
          </p:nvSpPr>
          <p:spPr>
            <a:xfrm>
              <a:off x="2748874" y="1130132"/>
              <a:ext cx="1752733" cy="457330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AOP tree scheme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491880" y="1916169"/>
              <a:ext cx="4248472" cy="1368815"/>
            </a:xfrm>
            <a:prstGeom prst="rect">
              <a:avLst/>
            </a:prstGeom>
            <a:noFill/>
            <a:ln w="222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/>
            </a:p>
          </p:txBody>
        </p:sp>
        <p:cxnSp>
          <p:nvCxnSpPr>
            <p:cNvPr id="16" name="Straight Arrow Connector 15"/>
            <p:cNvCxnSpPr>
              <a:stCxn id="14" idx="2"/>
            </p:cNvCxnSpPr>
            <p:nvPr/>
          </p:nvCxnSpPr>
          <p:spPr>
            <a:xfrm flipH="1">
              <a:off x="3614127" y="1587462"/>
              <a:ext cx="11114" cy="360466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143934" y="1443038"/>
            <a:ext cx="4512733" cy="2159000"/>
            <a:chOff x="320143" y="1295400"/>
            <a:chExt cx="3384376" cy="2160240"/>
          </a:xfrm>
        </p:grpSpPr>
        <p:sp>
          <p:nvSpPr>
            <p:cNvPr id="18" name="Rectangle 17"/>
            <p:cNvSpPr/>
            <p:nvPr/>
          </p:nvSpPr>
          <p:spPr>
            <a:xfrm>
              <a:off x="532857" y="1295400"/>
              <a:ext cx="1752510" cy="457463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Panel with full names of nodes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20143" y="2088017"/>
              <a:ext cx="3384376" cy="1367623"/>
            </a:xfrm>
            <a:prstGeom prst="rect">
              <a:avLst/>
            </a:prstGeom>
            <a:noFill/>
            <a:ln w="222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0" name="Straight Arrow Connector 19"/>
            <p:cNvCxnSpPr>
              <a:stCxn id="18" idx="2"/>
            </p:cNvCxnSpPr>
            <p:nvPr/>
          </p:nvCxnSpPr>
          <p:spPr>
            <a:xfrm>
              <a:off x="1409112" y="1752863"/>
              <a:ext cx="38098" cy="304975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968500" y="3746501"/>
            <a:ext cx="4521200" cy="2447925"/>
            <a:chOff x="1475656" y="3429000"/>
            <a:chExt cx="3392016" cy="2448272"/>
          </a:xfrm>
        </p:grpSpPr>
        <p:sp>
          <p:nvSpPr>
            <p:cNvPr id="22" name="Rectangle 21"/>
            <p:cNvSpPr/>
            <p:nvPr/>
          </p:nvSpPr>
          <p:spPr>
            <a:xfrm>
              <a:off x="1475656" y="3429000"/>
              <a:ext cx="2807624" cy="2448272"/>
            </a:xfrm>
            <a:prstGeom prst="rect">
              <a:avLst/>
            </a:prstGeom>
            <a:noFill/>
            <a:ln w="222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419396" y="3716379"/>
              <a:ext cx="1448276" cy="762108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Panel with information for selected node</a:t>
              </a: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10416118" y="3746501"/>
            <a:ext cx="1631949" cy="2447925"/>
            <a:chOff x="7812360" y="3429000"/>
            <a:chExt cx="1224136" cy="2448272"/>
          </a:xfrm>
        </p:grpSpPr>
        <p:sp>
          <p:nvSpPr>
            <p:cNvPr id="25" name="Rectangle 24"/>
            <p:cNvSpPr/>
            <p:nvPr/>
          </p:nvSpPr>
          <p:spPr>
            <a:xfrm>
              <a:off x="7883807" y="3789414"/>
              <a:ext cx="1081242" cy="762108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Panel with unassigned predictions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812360" y="3429000"/>
              <a:ext cx="1224136" cy="2448272"/>
            </a:xfrm>
            <a:prstGeom prst="rect">
              <a:avLst/>
            </a:prstGeom>
            <a:noFill/>
            <a:ln w="222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8591551" y="2738438"/>
            <a:ext cx="1727200" cy="457200"/>
            <a:chOff x="5943600" y="2514600"/>
            <a:chExt cx="1295400" cy="457200"/>
          </a:xfrm>
        </p:grpSpPr>
        <p:sp>
          <p:nvSpPr>
            <p:cNvPr id="28" name="Rectangle 27"/>
            <p:cNvSpPr/>
            <p:nvPr/>
          </p:nvSpPr>
          <p:spPr>
            <a:xfrm>
              <a:off x="5943600" y="2667000"/>
              <a:ext cx="1295400" cy="304800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Selected node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6896100" y="2514600"/>
              <a:ext cx="114300" cy="15240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6489701" y="1493838"/>
            <a:ext cx="2451100" cy="1143000"/>
            <a:chOff x="4486275" y="1295400"/>
            <a:chExt cx="1838325" cy="1143000"/>
          </a:xfrm>
        </p:grpSpPr>
        <p:sp>
          <p:nvSpPr>
            <p:cNvPr id="31" name="Oval 30"/>
            <p:cNvSpPr/>
            <p:nvPr/>
          </p:nvSpPr>
          <p:spPr>
            <a:xfrm>
              <a:off x="6172200" y="2209800"/>
              <a:ext cx="152400" cy="22860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486275" y="1295400"/>
              <a:ext cx="1524000" cy="381000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solidFill>
                    <a:schemeClr val="tx1"/>
                  </a:solidFill>
                </a:rPr>
                <a:t>Indication for assigned prediction</a:t>
              </a:r>
            </a:p>
          </p:txBody>
        </p:sp>
        <p:cxnSp>
          <p:nvCxnSpPr>
            <p:cNvPr id="33" name="Straight Arrow Connector 32"/>
            <p:cNvCxnSpPr>
              <a:endCxn id="31" idx="0"/>
            </p:cNvCxnSpPr>
            <p:nvPr/>
          </p:nvCxnSpPr>
          <p:spPr>
            <a:xfrm>
              <a:off x="5837238" y="1697037"/>
              <a:ext cx="411162" cy="512763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45"/>
          <p:cNvGrpSpPr>
            <a:grpSpLocks/>
          </p:cNvGrpSpPr>
          <p:nvPr/>
        </p:nvGrpSpPr>
        <p:grpSpPr bwMode="auto">
          <a:xfrm>
            <a:off x="239185" y="3746501"/>
            <a:ext cx="1729316" cy="1617663"/>
            <a:chOff x="381000" y="3505200"/>
            <a:chExt cx="1296144" cy="1617712"/>
          </a:xfrm>
        </p:grpSpPr>
        <p:sp>
          <p:nvSpPr>
            <p:cNvPr id="35" name="Rectangle 34"/>
            <p:cNvSpPr/>
            <p:nvPr/>
          </p:nvSpPr>
          <p:spPr>
            <a:xfrm>
              <a:off x="452391" y="4513294"/>
              <a:ext cx="1143844" cy="609618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Target chemical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81000" y="3505200"/>
              <a:ext cx="1296144" cy="863626"/>
            </a:xfrm>
            <a:prstGeom prst="rect">
              <a:avLst/>
            </a:prstGeom>
            <a:noFill/>
            <a:ln w="222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5467" y="4868864"/>
            <a:ext cx="5456767" cy="181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63"/>
          <p:cNvGrpSpPr>
            <a:grpSpLocks/>
          </p:cNvGrpSpPr>
          <p:nvPr/>
        </p:nvGrpSpPr>
        <p:grpSpPr bwMode="auto">
          <a:xfrm>
            <a:off x="7429501" y="3644900"/>
            <a:ext cx="2876551" cy="1303338"/>
            <a:chOff x="5583669" y="3336444"/>
            <a:chExt cx="2156683" cy="1303758"/>
          </a:xfrm>
        </p:grpSpPr>
        <p:grpSp>
          <p:nvGrpSpPr>
            <p:cNvPr id="21" name="Group 30"/>
            <p:cNvGrpSpPr>
              <a:grpSpLocks/>
            </p:cNvGrpSpPr>
            <p:nvPr/>
          </p:nvGrpSpPr>
          <p:grpSpPr bwMode="auto">
            <a:xfrm>
              <a:off x="5583669" y="3449192"/>
              <a:ext cx="1796440" cy="1191010"/>
              <a:chOff x="10736602" y="-2675148"/>
              <a:chExt cx="2405981" cy="1713921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10736602" y="-1253736"/>
                <a:ext cx="1983024" cy="292509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dirty="0">
                    <a:solidFill>
                      <a:schemeClr val="tx1"/>
                    </a:solidFill>
                  </a:rPr>
                  <a:t>Short description</a:t>
                </a:r>
              </a:p>
            </p:txBody>
          </p:sp>
          <p:cxnSp>
            <p:nvCxnSpPr>
              <p:cNvPr id="42" name="Straight Arrow Connector 41"/>
              <p:cNvCxnSpPr>
                <a:stCxn id="40" idx="2"/>
              </p:cNvCxnSpPr>
              <p:nvPr/>
            </p:nvCxnSpPr>
            <p:spPr>
              <a:xfrm flipH="1">
                <a:off x="12925792" y="-2675147"/>
                <a:ext cx="216794" cy="1421411"/>
              </a:xfrm>
              <a:prstGeom prst="straightConnector1">
                <a:avLst/>
              </a:prstGeom>
              <a:ln w="254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Rectangle 39"/>
            <p:cNvSpPr/>
            <p:nvPr/>
          </p:nvSpPr>
          <p:spPr>
            <a:xfrm>
              <a:off x="7019871" y="3336444"/>
              <a:ext cx="720481" cy="112749"/>
            </a:xfrm>
            <a:prstGeom prst="rect">
              <a:avLst/>
            </a:prstGeom>
            <a:noFill/>
            <a:ln w="222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4656668" y="2882901"/>
            <a:ext cx="2493433" cy="962025"/>
            <a:chOff x="3491880" y="2564904"/>
            <a:chExt cx="1871464" cy="963146"/>
          </a:xfrm>
        </p:grpSpPr>
        <p:grpSp>
          <p:nvGrpSpPr>
            <p:cNvPr id="27" name="Group 36"/>
            <p:cNvGrpSpPr>
              <a:grpSpLocks/>
            </p:cNvGrpSpPr>
            <p:nvPr/>
          </p:nvGrpSpPr>
          <p:grpSpPr bwMode="auto">
            <a:xfrm>
              <a:off x="4067944" y="3068960"/>
              <a:ext cx="1295400" cy="459090"/>
              <a:chOff x="5151512" y="2802632"/>
              <a:chExt cx="1295400" cy="45909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5152139" y="2956567"/>
                <a:ext cx="1294773" cy="305155"/>
              </a:xfrm>
              <a:prstGeom prst="rect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dirty="0">
                    <a:solidFill>
                      <a:schemeClr val="tx1"/>
                    </a:solidFill>
                  </a:rPr>
                  <a:t>Color legend</a:t>
                </a:r>
              </a:p>
            </p:txBody>
          </p:sp>
          <p:cxnSp>
            <p:nvCxnSpPr>
              <p:cNvPr id="47" name="Straight Arrow Connector 46"/>
              <p:cNvCxnSpPr/>
              <p:nvPr/>
            </p:nvCxnSpPr>
            <p:spPr>
              <a:xfrm flipH="1" flipV="1">
                <a:off x="5296709" y="2802401"/>
                <a:ext cx="287551" cy="160524"/>
              </a:xfrm>
              <a:prstGeom prst="straightConnector1">
                <a:avLst/>
              </a:prstGeom>
              <a:ln w="254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Rectangle 44"/>
            <p:cNvSpPr/>
            <p:nvPr/>
          </p:nvSpPr>
          <p:spPr>
            <a:xfrm>
              <a:off x="3491880" y="2564904"/>
              <a:ext cx="719672" cy="575345"/>
            </a:xfrm>
            <a:prstGeom prst="rect">
              <a:avLst/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0"/>
          <p:cNvSpPr txBox="1">
            <a:spLocks/>
          </p:cNvSpPr>
          <p:nvPr/>
        </p:nvSpPr>
        <p:spPr bwMode="auto">
          <a:xfrm>
            <a:off x="334434" y="1638300"/>
            <a:ext cx="11233151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Calibri" pitchFamily="34" charset="0"/>
              <a:buAutoNum type="arabicPeriod" startAt="2"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F3816-C954-4517-A031-7D356B417E2B}" type="slidenum">
              <a:rPr lang="bg-BG" smtClean="0"/>
              <a:pPr>
                <a:defRPr/>
              </a:pPr>
              <a:t>16</a:t>
            </a:fld>
            <a:endParaRPr lang="bg-BG"/>
          </a:p>
        </p:txBody>
      </p:sp>
      <p:sp>
        <p:nvSpPr>
          <p:cNvPr id="10244" name="Title 3"/>
          <p:cNvSpPr txBox="1">
            <a:spLocks/>
          </p:cNvSpPr>
          <p:nvPr/>
        </p:nvSpPr>
        <p:spPr bwMode="auto">
          <a:xfrm>
            <a:off x="239185" y="0"/>
            <a:ext cx="117136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280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10245" name="Title 5"/>
          <p:cNvSpPr txBox="1">
            <a:spLocks/>
          </p:cNvSpPr>
          <p:nvPr/>
        </p:nvSpPr>
        <p:spPr bwMode="auto">
          <a:xfrm>
            <a:off x="1594614" y="500246"/>
            <a:ext cx="8296507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ヒラギノ角ゴ Pro W3"/>
                <a:cs typeface="Times New Roman" pitchFamily="18" charset="0"/>
              </a:rPr>
              <a:t>Key Nodes and Key Events</a:t>
            </a:r>
            <a:endParaRPr lang="en-US" alt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20184" y="3025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2a</a:t>
            </a:r>
          </a:p>
        </p:txBody>
      </p:sp>
      <p:sp>
        <p:nvSpPr>
          <p:cNvPr id="10248" name="TextBox 7"/>
          <p:cNvSpPr txBox="1">
            <a:spLocks noChangeArrowheads="1"/>
          </p:cNvSpPr>
          <p:nvPr/>
        </p:nvSpPr>
        <p:spPr bwMode="auto">
          <a:xfrm>
            <a:off x="573097" y="1828541"/>
            <a:ext cx="19582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FF00"/>
                </a:solidFill>
                <a:latin typeface="Calibri" pitchFamily="34" charset="0"/>
              </a:rPr>
              <a:t>Key </a:t>
            </a:r>
            <a:r>
              <a:rPr lang="en-US" altLang="en-US" sz="2800" b="1" dirty="0" smtClean="0">
                <a:solidFill>
                  <a:srgbClr val="FFFF00"/>
                </a:solidFill>
                <a:latin typeface="Calibri" pitchFamily="34" charset="0"/>
              </a:rPr>
              <a:t>Nodes</a:t>
            </a:r>
            <a:endParaRPr lang="en-US" altLang="en-US" sz="2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20184" y="2644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620184" y="3406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2b</a:t>
            </a:r>
          </a:p>
        </p:txBody>
      </p:sp>
      <p:sp>
        <p:nvSpPr>
          <p:cNvPr id="16" name="Oval 15"/>
          <p:cNvSpPr/>
          <p:nvPr/>
        </p:nvSpPr>
        <p:spPr>
          <a:xfrm>
            <a:off x="620184" y="3787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2c</a:t>
            </a:r>
          </a:p>
        </p:txBody>
      </p:sp>
      <p:sp>
        <p:nvSpPr>
          <p:cNvPr id="17" name="Oval 16"/>
          <p:cNvSpPr/>
          <p:nvPr/>
        </p:nvSpPr>
        <p:spPr>
          <a:xfrm>
            <a:off x="620184" y="4168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2d</a:t>
            </a:r>
          </a:p>
        </p:txBody>
      </p:sp>
      <p:sp>
        <p:nvSpPr>
          <p:cNvPr id="18" name="Oval 17"/>
          <p:cNvSpPr/>
          <p:nvPr/>
        </p:nvSpPr>
        <p:spPr>
          <a:xfrm>
            <a:off x="620184" y="4549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9" name="Oval 18"/>
          <p:cNvSpPr/>
          <p:nvPr/>
        </p:nvSpPr>
        <p:spPr>
          <a:xfrm>
            <a:off x="620184" y="4930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4a</a:t>
            </a:r>
          </a:p>
        </p:txBody>
      </p:sp>
      <p:sp>
        <p:nvSpPr>
          <p:cNvPr id="20" name="Oval 19"/>
          <p:cNvSpPr/>
          <p:nvPr/>
        </p:nvSpPr>
        <p:spPr>
          <a:xfrm>
            <a:off x="620184" y="5311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4b</a:t>
            </a:r>
          </a:p>
        </p:txBody>
      </p:sp>
      <p:sp>
        <p:nvSpPr>
          <p:cNvPr id="21" name="Oval 20"/>
          <p:cNvSpPr/>
          <p:nvPr/>
        </p:nvSpPr>
        <p:spPr>
          <a:xfrm>
            <a:off x="620184" y="5692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2" name="Oval 21"/>
          <p:cNvSpPr/>
          <p:nvPr/>
        </p:nvSpPr>
        <p:spPr>
          <a:xfrm>
            <a:off x="620184" y="6073775"/>
            <a:ext cx="406400" cy="304800"/>
          </a:xfrm>
          <a:prstGeom prst="ellipse">
            <a:avLst/>
          </a:prstGeom>
          <a:solidFill>
            <a:srgbClr val="92D050"/>
          </a:solidFill>
          <a:ln w="158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kern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0258" name="TextBox 17"/>
          <p:cNvSpPr txBox="1">
            <a:spLocks noChangeArrowheads="1"/>
          </p:cNvSpPr>
          <p:nvPr/>
        </p:nvSpPr>
        <p:spPr bwMode="auto">
          <a:xfrm>
            <a:off x="1026584" y="2644776"/>
            <a:ext cx="365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Protein binding alerts</a:t>
            </a:r>
          </a:p>
        </p:txBody>
      </p:sp>
      <p:sp>
        <p:nvSpPr>
          <p:cNvPr id="10259" name="TextBox 18"/>
          <p:cNvSpPr txBox="1">
            <a:spLocks noChangeArrowheads="1"/>
          </p:cNvSpPr>
          <p:nvPr/>
        </p:nvSpPr>
        <p:spPr bwMode="auto">
          <a:xfrm>
            <a:off x="1026584" y="3022601"/>
            <a:ext cx="5384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i="1" dirty="0">
                <a:solidFill>
                  <a:srgbClr val="002060"/>
                </a:solidFill>
                <a:latin typeface="Calibri" pitchFamily="34" charset="0"/>
              </a:rPr>
              <a:t>in chemico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Peptide depletion assay DPRA (</a:t>
            </a:r>
            <a:r>
              <a:rPr lang="en-US" altLang="en-US" sz="1600" b="1" dirty="0" err="1">
                <a:solidFill>
                  <a:srgbClr val="002060"/>
                </a:solidFill>
                <a:latin typeface="Calibri" pitchFamily="34" charset="0"/>
              </a:rPr>
              <a:t>Cys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0260" name="TextBox 19"/>
          <p:cNvSpPr txBox="1">
            <a:spLocks noChangeArrowheads="1"/>
          </p:cNvSpPr>
          <p:nvPr/>
        </p:nvSpPr>
        <p:spPr bwMode="auto">
          <a:xfrm>
            <a:off x="1026584" y="3403601"/>
            <a:ext cx="5384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i="1" dirty="0">
                <a:solidFill>
                  <a:srgbClr val="002060"/>
                </a:solidFill>
                <a:latin typeface="Calibri" pitchFamily="34" charset="0"/>
              </a:rPr>
              <a:t>in chemico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Peptide depletion assay DPRA (Lys)</a:t>
            </a:r>
          </a:p>
        </p:txBody>
      </p:sp>
      <p:sp>
        <p:nvSpPr>
          <p:cNvPr id="10261" name="TextBox 20"/>
          <p:cNvSpPr txBox="1">
            <a:spLocks noChangeArrowheads="1"/>
          </p:cNvSpPr>
          <p:nvPr/>
        </p:nvSpPr>
        <p:spPr bwMode="auto">
          <a:xfrm>
            <a:off x="1026584" y="3784600"/>
            <a:ext cx="63161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i="1" dirty="0">
                <a:solidFill>
                  <a:srgbClr val="002060"/>
                </a:solidFill>
                <a:latin typeface="Calibri" pitchFamily="34" charset="0"/>
              </a:rPr>
              <a:t>in chemico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Glutathione depletion assay GSH (RC50)</a:t>
            </a:r>
          </a:p>
        </p:txBody>
      </p:sp>
      <p:sp>
        <p:nvSpPr>
          <p:cNvPr id="10262" name="TextBox 21"/>
          <p:cNvSpPr txBox="1">
            <a:spLocks noChangeArrowheads="1"/>
          </p:cNvSpPr>
          <p:nvPr/>
        </p:nvSpPr>
        <p:spPr bwMode="auto">
          <a:xfrm>
            <a:off x="1048214" y="4165601"/>
            <a:ext cx="53631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600" b="1" i="1" dirty="0">
                <a:solidFill>
                  <a:srgbClr val="002060"/>
                </a:solidFill>
                <a:latin typeface="Calibri" pitchFamily="34" charset="0"/>
              </a:rPr>
              <a:t>in chemico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Adduct formation assay LC-MS </a:t>
            </a:r>
          </a:p>
        </p:txBody>
      </p:sp>
      <p:sp>
        <p:nvSpPr>
          <p:cNvPr id="10263" name="TextBox 22"/>
          <p:cNvSpPr txBox="1">
            <a:spLocks noChangeArrowheads="1"/>
          </p:cNvSpPr>
          <p:nvPr/>
        </p:nvSpPr>
        <p:spPr bwMode="auto">
          <a:xfrm>
            <a:off x="1026584" y="4546601"/>
            <a:ext cx="5384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i="1" dirty="0">
                <a:solidFill>
                  <a:srgbClr val="002060"/>
                </a:solidFill>
                <a:latin typeface="Calibri" pitchFamily="34" charset="0"/>
              </a:rPr>
              <a:t>in vitro </a:t>
            </a:r>
            <a:r>
              <a:rPr lang="en-US" altLang="en-US" sz="1600" b="1" dirty="0" err="1">
                <a:solidFill>
                  <a:srgbClr val="002060"/>
                </a:solidFill>
                <a:latin typeface="Calibri" pitchFamily="34" charset="0"/>
              </a:rPr>
              <a:t>Keratinocyte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ARE (EC1.5, EC2, EC3)</a:t>
            </a:r>
          </a:p>
        </p:txBody>
      </p:sp>
      <p:sp>
        <p:nvSpPr>
          <p:cNvPr id="10264" name="TextBox 23"/>
          <p:cNvSpPr txBox="1">
            <a:spLocks noChangeArrowheads="1"/>
          </p:cNvSpPr>
          <p:nvPr/>
        </p:nvSpPr>
        <p:spPr bwMode="auto">
          <a:xfrm>
            <a:off x="1026584" y="4927601"/>
            <a:ext cx="823806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i="1" dirty="0">
                <a:solidFill>
                  <a:srgbClr val="002060"/>
                </a:solidFill>
                <a:latin typeface="Calibri" pitchFamily="34" charset="0"/>
              </a:rPr>
              <a:t>in vitro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altLang="en-US" sz="1600" b="1" dirty="0" err="1">
                <a:solidFill>
                  <a:srgbClr val="002060"/>
                </a:solidFill>
                <a:latin typeface="Calibri" pitchFamily="34" charset="0"/>
              </a:rPr>
              <a:t>Dendritic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cell activity assay h-CLAT (expression of CD54 and CD86)</a:t>
            </a:r>
          </a:p>
        </p:txBody>
      </p:sp>
      <p:sp>
        <p:nvSpPr>
          <p:cNvPr id="10265" name="TextBox 24"/>
          <p:cNvSpPr txBox="1">
            <a:spLocks noChangeArrowheads="1"/>
          </p:cNvSpPr>
          <p:nvPr/>
        </p:nvSpPr>
        <p:spPr bwMode="auto">
          <a:xfrm>
            <a:off x="1026584" y="5308601"/>
            <a:ext cx="7416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i="1" dirty="0">
                <a:solidFill>
                  <a:srgbClr val="002060"/>
                </a:solidFill>
                <a:latin typeface="Calibri" pitchFamily="34" charset="0"/>
              </a:rPr>
              <a:t>in vitro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altLang="en-US" sz="1600" b="1" dirty="0" err="1">
                <a:solidFill>
                  <a:srgbClr val="002060"/>
                </a:solidFill>
                <a:latin typeface="Calibri" pitchFamily="34" charset="0"/>
              </a:rPr>
              <a:t>Dendritic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cell activity assay MUSST (expression of CD86)</a:t>
            </a:r>
          </a:p>
        </p:txBody>
      </p:sp>
      <p:sp>
        <p:nvSpPr>
          <p:cNvPr id="10266" name="TextBox 25"/>
          <p:cNvSpPr txBox="1">
            <a:spLocks noChangeArrowheads="1"/>
          </p:cNvSpPr>
          <p:nvPr/>
        </p:nvSpPr>
        <p:spPr bwMode="auto">
          <a:xfrm>
            <a:off x="1026584" y="5689601"/>
            <a:ext cx="741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400" b="1" i="1" dirty="0">
                <a:solidFill>
                  <a:srgbClr val="002060"/>
                </a:solidFill>
                <a:latin typeface="Calibri" pitchFamily="34" charset="0"/>
              </a:rPr>
              <a:t>in vivo</a:t>
            </a:r>
            <a:r>
              <a:rPr lang="en-US" altLang="en-US" sz="1400" b="1" dirty="0">
                <a:solidFill>
                  <a:srgbClr val="002060"/>
                </a:solidFill>
                <a:latin typeface="Calibri" pitchFamily="34" charset="0"/>
              </a:rPr>
              <a:t> Organ response (LLNA)</a:t>
            </a:r>
          </a:p>
        </p:txBody>
      </p:sp>
      <p:sp>
        <p:nvSpPr>
          <p:cNvPr id="10267" name="TextBox 26"/>
          <p:cNvSpPr txBox="1">
            <a:spLocks noChangeArrowheads="1"/>
          </p:cNvSpPr>
          <p:nvPr/>
        </p:nvSpPr>
        <p:spPr bwMode="auto">
          <a:xfrm>
            <a:off x="1026584" y="6073776"/>
            <a:ext cx="7416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i="1" dirty="0">
                <a:solidFill>
                  <a:srgbClr val="002060"/>
                </a:solidFill>
                <a:latin typeface="Calibri" pitchFamily="34" charset="0"/>
              </a:rPr>
              <a:t>in vivo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 Organism response (GPMT)</a:t>
            </a:r>
          </a:p>
        </p:txBody>
      </p:sp>
      <p:sp>
        <p:nvSpPr>
          <p:cNvPr id="10268" name="TextBox 28"/>
          <p:cNvSpPr txBox="1">
            <a:spLocks noChangeArrowheads="1"/>
          </p:cNvSpPr>
          <p:nvPr/>
        </p:nvSpPr>
        <p:spPr bwMode="auto">
          <a:xfrm>
            <a:off x="9518651" y="1863543"/>
            <a:ext cx="19559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FF00"/>
                </a:solidFill>
                <a:latin typeface="Calibri" pitchFamily="34" charset="0"/>
              </a:rPr>
              <a:t>Key </a:t>
            </a:r>
            <a:r>
              <a:rPr lang="en-US" altLang="en-US" sz="2800" b="1" dirty="0" smtClean="0">
                <a:solidFill>
                  <a:srgbClr val="FFFF00"/>
                </a:solidFill>
                <a:latin typeface="Calibri" pitchFamily="34" charset="0"/>
              </a:rPr>
              <a:t>Events</a:t>
            </a:r>
            <a:endParaRPr lang="en-US" altLang="en-US" sz="2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0269" name="TextBox 29"/>
          <p:cNvSpPr txBox="1">
            <a:spLocks noChangeArrowheads="1"/>
          </p:cNvSpPr>
          <p:nvPr/>
        </p:nvSpPr>
        <p:spPr bwMode="auto">
          <a:xfrm>
            <a:off x="9518651" y="2644776"/>
            <a:ext cx="223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dirty="0" smtClean="0">
                <a:solidFill>
                  <a:srgbClr val="002060"/>
                </a:solidFill>
                <a:latin typeface="Calibri" pitchFamily="34" charset="0"/>
              </a:rPr>
              <a:t>1) Protein 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binding – in silico/theoretical</a:t>
            </a:r>
          </a:p>
        </p:txBody>
      </p:sp>
      <p:sp>
        <p:nvSpPr>
          <p:cNvPr id="10270" name="TextBox 30"/>
          <p:cNvSpPr txBox="1">
            <a:spLocks noChangeArrowheads="1"/>
          </p:cNvSpPr>
          <p:nvPr/>
        </p:nvSpPr>
        <p:spPr bwMode="auto">
          <a:xfrm>
            <a:off x="9518651" y="3482976"/>
            <a:ext cx="223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dirty="0" smtClean="0">
                <a:solidFill>
                  <a:srgbClr val="002060"/>
                </a:solidFill>
                <a:latin typeface="Calibri" pitchFamily="34" charset="0"/>
              </a:rPr>
              <a:t>2) Protein 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binding potency </a:t>
            </a:r>
            <a:r>
              <a:rPr lang="en-US" altLang="en-US" sz="1600" b="1" i="1" dirty="0">
                <a:solidFill>
                  <a:srgbClr val="002060"/>
                </a:solidFill>
                <a:latin typeface="Calibri" pitchFamily="34" charset="0"/>
              </a:rPr>
              <a:t>in chemico</a:t>
            </a:r>
          </a:p>
        </p:txBody>
      </p:sp>
      <p:sp>
        <p:nvSpPr>
          <p:cNvPr id="36" name="Right Brace 35"/>
          <p:cNvSpPr/>
          <p:nvPr/>
        </p:nvSpPr>
        <p:spPr>
          <a:xfrm>
            <a:off x="6756400" y="3038476"/>
            <a:ext cx="203200" cy="1368425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ight Brace 36"/>
          <p:cNvSpPr/>
          <p:nvPr/>
        </p:nvSpPr>
        <p:spPr>
          <a:xfrm>
            <a:off x="8492067" y="4473575"/>
            <a:ext cx="188384" cy="1157288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3" name="TextBox 35"/>
          <p:cNvSpPr txBox="1">
            <a:spLocks noChangeArrowheads="1"/>
          </p:cNvSpPr>
          <p:nvPr/>
        </p:nvSpPr>
        <p:spPr bwMode="auto">
          <a:xfrm>
            <a:off x="9518651" y="4854576"/>
            <a:ext cx="2235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dirty="0" smtClean="0">
                <a:solidFill>
                  <a:srgbClr val="002060"/>
                </a:solidFill>
                <a:latin typeface="Calibri" pitchFamily="34" charset="0"/>
              </a:rPr>
              <a:t>3 &amp; 4)Cellular 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response</a:t>
            </a:r>
          </a:p>
        </p:txBody>
      </p:sp>
      <p:sp>
        <p:nvSpPr>
          <p:cNvPr id="10274" name="TextBox 37"/>
          <p:cNvSpPr txBox="1">
            <a:spLocks noChangeArrowheads="1"/>
          </p:cNvSpPr>
          <p:nvPr/>
        </p:nvSpPr>
        <p:spPr bwMode="auto">
          <a:xfrm>
            <a:off x="9518651" y="5689601"/>
            <a:ext cx="2235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dirty="0" smtClean="0">
                <a:solidFill>
                  <a:srgbClr val="002060"/>
                </a:solidFill>
                <a:latin typeface="Calibri" pitchFamily="34" charset="0"/>
              </a:rPr>
              <a:t>5) Organ 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response</a:t>
            </a:r>
          </a:p>
        </p:txBody>
      </p:sp>
      <p:sp>
        <p:nvSpPr>
          <p:cNvPr id="10275" name="TextBox 39"/>
          <p:cNvSpPr txBox="1">
            <a:spLocks noChangeArrowheads="1"/>
          </p:cNvSpPr>
          <p:nvPr/>
        </p:nvSpPr>
        <p:spPr bwMode="auto">
          <a:xfrm>
            <a:off x="9533467" y="6070601"/>
            <a:ext cx="24659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dirty="0" smtClean="0">
                <a:solidFill>
                  <a:srgbClr val="002060"/>
                </a:solidFill>
                <a:latin typeface="Calibri" pitchFamily="34" charset="0"/>
              </a:rPr>
              <a:t>6) Organism </a:t>
            </a:r>
            <a:r>
              <a:rPr lang="en-US" altLang="en-US" sz="1600" b="1" dirty="0">
                <a:solidFill>
                  <a:srgbClr val="002060"/>
                </a:solidFill>
                <a:latin typeface="Calibri" pitchFamily="34" charset="0"/>
              </a:rPr>
              <a:t>response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695700" y="2822575"/>
            <a:ext cx="5471584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152217" y="3717925"/>
            <a:ext cx="2015067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713817" y="5846763"/>
            <a:ext cx="4417483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713817" y="6207125"/>
            <a:ext cx="4417483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886903" y="5076902"/>
            <a:ext cx="287867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92BCB-394D-4633-810A-0BD8E91BF97E}" type="slidenum">
              <a:rPr lang="bg-BG" smtClean="0"/>
              <a:pPr>
                <a:defRPr/>
              </a:pPr>
              <a:t>17</a:t>
            </a:fld>
            <a:endParaRPr lang="bg-BG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33845" y="423085"/>
            <a:ext cx="104858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0988" indent="-220663" algn="ctr">
              <a:spcBef>
                <a:spcPct val="20000"/>
              </a:spcBef>
            </a:pPr>
            <a:r>
              <a:rPr lang="en-GB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ヒラギノ角ゴ Pro W3"/>
                <a:cs typeface="Times New Roman" pitchFamily="18" charset="0"/>
              </a:rPr>
              <a:t>Workflow Along Nodes and Key Events</a:t>
            </a:r>
            <a:endParaRPr lang="en-GB" sz="40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2" cstate="print"/>
          <a:srcRect l="42241" t="8398" r="6035" b="44016"/>
          <a:stretch>
            <a:fillRect/>
          </a:stretch>
        </p:blipFill>
        <p:spPr bwMode="auto">
          <a:xfrm>
            <a:off x="371188" y="1640089"/>
            <a:ext cx="11467453" cy="2196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ounded Rectangle 20"/>
          <p:cNvSpPr/>
          <p:nvPr/>
        </p:nvSpPr>
        <p:spPr>
          <a:xfrm>
            <a:off x="891252" y="2083441"/>
            <a:ext cx="752352" cy="57873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673750" y="1747777"/>
            <a:ext cx="752353" cy="187888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873707" y="2095018"/>
            <a:ext cx="675141" cy="5345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858458" y="1713054"/>
            <a:ext cx="658086" cy="13310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663009" y="3024451"/>
            <a:ext cx="1214967" cy="6508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</a:rPr>
              <a:t>MIE: protein binding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535293" y="3429576"/>
            <a:ext cx="1331383" cy="9318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i="1" dirty="0">
                <a:solidFill>
                  <a:schemeClr val="tx1"/>
                </a:solidFill>
              </a:rPr>
              <a:t>In vitro</a:t>
            </a:r>
            <a:r>
              <a:rPr lang="en-GB" sz="1200" b="1" dirty="0">
                <a:solidFill>
                  <a:schemeClr val="tx1"/>
                </a:solidFill>
              </a:rPr>
              <a:t>: cytokine profiles in </a:t>
            </a:r>
            <a:r>
              <a:rPr lang="en-GB" sz="1200" b="1" dirty="0" err="1">
                <a:solidFill>
                  <a:schemeClr val="tx1"/>
                </a:solidFill>
              </a:rPr>
              <a:t>dendritic</a:t>
            </a:r>
            <a:r>
              <a:rPr lang="en-GB" sz="1200" b="1" dirty="0">
                <a:solidFill>
                  <a:schemeClr val="tx1"/>
                </a:solidFill>
              </a:rPr>
              <a:t> cells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969617" y="3036026"/>
            <a:ext cx="1155700" cy="9318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i="1" dirty="0">
                <a:solidFill>
                  <a:schemeClr val="tx1"/>
                </a:solidFill>
              </a:rPr>
              <a:t>In vivo</a:t>
            </a:r>
            <a:r>
              <a:rPr lang="en-GB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>
                <a:solidFill>
                  <a:schemeClr val="tx1"/>
                </a:solidFill>
              </a:rPr>
              <a:t>Organ response (LLNA)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0378142" y="3012876"/>
            <a:ext cx="1413933" cy="9318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i="1" dirty="0">
                <a:solidFill>
                  <a:schemeClr val="tx1"/>
                </a:solidFill>
              </a:rPr>
              <a:t>  </a:t>
            </a:r>
            <a:r>
              <a:rPr lang="en-GB" sz="1200" b="1" i="1" dirty="0">
                <a:solidFill>
                  <a:schemeClr val="tx1"/>
                </a:solidFill>
              </a:rPr>
              <a:t>In vivo</a:t>
            </a:r>
            <a:r>
              <a:rPr lang="en-GB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>
                <a:solidFill>
                  <a:schemeClr val="tx1"/>
                </a:solidFill>
              </a:rPr>
              <a:t>Organism response (GPMT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74251" y="3938875"/>
            <a:ext cx="1384300" cy="8207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chemeClr val="tx1"/>
                </a:solidFill>
              </a:rPr>
              <a:t>In </a:t>
            </a:r>
            <a:r>
              <a:rPr lang="en-GB" sz="1200" b="1" dirty="0" err="1">
                <a:solidFill>
                  <a:schemeClr val="tx1"/>
                </a:solidFill>
              </a:rPr>
              <a:t>chemico</a:t>
            </a:r>
            <a:r>
              <a:rPr lang="en-GB" sz="1200" b="1" dirty="0">
                <a:solidFill>
                  <a:schemeClr val="tx1"/>
                </a:solidFill>
              </a:rPr>
              <a:t>: protein binding potency assays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758226" y="2920275"/>
            <a:ext cx="1437217" cy="8207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i="1" dirty="0">
                <a:solidFill>
                  <a:schemeClr val="tx1"/>
                </a:solidFill>
              </a:rPr>
              <a:t>In vitro</a:t>
            </a:r>
            <a:r>
              <a:rPr lang="en-GB" sz="1200" b="1" dirty="0">
                <a:solidFill>
                  <a:schemeClr val="tx1"/>
                </a:solidFill>
              </a:rPr>
              <a:t>: gene expression assay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8206450" y="2091300"/>
            <a:ext cx="681056" cy="57087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10706583" y="2083443"/>
            <a:ext cx="740779" cy="60188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397000" y="5180438"/>
            <a:ext cx="87630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Calibri" pitchFamily="34" charset="0"/>
              <a:buAutoNum type="arabicPeriod" startAt="2"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None/>
            </a:pPr>
            <a:endParaRPr lang="en-US" altLang="zh-CN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BBA66-321C-488F-8E96-E67645922BC9}" type="slidenum">
              <a:rPr lang="bg-BG" smtClean="0"/>
              <a:pPr>
                <a:defRPr/>
              </a:pPr>
              <a:t>18</a:t>
            </a:fld>
            <a:endParaRPr lang="bg-BG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13664" y="1092708"/>
          <a:ext cx="9266677" cy="5609178"/>
        </p:xfrm>
        <a:graphic>
          <a:graphicData uri="http://schemas.openxmlformats.org/drawingml/2006/table">
            <a:tbl>
              <a:tblPr/>
              <a:tblGrid>
                <a:gridCol w="2099165"/>
                <a:gridCol w="3219957"/>
                <a:gridCol w="1799693"/>
                <a:gridCol w="2147862"/>
              </a:tblGrid>
              <a:tr h="295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Node name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Data/profiling result thresholds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Node status: Pass 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Node status: Not pass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6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1- 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Protein binding alerts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presence of alert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absence of alert 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694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2a and 2b </a:t>
                      </a:r>
                      <a:r>
                        <a:rPr kumimoji="0" lang="en-US" altLang="en-US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in chemico 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DPRA </a:t>
                      </a:r>
                      <a:r>
                        <a:rPr kumimoji="0" lang="en-US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Cys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and Lys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Peptide depletion, PD (%) &gt; 80 - High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40%≥ PD ≤80% – Moderate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80%≥ PD ≤40% – Low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5%&lt; PD – Not reactive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High |Moderate | Low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Not Reactive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51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2c - </a:t>
                      </a:r>
                      <a:r>
                        <a:rPr kumimoji="0" lang="en-US" altLang="en-US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in chemico 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Glutathione depletion assay GSH (RC50)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RC50 (mmol/L) ≤ 0.099 – Extremely reactive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 ≥ RC50 ≤ 0.99 – Highly reactive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 ≥ RC50 ≤ 15 – Moderately reactive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16 ≥ RC50 ≤ 70 – Slightly reactive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70.1 ≥ RC50 ≤ 135 – Suspect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RC50 &gt; 135 – Not reactive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Extremely Reactive| Highly Reactive | Moderately  Reactive | Slightly Reactive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Suspect |Not Reactive | Not reactive at saturation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8758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2d - </a:t>
                      </a:r>
                      <a:r>
                        <a:rPr kumimoji="0" lang="en-US" altLang="en-US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in chemico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Adduct formation assay LC-MS 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Adduct formation (%) ≥ 30% - 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Adduct formation (%) &lt; 30% - Negative 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Positive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Negative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103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3 - in vitro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Keratinocyte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ARE (EC1.5, EC2, EC3)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EC3 (%) ≤ 20 – Very high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20 &gt; EC3 ≤ 50 – High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50 &gt; EC3 ≤ 100 – Moderate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100 &gt; EC3 ≤ 2000 – Low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EC3 &gt; 2000 - Negative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Very High |High| Moderate | Low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Negative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909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4a and 4b </a:t>
                      </a:r>
                      <a:r>
                        <a:rPr kumimoji="0" lang="en-US" altLang="en-US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in vitro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Dendritic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cell activity assay h-CLAT and MUSST (expression of CD54 and CD86)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expression of CD54 and CD86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Positive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Negative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Positive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Negative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758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5 - in vivo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Organ response (LLNA)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 ≥ EC3 (%) &lt;50 – Positive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EC3 &gt; 50 - Negative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Positive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Negative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2852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6 - in vivo</a:t>
                      </a: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Organism response (GPMT)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Data provided: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Strong sensitizer; Moderate sensitizer;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Weak sensitizer; Non sensitizer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Strong sensitizer |Moderate sensitizer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Weak sensitizer |Non sensitizer</a:t>
                      </a:r>
                    </a:p>
                  </a:txBody>
                  <a:tcPr marL="121915" marR="121915"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6440" name="Title 3"/>
          <p:cNvSpPr txBox="1">
            <a:spLocks/>
          </p:cNvSpPr>
          <p:nvPr/>
        </p:nvSpPr>
        <p:spPr bwMode="auto">
          <a:xfrm>
            <a:off x="22302" y="278780"/>
            <a:ext cx="10236820" cy="70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Thresholds </a:t>
            </a:r>
            <a:r>
              <a:rPr lang="en-US" alt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of the AOP </a:t>
            </a:r>
            <a:r>
              <a:rPr lang="en-US" alt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Nodes</a:t>
            </a:r>
            <a:endParaRPr lang="en-US" alt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62C72-04F2-4522-99CD-3F21A61B1FE9}" type="slidenum">
              <a:rPr lang="bg-BG" smtClean="0"/>
              <a:pPr>
                <a:defRPr/>
              </a:pPr>
              <a:t>19</a:t>
            </a:fld>
            <a:endParaRPr lang="bg-BG"/>
          </a:p>
        </p:txBody>
      </p:sp>
      <p:sp>
        <p:nvSpPr>
          <p:cNvPr id="38916" name="Title 3"/>
          <p:cNvSpPr txBox="1">
            <a:spLocks/>
          </p:cNvSpPr>
          <p:nvPr/>
        </p:nvSpPr>
        <p:spPr bwMode="auto">
          <a:xfrm>
            <a:off x="0" y="234171"/>
            <a:ext cx="1038178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 A Proof-of-Concept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80946" y="1542657"/>
            <a:ext cx="91328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Data for most key nodes limited to about 70 compounds.</a:t>
            </a:r>
          </a:p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Profilers were incomplete.</a:t>
            </a:r>
          </a:p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Cut off value for potency classes were simple estimates.</a:t>
            </a:r>
          </a:p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The assessment was limited to </a:t>
            </a:r>
            <a:r>
              <a:rPr lang="en-GB" sz="3200" b="1" dirty="0" err="1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sensitiser</a:t>
            </a: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 or non-</a:t>
            </a:r>
            <a:r>
              <a:rPr lang="en-GB" sz="3200" b="1" dirty="0" err="1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sensitiser</a:t>
            </a: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. </a:t>
            </a:r>
          </a:p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 The work flow was not streamlined.</a:t>
            </a:r>
          </a:p>
          <a:p>
            <a:pPr lvl="1">
              <a:buFont typeface="Arial" pitchFamily="34" charset="0"/>
              <a:buChar char="•"/>
              <a:defRPr/>
            </a:pPr>
            <a:endParaRPr lang="en-GB" sz="2400" dirty="0" smtClean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10"/>
          <p:cNvSpPr txBox="1">
            <a:spLocks/>
          </p:cNvSpPr>
          <p:nvPr/>
        </p:nvSpPr>
        <p:spPr bwMode="auto">
          <a:xfrm>
            <a:off x="527051" y="1555751"/>
            <a:ext cx="116649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B77D3-30E1-4532-B8BE-1A7F9854EE90}" type="slidenum">
              <a:rPr lang="bg-BG" smtClean="0"/>
              <a:pPr>
                <a:defRPr/>
              </a:pPr>
              <a:t>2</a:t>
            </a:fld>
            <a:endParaRPr lang="bg-BG"/>
          </a:p>
        </p:txBody>
      </p:sp>
      <p:sp>
        <p:nvSpPr>
          <p:cNvPr id="4100" name="Title 3"/>
          <p:cNvSpPr txBox="1">
            <a:spLocks/>
          </p:cNvSpPr>
          <p:nvPr/>
        </p:nvSpPr>
        <p:spPr bwMode="auto">
          <a:xfrm>
            <a:off x="0" y="-1"/>
            <a:ext cx="12192000" cy="1360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Topics</a:t>
            </a:r>
            <a:endParaRPr lang="en-US" altLang="en-US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929160" y="1700213"/>
            <a:ext cx="8229601" cy="444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44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The AOP concept</a:t>
            </a:r>
            <a:endParaRPr lang="en-GB" sz="4400" b="1" dirty="0">
              <a:solidFill>
                <a:srgbClr val="002060"/>
              </a:solidFill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44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History of the AOPs and development of the AOP </a:t>
            </a:r>
            <a:r>
              <a:rPr lang="en-GB" sz="4400" b="1" dirty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for </a:t>
            </a:r>
            <a:r>
              <a:rPr lang="en-GB" sz="44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SS</a:t>
            </a:r>
            <a:endParaRPr lang="en-GB" sz="4400" b="1" dirty="0">
              <a:solidFill>
                <a:srgbClr val="002060"/>
              </a:solidFill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44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AOP functionalities </a:t>
            </a:r>
            <a:r>
              <a:rPr lang="en-GB" sz="4400" b="1" dirty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in the </a:t>
            </a:r>
            <a:r>
              <a:rPr lang="en-GB" sz="44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Toolbox</a:t>
            </a:r>
            <a:endParaRPr lang="en-GB" sz="4400" b="1" dirty="0">
              <a:solidFill>
                <a:srgbClr val="002060"/>
              </a:solidFill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44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Future activities</a:t>
            </a:r>
            <a:endParaRPr lang="en-GB" sz="4400" b="1" dirty="0">
              <a:solidFill>
                <a:srgbClr val="002060"/>
              </a:solidFill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62C72-04F2-4522-99CD-3F21A61B1FE9}" type="slidenum">
              <a:rPr lang="bg-BG" smtClean="0"/>
              <a:pPr>
                <a:defRPr/>
              </a:pPr>
              <a:t>20</a:t>
            </a:fld>
            <a:endParaRPr lang="bg-BG"/>
          </a:p>
        </p:txBody>
      </p:sp>
      <p:sp>
        <p:nvSpPr>
          <p:cNvPr id="38916" name="Title 3"/>
          <p:cNvSpPr txBox="1">
            <a:spLocks/>
          </p:cNvSpPr>
          <p:nvPr/>
        </p:nvSpPr>
        <p:spPr bwMode="auto">
          <a:xfrm>
            <a:off x="0" y="200718"/>
            <a:ext cx="1038178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Future Activities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80946" y="1598412"/>
            <a:ext cx="91328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Data sets for most key nodes will be expanded to more that 200 discrete compounds.</a:t>
            </a:r>
          </a:p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Current profilers will be revised.</a:t>
            </a:r>
          </a:p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Potency classes will be refined and assessments of sensitisation be made more quantitative. </a:t>
            </a:r>
          </a:p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New nodes (e.g., </a:t>
            </a:r>
            <a:r>
              <a:rPr lang="en-GB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LuSens</a:t>
            </a: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SENS-IS, GARD, human </a:t>
            </a:r>
            <a:r>
              <a:rPr lang="en-GB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vivo</a:t>
            </a: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may be added.</a:t>
            </a:r>
          </a:p>
          <a:p>
            <a:pPr lvl="1">
              <a:spcAft>
                <a:spcPts val="1200"/>
              </a:spcAft>
              <a:defRPr/>
            </a:pPr>
            <a:r>
              <a:rPr lang="en-GB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The work flow will be streamlined.</a:t>
            </a:r>
          </a:p>
          <a:p>
            <a:pPr lvl="1">
              <a:buFont typeface="Arial" pitchFamily="34" charset="0"/>
              <a:buChar char="•"/>
              <a:defRPr/>
            </a:pPr>
            <a:endParaRPr lang="en-US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62C72-04F2-4522-99CD-3F21A61B1FE9}" type="slidenum">
              <a:rPr lang="bg-BG" smtClean="0"/>
              <a:pPr>
                <a:defRPr/>
              </a:pPr>
              <a:t>21</a:t>
            </a:fld>
            <a:endParaRPr lang="bg-BG"/>
          </a:p>
        </p:txBody>
      </p:sp>
      <p:sp>
        <p:nvSpPr>
          <p:cNvPr id="38916" name="Title 3"/>
          <p:cNvSpPr txBox="1">
            <a:spLocks/>
          </p:cNvSpPr>
          <p:nvPr/>
        </p:nvSpPr>
        <p:spPr bwMode="auto">
          <a:xfrm>
            <a:off x="0" y="211869"/>
            <a:ext cx="1038178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Closing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70154" y="1698771"/>
            <a:ext cx="91328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Aft>
                <a:spcPts val="12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The development of the SS-AOP would not have been possible without the work of many people.  I am honored to represent them here.</a:t>
            </a:r>
          </a:p>
          <a:p>
            <a:pPr lvl="1">
              <a:spcAft>
                <a:spcPts val="12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ヒラギノ角ゴ Pro W3"/>
                <a:cs typeface="Times New Roman" pitchFamily="18" charset="0"/>
              </a:rPr>
              <a:t>For SS, the AOP has brought the promise of the third R (replacement) to a near-term reality.</a:t>
            </a:r>
          </a:p>
          <a:p>
            <a:pPr lvl="1">
              <a:spcAft>
                <a:spcPts val="1200"/>
              </a:spcAft>
              <a:defRPr/>
            </a:pPr>
            <a:endParaRPr lang="en-US" sz="3200" b="1" dirty="0" smtClean="0">
              <a:solidFill>
                <a:srgbClr val="002060"/>
              </a:solidFill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lvl="1" algn="ctr">
              <a:spcAft>
                <a:spcPts val="1200"/>
              </a:spcAft>
              <a:defRPr/>
            </a:pPr>
            <a:r>
              <a:rPr lang="en-GB" sz="4400" b="1" i="1" dirty="0" smtClean="0">
                <a:latin typeface="Times New Roman" pitchFamily="18" charset="0"/>
                <a:cs typeface="Times New Roman" pitchFamily="18" charset="0"/>
              </a:rPr>
              <a:t>Thank you for your attention!</a:t>
            </a:r>
            <a:endParaRPr lang="bg-BG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>
              <a:spcAft>
                <a:spcPts val="1200"/>
              </a:spcAft>
              <a:defRPr/>
            </a:pPr>
            <a:endParaRPr lang="en-US" sz="3200" b="1" dirty="0" smtClean="0">
              <a:solidFill>
                <a:srgbClr val="002060"/>
              </a:solidFill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lvl="1">
              <a:spcAft>
                <a:spcPts val="1200"/>
              </a:spcAft>
              <a:defRPr/>
            </a:pPr>
            <a:endParaRPr lang="en-US" sz="3200" b="1" dirty="0" smtClean="0">
              <a:solidFill>
                <a:srgbClr val="002060"/>
              </a:solidFill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 marL="280988" indent="-220663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A507E-9695-44A5-A3B8-D4DDD06CB010}" type="slidenum">
              <a:rPr lang="bg-BG" smtClean="0"/>
              <a:pPr>
                <a:defRPr/>
              </a:pPr>
              <a:t>3</a:t>
            </a:fld>
            <a:endParaRPr lang="bg-BG"/>
          </a:p>
        </p:txBody>
      </p:sp>
      <p:sp>
        <p:nvSpPr>
          <p:cNvPr id="6148" name="Title 3"/>
          <p:cNvSpPr txBox="1">
            <a:spLocks/>
          </p:cNvSpPr>
          <p:nvPr/>
        </p:nvSpPr>
        <p:spPr bwMode="auto">
          <a:xfrm>
            <a:off x="836340" y="189567"/>
            <a:ext cx="899903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Adverse Outcome Pathways</a:t>
            </a:r>
            <a:endParaRPr lang="en-US" alt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003609" y="1346471"/>
            <a:ext cx="8898673" cy="4853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AOPs depict existing knowledge which links two anchor points, the Molecular Initiating Event (MIE), and an Adverse Outcome (AO).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link these anchor points by a series of Key Events (KE) and the relationships between them (KER).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KEs are a limited number of measurable and toxicologically-relevant actions which are essential for the development to the AO.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A507E-9695-44A5-A3B8-D4DDD06CB010}" type="slidenum">
              <a:rPr lang="bg-BG" smtClean="0"/>
              <a:pPr>
                <a:defRPr/>
              </a:pPr>
              <a:t>4</a:t>
            </a:fld>
            <a:endParaRPr lang="bg-BG"/>
          </a:p>
        </p:txBody>
      </p:sp>
      <p:sp>
        <p:nvSpPr>
          <p:cNvPr id="6148" name="Title 3"/>
          <p:cNvSpPr txBox="1">
            <a:spLocks/>
          </p:cNvSpPr>
          <p:nvPr/>
        </p:nvSpPr>
        <p:spPr bwMode="auto">
          <a:xfrm>
            <a:off x="843148" y="261250"/>
            <a:ext cx="921525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AOP </a:t>
            </a:r>
            <a:r>
              <a:rPr lang="en-US" altLang="zh-CN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Concept</a:t>
            </a:r>
            <a:endParaRPr lang="en-US" alt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81307" y="1304039"/>
            <a:ext cx="9314599" cy="466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AOPs are typically represented sequentially by moving from one KE to another, as compensatory mechanisms and feedback loops are overcome.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 AOP is not required to provide a comprehensive molecular description of all aspect of the chemistry and biology, rather it focuses on “critical steps” in the progression of events.</a:t>
            </a:r>
            <a:endParaRPr lang="en-GB" sz="3600" b="1" dirty="0">
              <a:solidFill>
                <a:srgbClr val="002060"/>
              </a:solidFill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>
              <a:spcBef>
                <a:spcPct val="20000"/>
              </a:spcBef>
              <a:defRPr/>
            </a:pPr>
            <a:endParaRPr lang="en-GB" sz="36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A507E-9695-44A5-A3B8-D4DDD06CB010}" type="slidenum">
              <a:rPr lang="bg-BG" smtClean="0"/>
              <a:pPr>
                <a:defRPr/>
              </a:pPr>
              <a:t>5</a:t>
            </a:fld>
            <a:endParaRPr lang="bg-BG"/>
          </a:p>
        </p:txBody>
      </p:sp>
      <p:sp>
        <p:nvSpPr>
          <p:cNvPr id="6148" name="Title 3"/>
          <p:cNvSpPr txBox="1">
            <a:spLocks/>
          </p:cNvSpPr>
          <p:nvPr/>
        </p:nvSpPr>
        <p:spPr bwMode="auto">
          <a:xfrm>
            <a:off x="836351" y="223020"/>
            <a:ext cx="857528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AOP </a:t>
            </a:r>
            <a:r>
              <a:rPr lang="en-US" altLang="zh-CN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Concept</a:t>
            </a:r>
            <a:endParaRPr lang="en-US" alt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449652" y="1558340"/>
            <a:ext cx="8508380" cy="431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9863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AOP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concept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provides a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means of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documenting 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transparent mechanistic justification and weight-of-evidence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which increase chemical similarities and reduce uncertainties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predictions for complex toxicological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endpoints.</a:t>
            </a:r>
          </a:p>
          <a:p>
            <a:pPr marL="169863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generally considered to be a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focal point of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future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development of the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QSAR Toolbox. </a:t>
            </a:r>
            <a:endParaRPr lang="en-GB" sz="32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3200" dirty="0">
              <a:latin typeface="Times New Roman" pitchFamily="18" charset="0"/>
              <a:ea typeface="ヒラギノ角ゴ Pro W3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6844" y="2362200"/>
            <a:ext cx="1340005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ambria" pitchFamily="18" charset="0"/>
              </a:rPr>
              <a:t>Chemical Profiles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982317" y="2362200"/>
            <a:ext cx="1574800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Cambria" pitchFamily="18" charset="0"/>
              </a:rPr>
              <a:t>Receptor, DNA,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Cambria" pitchFamily="18" charset="0"/>
              </a:rPr>
              <a:t>Protein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Cambria" pitchFamily="18" charset="0"/>
              </a:rPr>
              <a:t>Interactions</a:t>
            </a:r>
          </a:p>
        </p:txBody>
      </p:sp>
      <p:sp>
        <p:nvSpPr>
          <p:cNvPr id="8196" name="TextBox 30"/>
          <p:cNvSpPr txBox="1">
            <a:spLocks noChangeArrowheads="1"/>
          </p:cNvSpPr>
          <p:nvPr/>
        </p:nvSpPr>
        <p:spPr bwMode="auto">
          <a:xfrm>
            <a:off x="973562" y="4417975"/>
            <a:ext cx="3397714" cy="461665"/>
          </a:xfrm>
          <a:prstGeom prst="rect">
            <a:avLst/>
          </a:prstGeom>
          <a:solidFill>
            <a:srgbClr val="0070C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itchFamily="18" charset="0"/>
              </a:rPr>
              <a:t>Mechanistic Profiling</a:t>
            </a:r>
          </a:p>
        </p:txBody>
      </p:sp>
      <p:sp>
        <p:nvSpPr>
          <p:cNvPr id="34" name="Oval 33"/>
          <p:cNvSpPr/>
          <p:nvPr/>
        </p:nvSpPr>
        <p:spPr>
          <a:xfrm>
            <a:off x="234176" y="1357314"/>
            <a:ext cx="4716965" cy="27146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198" name="TextBox 35"/>
          <p:cNvSpPr txBox="1">
            <a:spLocks noChangeArrowheads="1"/>
          </p:cNvSpPr>
          <p:nvPr/>
        </p:nvSpPr>
        <p:spPr bwMode="auto">
          <a:xfrm>
            <a:off x="6312981" y="2475923"/>
            <a:ext cx="1682443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itchFamily="18" charset="0"/>
              </a:rPr>
              <a:t>Biological Responses</a:t>
            </a:r>
          </a:p>
        </p:txBody>
      </p:sp>
      <p:sp>
        <p:nvSpPr>
          <p:cNvPr id="37" name="Right Arrow 36"/>
          <p:cNvSpPr/>
          <p:nvPr/>
        </p:nvSpPr>
        <p:spPr>
          <a:xfrm>
            <a:off x="8139967" y="2670215"/>
            <a:ext cx="1524000" cy="48418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0728" name="TextBox 38"/>
          <p:cNvSpPr txBox="1">
            <a:spLocks noChangeArrowheads="1"/>
          </p:cNvSpPr>
          <p:nvPr/>
        </p:nvSpPr>
        <p:spPr bwMode="auto">
          <a:xfrm>
            <a:off x="2398726" y="5285413"/>
            <a:ext cx="760389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The 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OECD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QSAR 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Toolbox as of 2010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8201" name="TextBox 23"/>
          <p:cNvSpPr txBox="1">
            <a:spLocks noChangeArrowheads="1"/>
          </p:cNvSpPr>
          <p:nvPr/>
        </p:nvSpPr>
        <p:spPr bwMode="auto">
          <a:xfrm>
            <a:off x="497620" y="1935317"/>
            <a:ext cx="1320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u="sng" dirty="0">
                <a:latin typeface="Cambria" pitchFamily="18" charset="0"/>
              </a:rPr>
              <a:t>Toxicant</a:t>
            </a:r>
          </a:p>
        </p:txBody>
      </p:sp>
      <p:sp>
        <p:nvSpPr>
          <p:cNvPr id="8202" name="TextBox 25"/>
          <p:cNvSpPr txBox="1">
            <a:spLocks noChangeArrowheads="1"/>
          </p:cNvSpPr>
          <p:nvPr/>
        </p:nvSpPr>
        <p:spPr bwMode="auto">
          <a:xfrm>
            <a:off x="2922637" y="1538173"/>
            <a:ext cx="189653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 dirty="0">
                <a:latin typeface="Cambria" pitchFamily="18" charset="0"/>
              </a:rPr>
              <a:t>Macro</a:t>
            </a:r>
          </a:p>
          <a:p>
            <a:r>
              <a:rPr lang="en-US" sz="1600" b="1" u="sng" dirty="0">
                <a:latin typeface="Cambria" pitchFamily="18" charset="0"/>
              </a:rPr>
              <a:t>-Molecular Interactions</a:t>
            </a:r>
          </a:p>
        </p:txBody>
      </p:sp>
      <p:sp>
        <p:nvSpPr>
          <p:cNvPr id="30" name="Bent-Up Arrow 29"/>
          <p:cNvSpPr/>
          <p:nvPr/>
        </p:nvSpPr>
        <p:spPr>
          <a:xfrm flipV="1">
            <a:off x="1524001" y="642938"/>
            <a:ext cx="1809751" cy="857250"/>
          </a:xfrm>
          <a:prstGeom prst="bentUpArrow">
            <a:avLst>
              <a:gd name="adj1" fmla="val 10661"/>
              <a:gd name="adj2" fmla="val 22902"/>
              <a:gd name="adj3" fmla="val 2709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204" name="TextBox 31"/>
          <p:cNvSpPr txBox="1">
            <a:spLocks noChangeArrowheads="1"/>
          </p:cNvSpPr>
          <p:nvPr/>
        </p:nvSpPr>
        <p:spPr bwMode="auto">
          <a:xfrm>
            <a:off x="190501" y="285750"/>
            <a:ext cx="1714500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73CF"/>
                </a:solidFill>
                <a:latin typeface="Candara" pitchFamily="34" charset="0"/>
              </a:rPr>
              <a:t>Molecular Initiating Event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2101476" y="2930218"/>
            <a:ext cx="762000" cy="14287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0" name="Right Arrow 39"/>
          <p:cNvSpPr/>
          <p:nvPr/>
        </p:nvSpPr>
        <p:spPr>
          <a:xfrm>
            <a:off x="5129561" y="2643189"/>
            <a:ext cx="966439" cy="48418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810858" y="2497215"/>
            <a:ext cx="1529932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Cambria" pitchFamily="18" charset="0"/>
              </a:rPr>
              <a:t>Apical Outcome</a:t>
            </a:r>
            <a:endParaRPr lang="en-US" sz="2400" b="1" dirty="0">
              <a:latin typeface="Cambria" pitchFamily="18" charset="0"/>
            </a:endParaRPr>
          </a:p>
        </p:txBody>
      </p:sp>
      <p:sp>
        <p:nvSpPr>
          <p:cNvPr id="22" name="Curved Up Arrow 21"/>
          <p:cNvSpPr/>
          <p:nvPr/>
        </p:nvSpPr>
        <p:spPr>
          <a:xfrm rot="21416351">
            <a:off x="4460489" y="3746817"/>
            <a:ext cx="6177774" cy="1070518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01001" y="2214563"/>
            <a:ext cx="1809751" cy="2214562"/>
          </a:xfrm>
          <a:prstGeom prst="rect">
            <a:avLst/>
          </a:prstGeom>
          <a:solidFill>
            <a:srgbClr val="CA1C28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Lethality</a:t>
            </a:r>
          </a:p>
          <a:p>
            <a:pPr algn="ctr"/>
            <a:endParaRPr lang="en-US" sz="1400" b="1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Sensitization</a:t>
            </a:r>
          </a:p>
          <a:p>
            <a:pPr algn="ctr"/>
            <a:endParaRPr lang="en-US" sz="1400" b="1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Birth Defect</a:t>
            </a:r>
          </a:p>
          <a:p>
            <a:pPr algn="ctr"/>
            <a:endParaRPr lang="en-US" sz="1400" b="1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Reproductive Impairment</a:t>
            </a:r>
          </a:p>
          <a:p>
            <a:pPr algn="ctr"/>
            <a:endParaRPr lang="en-US" sz="1400" b="1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Cancer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1" y="2362200"/>
            <a:ext cx="1714500" cy="1295400"/>
          </a:xfrm>
          <a:prstGeom prst="rect">
            <a:avLst/>
          </a:prstGeom>
          <a:solidFill>
            <a:srgbClr val="CA1C28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Altered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Function </a:t>
            </a:r>
          </a:p>
          <a:p>
            <a:pPr algn="ctr"/>
            <a:endParaRPr lang="en-US" sz="1400" b="1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Altered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4267200" y="2214563"/>
            <a:ext cx="1524000" cy="1714500"/>
          </a:xfrm>
          <a:prstGeom prst="rect">
            <a:avLst/>
          </a:prstGeom>
          <a:solidFill>
            <a:srgbClr val="CBE88A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mbria" pitchFamily="18" charset="0"/>
              </a:rPr>
              <a:t>Gene Activation</a:t>
            </a:r>
          </a:p>
          <a:p>
            <a:pPr algn="ctr"/>
            <a:endParaRPr lang="en-US" sz="1400" b="1" dirty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Cambria" pitchFamily="18" charset="0"/>
              </a:rPr>
              <a:t>Protein Production</a:t>
            </a:r>
          </a:p>
          <a:p>
            <a:pPr algn="ctr"/>
            <a:endParaRPr lang="en-US" sz="1400" b="1" dirty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Cambria" pitchFamily="18" charset="0"/>
              </a:rPr>
              <a:t>Signal Alteration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" y="2362200"/>
            <a:ext cx="1828800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ambria" pitchFamily="18" charset="0"/>
              </a:rPr>
              <a:t>Chemical Profiles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235200" y="2362200"/>
            <a:ext cx="1574800" cy="1295400"/>
          </a:xfrm>
          <a:prstGeom prst="rect">
            <a:avLst/>
          </a:prstGeom>
          <a:solidFill>
            <a:srgbClr val="CBE88A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Cambria" pitchFamily="18" charset="0"/>
              </a:rPr>
              <a:t>Receptor, DNA,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Cambria" pitchFamily="18" charset="0"/>
              </a:rPr>
              <a:t>Protein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Cambria" pitchFamily="18" charset="0"/>
              </a:rPr>
              <a:t>Interactions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261600" y="2362200"/>
            <a:ext cx="1524000" cy="1295400"/>
          </a:xfrm>
          <a:prstGeom prst="rect">
            <a:avLst/>
          </a:prstGeom>
          <a:solidFill>
            <a:srgbClr val="CA1C28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Structure</a:t>
            </a:r>
          </a:p>
          <a:p>
            <a:pPr algn="ctr"/>
            <a:endParaRPr lang="en-US" sz="1400" b="1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mbria" pitchFamily="18" charset="0"/>
              </a:rPr>
              <a:t>Extinction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1553633" y="3000376"/>
            <a:ext cx="762000" cy="14287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Left-Right Arrow 19"/>
          <p:cNvSpPr/>
          <p:nvPr/>
        </p:nvSpPr>
        <p:spPr>
          <a:xfrm flipV="1">
            <a:off x="3657600" y="2928939"/>
            <a:ext cx="711200" cy="142875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Left-Right Arrow 20"/>
          <p:cNvSpPr/>
          <p:nvPr/>
        </p:nvSpPr>
        <p:spPr>
          <a:xfrm flipV="1">
            <a:off x="5619752" y="3000376"/>
            <a:ext cx="781049" cy="169863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Left-Right Arrow 21"/>
          <p:cNvSpPr/>
          <p:nvPr/>
        </p:nvSpPr>
        <p:spPr>
          <a:xfrm>
            <a:off x="7620000" y="2947988"/>
            <a:ext cx="711200" cy="195262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Left-Right Arrow 22"/>
          <p:cNvSpPr/>
          <p:nvPr/>
        </p:nvSpPr>
        <p:spPr>
          <a:xfrm>
            <a:off x="9652001" y="2928938"/>
            <a:ext cx="825500" cy="214312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421" name="TextBox 26"/>
          <p:cNvSpPr txBox="1">
            <a:spLocks noChangeArrowheads="1"/>
          </p:cNvSpPr>
          <p:nvPr/>
        </p:nvSpPr>
        <p:spPr bwMode="auto">
          <a:xfrm>
            <a:off x="4381500" y="1785938"/>
            <a:ext cx="1339851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latin typeface="Cambria" pitchFamily="18" charset="0"/>
              </a:rPr>
              <a:t>Cellular</a:t>
            </a:r>
          </a:p>
        </p:txBody>
      </p:sp>
      <p:sp>
        <p:nvSpPr>
          <p:cNvPr id="17422" name="TextBox 27"/>
          <p:cNvSpPr txBox="1">
            <a:spLocks noChangeArrowheads="1"/>
          </p:cNvSpPr>
          <p:nvPr/>
        </p:nvSpPr>
        <p:spPr bwMode="auto">
          <a:xfrm>
            <a:off x="6299200" y="1804989"/>
            <a:ext cx="1422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latin typeface="Cambria" pitchFamily="18" charset="0"/>
              </a:rPr>
              <a:t>Organ</a:t>
            </a:r>
          </a:p>
        </p:txBody>
      </p:sp>
      <p:sp>
        <p:nvSpPr>
          <p:cNvPr id="17423" name="TextBox 30"/>
          <p:cNvSpPr txBox="1">
            <a:spLocks noChangeArrowheads="1"/>
          </p:cNvSpPr>
          <p:nvPr/>
        </p:nvSpPr>
        <p:spPr bwMode="auto">
          <a:xfrm>
            <a:off x="571501" y="4929188"/>
            <a:ext cx="2578100" cy="857250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Cambria" pitchFamily="18" charset="0"/>
              </a:rPr>
              <a:t>Mechanistic Profiling</a:t>
            </a:r>
          </a:p>
        </p:txBody>
      </p:sp>
      <p:sp>
        <p:nvSpPr>
          <p:cNvPr id="17424" name="TextBox 32"/>
          <p:cNvSpPr txBox="1">
            <a:spLocks noChangeArrowheads="1"/>
          </p:cNvSpPr>
          <p:nvPr/>
        </p:nvSpPr>
        <p:spPr bwMode="auto">
          <a:xfrm>
            <a:off x="7429500" y="4929188"/>
            <a:ext cx="3149600" cy="830262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Cambria" pitchFamily="18" charset="0"/>
              </a:rPr>
              <a:t>In Vivo</a:t>
            </a:r>
          </a:p>
          <a:p>
            <a:pPr algn="ctr"/>
            <a:r>
              <a:rPr lang="en-US" sz="2400" b="1" dirty="0">
                <a:latin typeface="Cambria" pitchFamily="18" charset="0"/>
              </a:rPr>
              <a:t>Sub-Profiling</a:t>
            </a:r>
          </a:p>
        </p:txBody>
      </p:sp>
      <p:sp>
        <p:nvSpPr>
          <p:cNvPr id="34" name="Oval 33"/>
          <p:cNvSpPr/>
          <p:nvPr/>
        </p:nvSpPr>
        <p:spPr>
          <a:xfrm>
            <a:off x="0" y="1357314"/>
            <a:ext cx="4165600" cy="27146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30400" y="1214438"/>
            <a:ext cx="6096000" cy="3429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2791" name="TextBox 38"/>
          <p:cNvSpPr txBox="1">
            <a:spLocks noChangeArrowheads="1"/>
          </p:cNvSpPr>
          <p:nvPr/>
        </p:nvSpPr>
        <p:spPr bwMode="auto">
          <a:xfrm>
            <a:off x="393540" y="6007101"/>
            <a:ext cx="114126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The Future OECD QSAR 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Toolbox as envisioned in 2010</a:t>
            </a:r>
            <a:endParaRPr lang="en-US" sz="3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431" name="TextBox 23"/>
          <p:cNvSpPr txBox="1">
            <a:spLocks noChangeArrowheads="1"/>
          </p:cNvSpPr>
          <p:nvPr/>
        </p:nvSpPr>
        <p:spPr bwMode="auto">
          <a:xfrm>
            <a:off x="285751" y="1890713"/>
            <a:ext cx="1498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Cambria" pitchFamily="18" charset="0"/>
              </a:rPr>
              <a:t>Toxicant</a:t>
            </a:r>
          </a:p>
        </p:txBody>
      </p:sp>
      <p:sp>
        <p:nvSpPr>
          <p:cNvPr id="17432" name="TextBox 28"/>
          <p:cNvSpPr txBox="1">
            <a:spLocks noChangeArrowheads="1"/>
          </p:cNvSpPr>
          <p:nvPr/>
        </p:nvSpPr>
        <p:spPr bwMode="auto">
          <a:xfrm>
            <a:off x="8242300" y="1793876"/>
            <a:ext cx="1473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latin typeface="Cambria" pitchFamily="18" charset="0"/>
              </a:rPr>
              <a:t>Organism</a:t>
            </a:r>
          </a:p>
        </p:txBody>
      </p:sp>
      <p:sp>
        <p:nvSpPr>
          <p:cNvPr id="17433" name="TextBox 25"/>
          <p:cNvSpPr txBox="1">
            <a:spLocks noChangeArrowheads="1"/>
          </p:cNvSpPr>
          <p:nvPr/>
        </p:nvSpPr>
        <p:spPr bwMode="auto">
          <a:xfrm>
            <a:off x="2180167" y="1571626"/>
            <a:ext cx="203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latin typeface="Cambria" pitchFamily="18" charset="0"/>
              </a:rPr>
              <a:t>Macro</a:t>
            </a:r>
          </a:p>
          <a:p>
            <a:r>
              <a:rPr lang="en-US" sz="1600" b="1" u="sng">
                <a:latin typeface="Cambria" pitchFamily="18" charset="0"/>
              </a:rPr>
              <a:t>-Molecular Interactions</a:t>
            </a:r>
          </a:p>
        </p:txBody>
      </p:sp>
      <p:sp>
        <p:nvSpPr>
          <p:cNvPr id="30" name="Bent-Up Arrow 29"/>
          <p:cNvSpPr/>
          <p:nvPr/>
        </p:nvSpPr>
        <p:spPr>
          <a:xfrm flipV="1">
            <a:off x="1524001" y="642938"/>
            <a:ext cx="1809751" cy="857250"/>
          </a:xfrm>
          <a:prstGeom prst="bentUpArrow">
            <a:avLst>
              <a:gd name="adj1" fmla="val 10661"/>
              <a:gd name="adj2" fmla="val 22902"/>
              <a:gd name="adj3" fmla="val 2709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435" name="TextBox 31"/>
          <p:cNvSpPr txBox="1">
            <a:spLocks noChangeArrowheads="1"/>
          </p:cNvSpPr>
          <p:nvPr/>
        </p:nvSpPr>
        <p:spPr bwMode="auto">
          <a:xfrm>
            <a:off x="190501" y="285750"/>
            <a:ext cx="1714500" cy="64633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2461AA"/>
                </a:solidFill>
                <a:latin typeface="Candara" pitchFamily="34" charset="0"/>
              </a:rPr>
              <a:t>Molecular Initiating Event</a:t>
            </a:r>
          </a:p>
        </p:txBody>
      </p:sp>
      <p:sp>
        <p:nvSpPr>
          <p:cNvPr id="35" name="Oval 34"/>
          <p:cNvSpPr/>
          <p:nvPr/>
        </p:nvSpPr>
        <p:spPr>
          <a:xfrm>
            <a:off x="5791200" y="1285875"/>
            <a:ext cx="6400800" cy="3429000"/>
          </a:xfrm>
          <a:prstGeom prst="ellipse">
            <a:avLst/>
          </a:prstGeom>
          <a:noFill/>
          <a:ln w="57150">
            <a:solidFill>
              <a:srgbClr val="33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437" name="TextBox 29"/>
          <p:cNvSpPr txBox="1">
            <a:spLocks noChangeArrowheads="1"/>
          </p:cNvSpPr>
          <p:nvPr/>
        </p:nvSpPr>
        <p:spPr bwMode="auto">
          <a:xfrm>
            <a:off x="10096500" y="1855788"/>
            <a:ext cx="1828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latin typeface="Cambria" pitchFamily="18" charset="0"/>
              </a:rPr>
              <a:t>Population</a:t>
            </a:r>
          </a:p>
        </p:txBody>
      </p:sp>
      <p:sp>
        <p:nvSpPr>
          <p:cNvPr id="17438" name="TextBox 32"/>
          <p:cNvSpPr txBox="1">
            <a:spLocks noChangeArrowheads="1"/>
          </p:cNvSpPr>
          <p:nvPr/>
        </p:nvSpPr>
        <p:spPr bwMode="auto">
          <a:xfrm>
            <a:off x="3429000" y="4929188"/>
            <a:ext cx="3640667" cy="830262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Cambria" pitchFamily="18" charset="0"/>
              </a:rPr>
              <a:t>Cellular &amp; In Vitro Sub-Profiling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02C3C-DEE6-4BFA-B675-3EB6256D21BD}" type="slidenum">
              <a:rPr lang="bg-BG" smtClean="0"/>
              <a:pPr>
                <a:defRPr/>
              </a:pPr>
              <a:t>8</a:t>
            </a:fld>
            <a:endParaRPr lang="bg-BG"/>
          </a:p>
        </p:txBody>
      </p:sp>
      <p:sp>
        <p:nvSpPr>
          <p:cNvPr id="8196" name="Title 3"/>
          <p:cNvSpPr txBox="1">
            <a:spLocks/>
          </p:cNvSpPr>
          <p:nvPr/>
        </p:nvSpPr>
        <p:spPr bwMode="auto">
          <a:xfrm>
            <a:off x="0" y="234171"/>
            <a:ext cx="12192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History of the AOP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55725" y="1179513"/>
            <a:ext cx="6873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27125" y="95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6912" y="1234146"/>
            <a:ext cx="86198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McKim</a:t>
            </a:r>
            <a:r>
              <a:rPr lang="en-US" sz="2400" b="1" dirty="0"/>
              <a:t> Conference on </a:t>
            </a:r>
            <a:r>
              <a:rPr lang="en-US" sz="2400" b="1" dirty="0" smtClean="0"/>
              <a:t>Predictive Toxicology</a:t>
            </a:r>
          </a:p>
          <a:p>
            <a:pPr algn="ctr"/>
            <a:r>
              <a:rPr lang="en-US" sz="2400" b="1" dirty="0" smtClean="0"/>
              <a:t>“Using Toxicity Pathway Models in Predictive Toxicology”</a:t>
            </a:r>
            <a:endParaRPr lang="en-US" sz="2400" b="1" dirty="0"/>
          </a:p>
          <a:p>
            <a:pPr algn="ctr"/>
            <a:r>
              <a:rPr lang="en-US" sz="2000" dirty="0" smtClean="0"/>
              <a:t>Duluth</a:t>
            </a:r>
            <a:r>
              <a:rPr lang="en-US" sz="2000" dirty="0"/>
              <a:t>, Minnesota</a:t>
            </a:r>
          </a:p>
          <a:p>
            <a:pPr algn="ctr"/>
            <a:r>
              <a:rPr lang="en-US" sz="2000" dirty="0"/>
              <a:t>September 16-18, 2008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422525" y="567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565525" y="559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537325" y="559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168662" y="3007119"/>
            <a:ext cx="4395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“Toxicity </a:t>
            </a:r>
            <a:r>
              <a:rPr lang="en-US" sz="2800" b="1" dirty="0">
                <a:solidFill>
                  <a:srgbClr val="002060"/>
                </a:solidFill>
              </a:rPr>
              <a:t>Pathways as an Organizing </a:t>
            </a:r>
            <a:r>
              <a:rPr lang="en-US" sz="2800" b="1" dirty="0" smtClean="0">
                <a:solidFill>
                  <a:srgbClr val="002060"/>
                </a:solidFill>
              </a:rPr>
              <a:t>Concept”  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/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Gilman </a:t>
            </a:r>
            <a:r>
              <a:rPr lang="en-US" sz="2000" b="1" dirty="0" err="1">
                <a:solidFill>
                  <a:srgbClr val="002060"/>
                </a:solidFill>
              </a:rPr>
              <a:t>Veith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411951" y="4739211"/>
            <a:ext cx="5408321" cy="1639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“Applying Adverse Outcome Pathway Concepts 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ER-mediated Effects”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Pat </a:t>
            </a:r>
            <a:r>
              <a:rPr lang="en-US" sz="2000" b="1" dirty="0" err="1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Schmieder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0"/>
          <p:cNvSpPr txBox="1">
            <a:spLocks/>
          </p:cNvSpPr>
          <p:nvPr/>
        </p:nvSpPr>
        <p:spPr bwMode="auto">
          <a:xfrm>
            <a:off x="527051" y="1555751"/>
            <a:ext cx="11233149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ts val="600"/>
              </a:spcBef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60000"/>
              </a:lnSpc>
              <a:spcBef>
                <a:spcPts val="600"/>
              </a:spcBef>
              <a:buFont typeface="Calibri" pitchFamily="34" charset="0"/>
              <a:buAutoNum type="arabicPeriod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Calibri" pitchFamily="34" charset="0"/>
              <a:buAutoNum type="arabicPeriod" startAt="2"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None/>
            </a:pPr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02C3C-DEE6-4BFA-B675-3EB6256D21BD}" type="slidenum">
              <a:rPr lang="bg-BG" smtClean="0"/>
              <a:pPr>
                <a:defRPr/>
              </a:pPr>
              <a:t>9</a:t>
            </a:fld>
            <a:endParaRPr lang="bg-BG"/>
          </a:p>
        </p:txBody>
      </p:sp>
      <p:sp>
        <p:nvSpPr>
          <p:cNvPr id="8196" name="Title 3"/>
          <p:cNvSpPr txBox="1">
            <a:spLocks/>
          </p:cNvSpPr>
          <p:nvPr/>
        </p:nvSpPr>
        <p:spPr bwMode="auto">
          <a:xfrm>
            <a:off x="0" y="223020"/>
            <a:ext cx="12192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History of AOP at OECD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55725" y="1179513"/>
            <a:ext cx="6873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27125" y="95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6913" y="1234146"/>
            <a:ext cx="733750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 smtClean="0"/>
              <a:t>OECD 2011a. Report of the Workshop on Using Mechanistic Information in Forming Chemical Categories. OECD Environment, Health and Safety Publications Series on Testing and Assessment No. 138. ENV/JM/MONO(2011)8.</a:t>
            </a:r>
            <a:endParaRPr lang="en-US" sz="2000" b="1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422525" y="567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565525" y="559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537325" y="559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46771" y="3256156"/>
            <a:ext cx="11374243" cy="31222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rgbClr val="002060"/>
                </a:solidFill>
              </a:rPr>
              <a:t>It is recommended that over the next two years (i.e., the near term) a number of tasked be undertaken including:</a:t>
            </a:r>
          </a:p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rgbClr val="002060"/>
                </a:solidFill>
              </a:rPr>
              <a:t>Develop AOPs for well-established effects (e.g., skin sensitisation).</a:t>
            </a:r>
          </a:p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rgbClr val="002060"/>
                </a:solidFill>
              </a:rPr>
              <a:t>Establish the work flow for using AOPs in categorisation and read-across (i.e., integrating AOPs in the QSAR Toolbox).</a:t>
            </a:r>
            <a:endParaRPr lang="en-GB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1378</TotalTime>
  <Words>1658</Words>
  <Application>Microsoft Office PowerPoint</Application>
  <PresentationFormat>Custom</PresentationFormat>
  <Paragraphs>366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Terry Schultz</dc:creator>
  <cp:lastModifiedBy>Terry</cp:lastModifiedBy>
  <cp:revision>49</cp:revision>
  <dcterms:created xsi:type="dcterms:W3CDTF">2014-09-12T17:24:29Z</dcterms:created>
  <dcterms:modified xsi:type="dcterms:W3CDTF">2015-11-02T13:05:42Z</dcterms:modified>
</cp:coreProperties>
</file>