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34"/>
  </p:notesMasterIdLst>
  <p:handoutMasterIdLst>
    <p:handoutMasterId r:id="rId35"/>
  </p:handoutMasterIdLst>
  <p:sldIdLst>
    <p:sldId id="426" r:id="rId2"/>
    <p:sldId id="461" r:id="rId3"/>
    <p:sldId id="459" r:id="rId4"/>
    <p:sldId id="460" r:id="rId5"/>
    <p:sldId id="427" r:id="rId6"/>
    <p:sldId id="428" r:id="rId7"/>
    <p:sldId id="435" r:id="rId8"/>
    <p:sldId id="436" r:id="rId9"/>
    <p:sldId id="437" r:id="rId10"/>
    <p:sldId id="438" r:id="rId11"/>
    <p:sldId id="439" r:id="rId12"/>
    <p:sldId id="440" r:id="rId13"/>
    <p:sldId id="441" r:id="rId14"/>
    <p:sldId id="442" r:id="rId15"/>
    <p:sldId id="443" r:id="rId16"/>
    <p:sldId id="444" r:id="rId17"/>
    <p:sldId id="445" r:id="rId18"/>
    <p:sldId id="446" r:id="rId19"/>
    <p:sldId id="447" r:id="rId20"/>
    <p:sldId id="448" r:id="rId21"/>
    <p:sldId id="449" r:id="rId22"/>
    <p:sldId id="450" r:id="rId23"/>
    <p:sldId id="451" r:id="rId24"/>
    <p:sldId id="452" r:id="rId25"/>
    <p:sldId id="453" r:id="rId26"/>
    <p:sldId id="454" r:id="rId27"/>
    <p:sldId id="455" r:id="rId28"/>
    <p:sldId id="430" r:id="rId29"/>
    <p:sldId id="431" r:id="rId30"/>
    <p:sldId id="456" r:id="rId31"/>
    <p:sldId id="457" r:id="rId32"/>
    <p:sldId id="45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4" autoAdjust="0"/>
    <p:restoredTop sz="94673" autoAdjust="0"/>
  </p:normalViewPr>
  <p:slideViewPr>
    <p:cSldViewPr>
      <p:cViewPr varScale="1">
        <p:scale>
          <a:sx n="79" d="100"/>
          <a:sy n="79" d="100"/>
        </p:scale>
        <p:origin x="102" y="6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8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6E7B98E8-EF63-4B4F-BFF6-03621180EA61}" type="datetimeFigureOut">
              <a:rPr lang="en-US" smtClean="0"/>
              <a:t>11/17/2015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C64311C8-8DF3-4B7D-AF62-7D82BE5D14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8285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70BCCC58-D27A-4BA0-8A40-1200DB612E88}" type="datetimeFigureOut">
              <a:rPr lang="en-US" smtClean="0"/>
              <a:t>11/17/2015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5" tIns="45718" rIns="91435" bIns="4571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35" tIns="45718" rIns="91435" bIns="4571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6ABDA192-5995-421C-AA8C-8288954F7A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302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09" indent="-28573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937" indent="-22858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112" indent="-22858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287" indent="-22858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461" indent="-22858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635" indent="-22858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810" indent="-22858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5985" indent="-22858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092EC8A-AE31-4637-9D7C-7221FDE71A39}" type="slidenum">
              <a:rPr lang="en-US" altLang="ko-KR" smtClean="0">
                <a:ea typeface="맑은 고딕" pitchFamily="34" charset="-127"/>
              </a:rPr>
              <a:pPr eaLnBrk="1" hangingPunct="1"/>
              <a:t>8</a:t>
            </a:fld>
            <a:endParaRPr lang="en-US" altLang="ko-KR" dirty="0" smtClean="0">
              <a:ea typeface="맑은 고딕" pitchFamily="34" charset="-127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ko-K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404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5D902-4F9D-4A02-A0FB-0797E854662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356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</a:endParaRP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9057" indent="-280406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21626" indent="-2243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70276" indent="-2243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18927" indent="-2243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6757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1622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6487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1352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B965877-0FC5-4BC5-8435-B25B473202BE}" type="slidenum">
              <a:rPr lang="en-US" altLang="ko-KR" smtClean="0">
                <a:ea typeface="굴림" pitchFamily="34" charset="-127"/>
              </a:rPr>
              <a:pPr algn="r" eaLnBrk="1" hangingPunct="1">
                <a:spcBef>
                  <a:spcPct val="0"/>
                </a:spcBef>
              </a:pPr>
              <a:t>18</a:t>
            </a:fld>
            <a:endParaRPr lang="en-US" altLang="ko-KR" dirty="0" smtClean="0">
              <a:ea typeface="굴림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36862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108E0-2F3F-4FFE-AEB7-BE6A36393D74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297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</a:endParaRPr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9057" indent="-280406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21626" indent="-2243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70276" indent="-2243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18927" indent="-2243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6757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1622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6487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1352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405EACB-7528-4B3B-80ED-A6A99279A6FB}" type="slidenum">
              <a:rPr lang="en-US" altLang="ko-KR" smtClean="0">
                <a:ea typeface="굴림" pitchFamily="34" charset="-127"/>
              </a:rPr>
              <a:pPr algn="r" eaLnBrk="1" hangingPunct="1">
                <a:spcBef>
                  <a:spcPct val="0"/>
                </a:spcBef>
              </a:pPr>
              <a:t>32</a:t>
            </a:fld>
            <a:endParaRPr lang="en-US" altLang="ko-KR" dirty="0" smtClean="0">
              <a:ea typeface="굴림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95854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DA192-5995-421C-AA8C-8288954F7AB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913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09" indent="-28573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937" indent="-22858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112" indent="-22858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287" indent="-22858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461" indent="-22858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635" indent="-22858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810" indent="-22858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5985" indent="-22858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571A8CF-CA2E-46C2-876C-FAA5146B6253}" type="slidenum">
              <a:rPr lang="en-US" altLang="ko-KR" smtClean="0">
                <a:ea typeface="굴림" pitchFamily="34" charset="-127"/>
              </a:rPr>
              <a:pPr eaLnBrk="1" hangingPunct="1"/>
              <a:t>10</a:t>
            </a:fld>
            <a:endParaRPr lang="en-US" altLang="ko-KR" dirty="0" smtClean="0">
              <a:ea typeface="굴림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85319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09" indent="-28573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937" indent="-22858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112" indent="-22858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287" indent="-22858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461" indent="-22858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635" indent="-22858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810" indent="-22858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5985" indent="-22858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DC187E3-51EF-4FFF-8821-4F40027B1525}" type="slidenum">
              <a:rPr lang="en-US" altLang="ko-KR" smtClean="0">
                <a:ea typeface="굴림" pitchFamily="34" charset="-127"/>
              </a:rPr>
              <a:pPr eaLnBrk="1" hangingPunct="1"/>
              <a:t>11</a:t>
            </a:fld>
            <a:endParaRPr lang="en-US" altLang="ko-KR" dirty="0" smtClean="0">
              <a:ea typeface="굴림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62131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09" indent="-28573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937" indent="-22858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112" indent="-22858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287" indent="-22858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461" indent="-22858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635" indent="-22858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810" indent="-22858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5985" indent="-22858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8676B57-AD78-4A4D-8FCD-3EA0F17E420A}" type="slidenum">
              <a:rPr lang="en-US" altLang="ko-KR" smtClean="0">
                <a:ea typeface="맑은 고딕" pitchFamily="34" charset="-127"/>
              </a:rPr>
              <a:pPr eaLnBrk="1" hangingPunct="1"/>
              <a:t>12</a:t>
            </a:fld>
            <a:endParaRPr lang="en-US" altLang="ko-KR" dirty="0" smtClean="0">
              <a:ea typeface="맑은 고딕" pitchFamily="34" charset="-127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ko-K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133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9057" indent="-280406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21626" indent="-2243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70276" indent="-2243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18927" indent="-2243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6757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1622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6487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1352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AB27694-C564-4BB6-BC15-F5A235196833}" type="slidenum">
              <a:rPr lang="en-US" altLang="ko-KR" smtClean="0">
                <a:ea typeface="굴림" pitchFamily="34" charset="-127"/>
              </a:rPr>
              <a:pPr algn="r" eaLnBrk="1" hangingPunct="1">
                <a:spcBef>
                  <a:spcPct val="0"/>
                </a:spcBef>
              </a:pPr>
              <a:t>13</a:t>
            </a:fld>
            <a:endParaRPr lang="en-US" altLang="ko-KR" dirty="0" smtClean="0">
              <a:ea typeface="굴림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38612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9057" indent="-280406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21626" indent="-2243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70276" indent="-2243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18927" indent="-2243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6757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1622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6487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1352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AB27694-C564-4BB6-BC15-F5A235196833}" type="slidenum">
              <a:rPr lang="en-US" altLang="ko-KR" smtClean="0">
                <a:ea typeface="굴림" pitchFamily="34" charset="-127"/>
              </a:rPr>
              <a:pPr algn="r" eaLnBrk="1" hangingPunct="1">
                <a:spcBef>
                  <a:spcPct val="0"/>
                </a:spcBef>
              </a:pPr>
              <a:t>14</a:t>
            </a:fld>
            <a:endParaRPr lang="en-US" altLang="ko-KR" dirty="0" smtClean="0">
              <a:ea typeface="굴림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75981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9057" indent="-280406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21626" indent="-2243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70276" indent="-2243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18927" indent="-2243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6757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1622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6487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1352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AB27694-C564-4BB6-BC15-F5A235196833}" type="slidenum">
              <a:rPr lang="en-US" altLang="ko-KR" smtClean="0">
                <a:ea typeface="굴림" pitchFamily="34" charset="-127"/>
              </a:rPr>
              <a:pPr algn="r" eaLnBrk="1" hangingPunct="1">
                <a:spcBef>
                  <a:spcPct val="0"/>
                </a:spcBef>
              </a:pPr>
              <a:t>15</a:t>
            </a:fld>
            <a:endParaRPr lang="en-US" altLang="ko-KR" dirty="0" smtClean="0">
              <a:ea typeface="굴림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50786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09" indent="-28573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937" indent="-22858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112" indent="-22858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287" indent="-22858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461" indent="-22858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635" indent="-22858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810" indent="-22858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5985" indent="-22858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F4D4281-09CF-4C59-A896-C59CE7BD6F82}" type="slidenum">
              <a:rPr lang="en-US" smtClean="0">
                <a:ea typeface="굴림" pitchFamily="34" charset="-127"/>
              </a:rPr>
              <a:pPr eaLnBrk="1" hangingPunct="1"/>
              <a:t>16</a:t>
            </a:fld>
            <a:endParaRPr lang="en-US" dirty="0" smtClean="0">
              <a:ea typeface="굴림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07713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8316-A3F2-4D6B-8C33-18D92019656F}" type="datetimeFigureOut">
              <a:rPr lang="en-US" smtClean="0"/>
              <a:t>11/17/2015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41A8-8317-40CD-8AF4-05D7A3801EA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8316-A3F2-4D6B-8C33-18D92019656F}" type="datetimeFigureOut">
              <a:rPr lang="en-US" smtClean="0"/>
              <a:t>11/17/2015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41A8-8317-40CD-8AF4-05D7A3801EA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8316-A3F2-4D6B-8C33-18D92019656F}" type="datetimeFigureOut">
              <a:rPr lang="en-US" smtClean="0"/>
              <a:t>11/17/2015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41A8-8317-40CD-8AF4-05D7A3801EA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9BFAE-7733-40C6-9D15-CF9344EB2273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544182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10972800" cy="990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8316-A3F2-4D6B-8C33-18D92019656F}" type="datetimeFigureOut">
              <a:rPr lang="en-US" smtClean="0"/>
              <a:t>11/17/2015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41A8-8317-40CD-8AF4-05D7A3801EA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8316-A3F2-4D6B-8C33-18D92019656F}" type="datetimeFigureOut">
              <a:rPr lang="en-US" smtClean="0"/>
              <a:t>11/17/2015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41A8-8317-40CD-8AF4-05D7A3801EA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8316-A3F2-4D6B-8C33-18D92019656F}" type="datetimeFigureOut">
              <a:rPr lang="en-US" smtClean="0"/>
              <a:t>11/17/2015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41A8-8317-40CD-8AF4-05D7A3801EA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8316-A3F2-4D6B-8C33-18D92019656F}" type="datetimeFigureOut">
              <a:rPr lang="en-US" smtClean="0"/>
              <a:t>11/17/2015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41A8-8317-40CD-8AF4-05D7A3801EA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8316-A3F2-4D6B-8C33-18D92019656F}" type="datetimeFigureOut">
              <a:rPr lang="en-US" smtClean="0"/>
              <a:t>11/17/2015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41A8-8317-40CD-8AF4-05D7A3801EA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8316-A3F2-4D6B-8C33-18D92019656F}" type="datetimeFigureOut">
              <a:rPr lang="en-US" smtClean="0"/>
              <a:t>11/17/2015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41A8-8317-40CD-8AF4-05D7A3801EA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8316-A3F2-4D6B-8C33-18D92019656F}" type="datetimeFigureOut">
              <a:rPr lang="en-US" smtClean="0"/>
              <a:t>11/17/2015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41A8-8317-40CD-8AF4-05D7A3801EA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8316-A3F2-4D6B-8C33-18D92019656F}" type="datetimeFigureOut">
              <a:rPr lang="en-US" smtClean="0"/>
              <a:t>11/17/2015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41A8-8317-40CD-8AF4-05D7A3801EA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57958316-A3F2-4D6B-8C33-18D92019656F}" type="datetimeFigureOut">
              <a:rPr lang="en-US" smtClean="0"/>
              <a:t>11/17/2015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C97841A8-8317-40CD-8AF4-05D7A3801EA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7" descr="cu_logo_sml_150_ppt.jpg                                        000B7307&#10;MPF28 Panther                  BD8AC844: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1"/>
            <a:ext cx="12194117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99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jhickman@ucf.edu" TargetMode="External"/><Relationship Id="rId2" Type="http://schemas.openxmlformats.org/officeDocument/2006/relationships/hyperlink" Target="mailto:mls50@cornell.ed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gmahler@binghamton.edu" TargetMode="External"/><Relationship Id="rId5" Type="http://schemas.openxmlformats.org/officeDocument/2006/relationships/hyperlink" Target="mailto:ts23@cornell.edu" TargetMode="External"/><Relationship Id="rId4" Type="http://schemas.openxmlformats.org/officeDocument/2006/relationships/hyperlink" Target="mailto:mbesch@syr.edu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mailto:janderson@hesperos.net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5.wmf"/><Relationship Id="rId4" Type="http://schemas.openxmlformats.org/officeDocument/2006/relationships/image" Target="../media/image6.png"/><Relationship Id="rId9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371600"/>
            <a:ext cx="8229600" cy="990600"/>
          </a:xfrm>
        </p:spPr>
        <p:txBody>
          <a:bodyPr/>
          <a:lstStyle/>
          <a:p>
            <a:r>
              <a:rPr lang="en-US" dirty="0" smtClean="0"/>
              <a:t>Lush Prize 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3000" dirty="0"/>
          </a:p>
          <a:p>
            <a:pPr marL="0" indent="0" algn="ctr">
              <a:buNone/>
            </a:pPr>
            <a:endParaRPr lang="en-US" sz="3000" dirty="0"/>
          </a:p>
          <a:p>
            <a:pPr marL="0" indent="0" algn="ctr">
              <a:buNone/>
            </a:pPr>
            <a:endParaRPr lang="en-US" sz="3000" dirty="0"/>
          </a:p>
          <a:p>
            <a:pPr marL="0" indent="0" algn="ctr">
              <a:buNone/>
            </a:pPr>
            <a:r>
              <a:rPr lang="en-US" sz="3600" dirty="0"/>
              <a:t>“Body-on-a-Chip; In vitro Human Models for Drug and Chemical Testing”</a:t>
            </a:r>
          </a:p>
          <a:p>
            <a:pPr marL="0" indent="0" algn="ctr">
              <a:buNone/>
            </a:pPr>
            <a:endParaRPr lang="en-US" sz="1800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235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676400" y="990600"/>
            <a:ext cx="8534400" cy="838200"/>
          </a:xfrm>
          <a:noFill/>
          <a:ln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 eaLnBrk="1" hangingPunct="1"/>
            <a:r>
              <a:rPr lang="en-US" altLang="ko-KR" sz="3600" b="1" dirty="0">
                <a:ea typeface="굴림" pitchFamily="34" charset="-127"/>
              </a:rPr>
              <a:t>Design Criteria to Emulate PBPK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828800" y="1828800"/>
            <a:ext cx="8686800" cy="4953000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accent2"/>
              </a:buClr>
            </a:pPr>
            <a:r>
              <a:rPr lang="en-US" altLang="ko-KR" sz="2800" dirty="0">
                <a:ea typeface="굴림" pitchFamily="34" charset="-127"/>
              </a:rPr>
              <a:t>Realistic ratio of cell mass in one organ to another</a:t>
            </a:r>
          </a:p>
          <a:p>
            <a:pPr eaLnBrk="1" hangingPunct="1">
              <a:buClr>
                <a:schemeClr val="accent2"/>
              </a:buClr>
            </a:pPr>
            <a:r>
              <a:rPr lang="en-US" altLang="ko-KR" sz="2800" dirty="0">
                <a:ea typeface="굴림" pitchFamily="34" charset="-127"/>
              </a:rPr>
              <a:t>Mimic flow split of blood during recirculation</a:t>
            </a:r>
          </a:p>
          <a:p>
            <a:pPr eaLnBrk="1" hangingPunct="1">
              <a:buClr>
                <a:schemeClr val="accent2"/>
              </a:buClr>
            </a:pPr>
            <a:r>
              <a:rPr lang="en-US" altLang="ko-KR" sz="2800" dirty="0">
                <a:ea typeface="굴림" pitchFamily="34" charset="-127"/>
              </a:rPr>
              <a:t>Residence time in “organ/tissue” compartment is realistic</a:t>
            </a:r>
          </a:p>
          <a:p>
            <a:pPr eaLnBrk="1" hangingPunct="1">
              <a:buClr>
                <a:schemeClr val="accent2"/>
              </a:buClr>
            </a:pPr>
            <a:r>
              <a:rPr lang="en-US" altLang="ko-KR" sz="2800" dirty="0">
                <a:ea typeface="굴림" pitchFamily="34" charset="-127"/>
              </a:rPr>
              <a:t>Physiological shear rates</a:t>
            </a:r>
          </a:p>
          <a:p>
            <a:pPr eaLnBrk="1" hangingPunct="1">
              <a:buClr>
                <a:schemeClr val="accent2"/>
              </a:buClr>
            </a:pPr>
            <a:r>
              <a:rPr lang="en-US" altLang="ko-KR" sz="2800" dirty="0">
                <a:ea typeface="굴림" pitchFamily="34" charset="-127"/>
              </a:rPr>
              <a:t>Where possible ratio of liquid to cells in a compartment is physiologic</a:t>
            </a:r>
          </a:p>
          <a:p>
            <a:pPr eaLnBrk="1" hangingPunct="1">
              <a:buClr>
                <a:schemeClr val="accent2"/>
              </a:buClr>
            </a:pPr>
            <a:r>
              <a:rPr lang="en-US" altLang="ko-KR" sz="2800" dirty="0">
                <a:ea typeface="굴림" pitchFamily="34" charset="-127"/>
              </a:rPr>
              <a:t>Biological response of cells in compartment is authentic:  tissue engineered constructs may be ideal</a:t>
            </a:r>
          </a:p>
        </p:txBody>
      </p:sp>
    </p:spTree>
    <p:extLst>
      <p:ext uri="{BB962C8B-B14F-4D97-AF65-F5344CB8AC3E}">
        <p14:creationId xmlns:p14="http://schemas.microsoft.com/office/powerpoint/2010/main" val="249288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\\VGN-FW290\Research\Docs\3D figures\CCA_chip_v5\CCAv5_disassemble_transpar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600200"/>
            <a:ext cx="278606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4" name="Group 152"/>
          <p:cNvGraphicFramePr>
            <a:graphicFrameLocks noGrp="1"/>
          </p:cNvGraphicFramePr>
          <p:nvPr>
            <p:ph idx="1"/>
            <p:extLst/>
          </p:nvPr>
        </p:nvGraphicFramePr>
        <p:xfrm>
          <a:off x="1666876" y="4002088"/>
          <a:ext cx="4786313" cy="2298702"/>
        </p:xfrm>
        <a:graphic>
          <a:graphicData uri="http://schemas.openxmlformats.org/drawingml/2006/table">
            <a:tbl>
              <a:tblPr/>
              <a:tblGrid>
                <a:gridCol w="1700213"/>
                <a:gridCol w="1004887"/>
                <a:gridCol w="1009650"/>
                <a:gridCol w="1071563"/>
              </a:tblGrid>
              <a:tr h="29572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otum" pitchFamily="34" charset="-127"/>
                          <a:cs typeface="Arial" pitchFamily="34" charset="0"/>
                        </a:rPr>
                        <a:t>　</a:t>
                      </a:r>
                    </a:p>
                  </a:txBody>
                  <a:tcPr marL="67120" marR="67120" marT="33561" marB="335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otum" pitchFamily="34" charset="-127"/>
                          <a:cs typeface="Arial" pitchFamily="34" charset="0"/>
                        </a:rPr>
                        <a:t>Tumor</a:t>
                      </a:r>
                    </a:p>
                  </a:txBody>
                  <a:tcPr marL="67120" marR="67120" marT="33561" marB="335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otum" pitchFamily="34" charset="-127"/>
                          <a:cs typeface="Arial" pitchFamily="34" charset="0"/>
                        </a:rPr>
                        <a:t>Liver</a:t>
                      </a:r>
                    </a:p>
                  </a:txBody>
                  <a:tcPr marL="67120" marR="67120" marT="33561" marB="3356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otum" pitchFamily="34" charset="-127"/>
                          <a:cs typeface="Arial" pitchFamily="34" charset="0"/>
                        </a:rPr>
                        <a:t>Marrow</a:t>
                      </a:r>
                    </a:p>
                  </a:txBody>
                  <a:tcPr marL="67120" marR="67120" marT="33561" marB="33561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72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otum" pitchFamily="34" charset="-127"/>
                          <a:cs typeface="Arial" pitchFamily="34" charset="0"/>
                        </a:rPr>
                        <a:t>Calculation</a:t>
                      </a:r>
                    </a:p>
                  </a:txBody>
                  <a:tcPr marL="67120" marR="67120" marT="33561" marB="335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otum" pitchFamily="34" charset="-127"/>
                          <a:cs typeface="Arial" pitchFamily="34" charset="0"/>
                        </a:rPr>
                        <a:t>　</a:t>
                      </a:r>
                    </a:p>
                  </a:txBody>
                  <a:tcPr marL="67120" marR="67120" marT="33561" marB="335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otum" pitchFamily="34" charset="-127"/>
                          <a:cs typeface="Arial" pitchFamily="34" charset="0"/>
                        </a:rPr>
                        <a:t>　</a:t>
                      </a:r>
                    </a:p>
                  </a:txBody>
                  <a:tcPr marL="67120" marR="67120" marT="33561" marB="3356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otum" pitchFamily="34" charset="-127"/>
                          <a:cs typeface="Arial" pitchFamily="34" charset="0"/>
                        </a:rPr>
                        <a:t>　</a:t>
                      </a:r>
                    </a:p>
                  </a:txBody>
                  <a:tcPr marL="67120" marR="67120" marT="33561" marB="33561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72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otum" pitchFamily="34" charset="-127"/>
                          <a:cs typeface="Arial" pitchFamily="34" charset="0"/>
                        </a:rPr>
                        <a:t>Residence time (s)</a:t>
                      </a:r>
                    </a:p>
                  </a:txBody>
                  <a:tcPr marL="67120" marR="67120" marT="33561" marB="335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otum" pitchFamily="34" charset="-127"/>
                          <a:cs typeface="Arial" pitchFamily="34" charset="0"/>
                        </a:rPr>
                        <a:t>70</a:t>
                      </a:r>
                    </a:p>
                  </a:txBody>
                  <a:tcPr marL="67120" marR="67120" marT="33561" marB="335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otum" pitchFamily="34" charset="-127"/>
                          <a:cs typeface="Arial" pitchFamily="34" charset="0"/>
                        </a:rPr>
                        <a:t>52</a:t>
                      </a:r>
                    </a:p>
                  </a:txBody>
                  <a:tcPr marL="67120" marR="67120" marT="33561" marB="3356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otum" pitchFamily="34" charset="-127"/>
                          <a:cs typeface="Arial" pitchFamily="34" charset="0"/>
                        </a:rPr>
                        <a:t>128</a:t>
                      </a:r>
                    </a:p>
                  </a:txBody>
                  <a:tcPr marL="67120" marR="67120" marT="33561" marB="33561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72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otum" pitchFamily="34" charset="-127"/>
                          <a:cs typeface="Arial" pitchFamily="34" charset="0"/>
                        </a:rPr>
                        <a:t>Velocity (um/s)</a:t>
                      </a:r>
                    </a:p>
                  </a:txBody>
                  <a:tcPr marL="67120" marR="67120" marT="33561" marB="335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otum" pitchFamily="34" charset="-127"/>
                          <a:cs typeface="Arial" pitchFamily="34" charset="0"/>
                        </a:rPr>
                        <a:t>71.5</a:t>
                      </a:r>
                    </a:p>
                  </a:txBody>
                  <a:tcPr marL="67120" marR="67120" marT="33561" marB="335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otum" pitchFamily="34" charset="-127"/>
                          <a:cs typeface="Arial" pitchFamily="34" charset="0"/>
                        </a:rPr>
                        <a:t>160.7</a:t>
                      </a:r>
                    </a:p>
                  </a:txBody>
                  <a:tcPr marL="67120" marR="67120" marT="33561" marB="3356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otum" pitchFamily="34" charset="-127"/>
                          <a:cs typeface="Arial" pitchFamily="34" charset="0"/>
                        </a:rPr>
                        <a:t>53.6</a:t>
                      </a:r>
                    </a:p>
                  </a:txBody>
                  <a:tcPr marL="67120" marR="67120" marT="33561" marB="33561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72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otum" pitchFamily="34" charset="-127"/>
                          <a:cs typeface="Arial" pitchFamily="34" charset="0"/>
                        </a:rPr>
                        <a:t>Measurement</a:t>
                      </a:r>
                    </a:p>
                  </a:txBody>
                  <a:tcPr marL="67120" marR="67120" marT="33561" marB="335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otum" pitchFamily="34" charset="-127"/>
                          <a:cs typeface="Arial" pitchFamily="34" charset="0"/>
                        </a:rPr>
                        <a:t>　</a:t>
                      </a:r>
                    </a:p>
                  </a:txBody>
                  <a:tcPr marL="67120" marR="67120" marT="33561" marB="335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otum" pitchFamily="34" charset="-127"/>
                          <a:cs typeface="Arial" pitchFamily="34" charset="0"/>
                        </a:rPr>
                        <a:t>　</a:t>
                      </a:r>
                    </a:p>
                  </a:txBody>
                  <a:tcPr marL="67120" marR="67120" marT="33561" marB="3356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otum" pitchFamily="34" charset="-127"/>
                          <a:cs typeface="Arial" pitchFamily="34" charset="0"/>
                        </a:rPr>
                        <a:t>　</a:t>
                      </a:r>
                    </a:p>
                  </a:txBody>
                  <a:tcPr marL="67120" marR="67120" marT="33561" marB="33561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72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otum" pitchFamily="34" charset="-127"/>
                          <a:cs typeface="Arial" pitchFamily="34" charset="0"/>
                        </a:rPr>
                        <a:t>Residence time (s)</a:t>
                      </a:r>
                    </a:p>
                  </a:txBody>
                  <a:tcPr marL="67120" marR="67120" marT="33561" marB="335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otum" pitchFamily="34" charset="-127"/>
                          <a:cs typeface="Arial" pitchFamily="34" charset="0"/>
                        </a:rPr>
                        <a:t>69.7±3.8</a:t>
                      </a:r>
                    </a:p>
                  </a:txBody>
                  <a:tcPr marL="67120" marR="67120" marT="33561" marB="335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otum" pitchFamily="34" charset="-127"/>
                          <a:cs typeface="Arial" pitchFamily="34" charset="0"/>
                        </a:rPr>
                        <a:t>49.7±3.5</a:t>
                      </a:r>
                    </a:p>
                  </a:txBody>
                  <a:tcPr marL="67120" marR="67120" marT="33561" marB="3356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otum" pitchFamily="34" charset="-127"/>
                          <a:cs typeface="Arial" pitchFamily="34" charset="0"/>
                        </a:rPr>
                        <a:t>136.5±2.9</a:t>
                      </a:r>
                    </a:p>
                  </a:txBody>
                  <a:tcPr marL="67120" marR="67120" marT="33561" marB="33561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433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otum" pitchFamily="34" charset="-127"/>
                          <a:cs typeface="Arial" pitchFamily="34" charset="0"/>
                        </a:rPr>
                        <a:t>Velocity (um/s)</a:t>
                      </a:r>
                    </a:p>
                  </a:txBody>
                  <a:tcPr marL="67120" marR="67120" marT="33561" marB="335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otum" pitchFamily="34" charset="-127"/>
                          <a:cs typeface="Arial" pitchFamily="34" charset="0"/>
                        </a:rPr>
                        <a:t>68.9±1.6</a:t>
                      </a:r>
                    </a:p>
                  </a:txBody>
                  <a:tcPr marL="67120" marR="67120" marT="33561" marB="335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otum" pitchFamily="34" charset="-127"/>
                          <a:cs typeface="Arial" pitchFamily="34" charset="0"/>
                        </a:rPr>
                        <a:t>167.9±6</a:t>
                      </a:r>
                    </a:p>
                  </a:txBody>
                  <a:tcPr marL="67120" marR="67120" marT="33561" marB="3356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otum" pitchFamily="34" charset="-127"/>
                          <a:cs typeface="Arial" pitchFamily="34" charset="0"/>
                        </a:rPr>
                        <a:t>58.6±0.5</a:t>
                      </a:r>
                    </a:p>
                  </a:txBody>
                  <a:tcPr marL="67120" marR="67120" marT="33561" marB="33561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AutoShape 65"/>
          <p:cNvSpPr>
            <a:spLocks noChangeArrowheads="1"/>
          </p:cNvSpPr>
          <p:nvPr/>
        </p:nvSpPr>
        <p:spPr bwMode="auto">
          <a:xfrm>
            <a:off x="6553200" y="1981201"/>
            <a:ext cx="2000250" cy="1719263"/>
          </a:xfrm>
          <a:prstGeom prst="wedgeRectCallout">
            <a:avLst>
              <a:gd name="adj1" fmla="val -223169"/>
              <a:gd name="adj2" fmla="val -19061"/>
            </a:avLst>
          </a:prstGeom>
          <a:ln w="1905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ko-KR" altLang="ko-KR">
              <a:latin typeface="Myriad Pro" pitchFamily="34" charset="0"/>
            </a:endParaRPr>
          </a:p>
        </p:txBody>
      </p:sp>
      <p:pic>
        <p:nvPicPr>
          <p:cNvPr id="154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057401"/>
            <a:ext cx="18542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1" name="Picture 4" descr="\\SUNG-T61\Research\CCA\Experiment\20050708\1_liver_live01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2971800"/>
            <a:ext cx="962025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2" name="Picture 5" descr="\\SUNG-T61\Research\CCA\Experiment\20061116_alginate_3Day\day1\tumor_01_live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1" y="3200400"/>
            <a:ext cx="962025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3" name="Picture 6" descr="\\SUNG-T61\Research\CCA\Experiment\20050717_5FU_48hr\1_tumor_live_02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1" y="2057401"/>
            <a:ext cx="963613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04" name="TextBox 11"/>
          <p:cNvSpPr txBox="1">
            <a:spLocks noChangeArrowheads="1"/>
          </p:cNvSpPr>
          <p:nvPr/>
        </p:nvSpPr>
        <p:spPr bwMode="auto">
          <a:xfrm>
            <a:off x="4876801" y="2667001"/>
            <a:ext cx="15287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ko-KR" sz="1400" dirty="0">
                <a:latin typeface="Myriad Pro" pitchFamily="34" charset="0"/>
                <a:ea typeface="굴림" pitchFamily="34" charset="-127"/>
                <a:cs typeface="Arial" pitchFamily="34" charset="0"/>
              </a:rPr>
              <a:t>Liver(HepG2/C3A)</a:t>
            </a:r>
            <a:endParaRPr lang="ko-KR" altLang="en-US" sz="1400">
              <a:latin typeface="Myriad Pro" pitchFamily="34" charset="0"/>
              <a:ea typeface="굴림" pitchFamily="34" charset="-127"/>
              <a:cs typeface="Arial" pitchFamily="34" charset="0"/>
            </a:endParaRPr>
          </a:p>
        </p:txBody>
      </p:sp>
      <p:sp>
        <p:nvSpPr>
          <p:cNvPr id="15405" name="TextBox 16"/>
          <p:cNvSpPr txBox="1">
            <a:spLocks noChangeArrowheads="1"/>
          </p:cNvSpPr>
          <p:nvPr/>
        </p:nvSpPr>
        <p:spPr bwMode="auto">
          <a:xfrm>
            <a:off x="8610600" y="1752601"/>
            <a:ext cx="1447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ko-KR" sz="1400" dirty="0">
                <a:latin typeface="Myriad Pro" pitchFamily="34" charset="0"/>
                <a:ea typeface="굴림" pitchFamily="34" charset="-127"/>
                <a:cs typeface="Arial" pitchFamily="34" charset="0"/>
              </a:rPr>
              <a:t>Tumor (HCT-116)</a:t>
            </a:r>
            <a:endParaRPr lang="ko-KR" altLang="en-US" sz="1400">
              <a:latin typeface="Myriad Pro" pitchFamily="34" charset="0"/>
              <a:ea typeface="굴림" pitchFamily="34" charset="-127"/>
              <a:cs typeface="Arial" pitchFamily="34" charset="0"/>
            </a:endParaRPr>
          </a:p>
        </p:txBody>
      </p:sp>
      <p:cxnSp>
        <p:nvCxnSpPr>
          <p:cNvPr id="15406" name="Straight Arrow Connector 19"/>
          <p:cNvCxnSpPr>
            <a:cxnSpLocks noChangeShapeType="1"/>
          </p:cNvCxnSpPr>
          <p:nvPr/>
        </p:nvCxnSpPr>
        <p:spPr bwMode="auto">
          <a:xfrm flipV="1">
            <a:off x="6219826" y="2828926"/>
            <a:ext cx="993775" cy="531813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407" name="Straight Arrow Connector 20"/>
          <p:cNvCxnSpPr>
            <a:cxnSpLocks noChangeShapeType="1"/>
          </p:cNvCxnSpPr>
          <p:nvPr/>
        </p:nvCxnSpPr>
        <p:spPr bwMode="auto">
          <a:xfrm rot="10800000" flipV="1">
            <a:off x="7537450" y="2446339"/>
            <a:ext cx="1301750" cy="3968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408" name="Straight Arrow Connector 21"/>
          <p:cNvCxnSpPr>
            <a:cxnSpLocks noChangeShapeType="1"/>
          </p:cNvCxnSpPr>
          <p:nvPr/>
        </p:nvCxnSpPr>
        <p:spPr bwMode="auto">
          <a:xfrm rot="16200000" flipV="1">
            <a:off x="8436770" y="2316957"/>
            <a:ext cx="357187" cy="140970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409" name="TextBox 16"/>
          <p:cNvSpPr txBox="1">
            <a:spLocks noChangeArrowheads="1"/>
          </p:cNvSpPr>
          <p:nvPr/>
        </p:nvSpPr>
        <p:spPr bwMode="auto">
          <a:xfrm>
            <a:off x="8534401" y="3962401"/>
            <a:ext cx="1597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ko-KR" sz="1400" dirty="0">
                <a:latin typeface="Myriad Pro" pitchFamily="34" charset="0"/>
                <a:ea typeface="굴림" pitchFamily="34" charset="-127"/>
                <a:cs typeface="Arial" pitchFamily="34" charset="0"/>
              </a:rPr>
              <a:t>Marrow (Kasumi-1)</a:t>
            </a:r>
            <a:endParaRPr lang="ko-KR" altLang="en-US" sz="1400">
              <a:latin typeface="Myriad Pro" pitchFamily="34" charset="0"/>
              <a:ea typeface="굴림" pitchFamily="34" charset="-127"/>
              <a:cs typeface="Arial" pitchFamily="34" charset="0"/>
            </a:endParaRPr>
          </a:p>
        </p:txBody>
      </p:sp>
      <p:sp>
        <p:nvSpPr>
          <p:cNvPr id="15410" name="TextBox 28"/>
          <p:cNvSpPr txBox="1">
            <a:spLocks noChangeArrowheads="1"/>
          </p:cNvSpPr>
          <p:nvPr/>
        </p:nvSpPr>
        <p:spPr bwMode="auto">
          <a:xfrm>
            <a:off x="6524626" y="4286250"/>
            <a:ext cx="414337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altLang="ko-KR" dirty="0">
                <a:latin typeface="Myriad Pro" pitchFamily="34" charset="0"/>
                <a:ea typeface="굴림" pitchFamily="34" charset="-127"/>
              </a:rPr>
              <a:t>Fabricated </a:t>
            </a:r>
            <a:r>
              <a:rPr lang="en-US" altLang="ko-KR" dirty="0">
                <a:latin typeface="Myriad Pro" pitchFamily="34" charset="0"/>
                <a:ea typeface="굴림" pitchFamily="34" charset="-127"/>
              </a:rPr>
              <a:t>from silicon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ko-KR" dirty="0">
                <a:latin typeface="Myriad Pro" pitchFamily="34" charset="0"/>
                <a:ea typeface="굴림" pitchFamily="34" charset="-127"/>
              </a:rPr>
              <a:t> Based on previous </a:t>
            </a:r>
            <a:r>
              <a:rPr lang="el-GR" altLang="ko-KR" dirty="0">
                <a:latin typeface="Myriad Pro" pitchFamily="34" charset="0"/>
              </a:rPr>
              <a:t>μ</a:t>
            </a:r>
            <a:r>
              <a:rPr lang="en-US" altLang="ko-KR" dirty="0">
                <a:latin typeface="Myriad Pro" pitchFamily="34" charset="0"/>
                <a:ea typeface="굴림" pitchFamily="34" charset="-127"/>
              </a:rPr>
              <a:t>CCA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ko-KR" dirty="0">
                <a:latin typeface="Myriad Pro" pitchFamily="34" charset="0"/>
                <a:ea typeface="굴림" pitchFamily="34" charset="-127"/>
              </a:rPr>
              <a:t> Designed to test drugs for colon cancer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ko-KR" dirty="0">
                <a:latin typeface="Myriad Pro" pitchFamily="34" charset="0"/>
                <a:ea typeface="굴림" pitchFamily="34" charset="-127"/>
              </a:rPr>
              <a:t> Liver/tumor/marrow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ko-KR" dirty="0">
                <a:latin typeface="Myriad Pro" pitchFamily="34" charset="0"/>
                <a:ea typeface="굴림" pitchFamily="34" charset="-127"/>
              </a:rPr>
              <a:t> Flow residence times are matched to physiological values</a:t>
            </a:r>
            <a:endParaRPr lang="ko-KR" altLang="en-US" dirty="0">
              <a:latin typeface="Myriad Pro" pitchFamily="34" charset="0"/>
              <a:ea typeface="굴림" pitchFamily="34" charset="-127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1524000" y="952500"/>
            <a:ext cx="91440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7" tIns="45693" rIns="91387" bIns="45693" anchor="ctr"/>
          <a:lstStyle/>
          <a:p>
            <a:pPr algn="ctr">
              <a:defRPr/>
            </a:pPr>
            <a:r>
              <a:rPr lang="en-US" altLang="ko-KR" sz="3200" b="1" kern="0" dirty="0">
                <a:solidFill>
                  <a:schemeClr val="tx2"/>
                </a:solidFill>
                <a:latin typeface="+mj-lt"/>
                <a:ea typeface="굴림" pitchFamily="50" charset="-127"/>
                <a:cs typeface="+mj-cs"/>
              </a:rPr>
              <a:t>Design and </a:t>
            </a:r>
            <a:r>
              <a:rPr lang="en-US" altLang="ko-KR" sz="3200" b="1" kern="0" dirty="0">
                <a:solidFill>
                  <a:schemeClr val="tx2"/>
                </a:solidFill>
                <a:latin typeface="+mj-lt"/>
                <a:ea typeface="굴림" pitchFamily="50" charset="-127"/>
                <a:cs typeface="+mj-cs"/>
              </a:rPr>
              <a:t>Assembly: Passive Flow Control</a:t>
            </a:r>
            <a:endParaRPr lang="en-US" altLang="ko-KR" sz="3600" b="1" kern="0" dirty="0">
              <a:solidFill>
                <a:schemeClr val="tx2"/>
              </a:solidFill>
              <a:latin typeface="+mj-lt"/>
              <a:ea typeface="굴림" pitchFamily="50" charset="-127"/>
              <a:cs typeface="+mj-cs"/>
            </a:endParaRPr>
          </a:p>
        </p:txBody>
      </p:sp>
      <p:sp>
        <p:nvSpPr>
          <p:cNvPr id="15412" name="TextBox 23"/>
          <p:cNvSpPr txBox="1">
            <a:spLocks noChangeArrowheads="1"/>
          </p:cNvSpPr>
          <p:nvPr/>
        </p:nvSpPr>
        <p:spPr bwMode="auto">
          <a:xfrm>
            <a:off x="1676400" y="1600201"/>
            <a:ext cx="1447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 dirty="0"/>
              <a:t>Polycarbonate</a:t>
            </a:r>
          </a:p>
        </p:txBody>
      </p:sp>
      <p:sp>
        <p:nvSpPr>
          <p:cNvPr id="15413" name="TextBox 24"/>
          <p:cNvSpPr txBox="1">
            <a:spLocks noChangeArrowheads="1"/>
          </p:cNvSpPr>
          <p:nvPr/>
        </p:nvSpPr>
        <p:spPr bwMode="auto">
          <a:xfrm>
            <a:off x="1752600" y="2362201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 dirty="0"/>
              <a:t>Silicon</a:t>
            </a:r>
          </a:p>
        </p:txBody>
      </p:sp>
      <p:sp>
        <p:nvSpPr>
          <p:cNvPr id="15414" name="TextBox 25"/>
          <p:cNvSpPr txBox="1">
            <a:spLocks noChangeArrowheads="1"/>
          </p:cNvSpPr>
          <p:nvPr/>
        </p:nvSpPr>
        <p:spPr bwMode="auto">
          <a:xfrm>
            <a:off x="1676400" y="3429001"/>
            <a:ext cx="1066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 dirty="0"/>
              <a:t>Aluminum</a:t>
            </a:r>
          </a:p>
        </p:txBody>
      </p:sp>
      <p:cxnSp>
        <p:nvCxnSpPr>
          <p:cNvPr id="15415" name="Straight Arrow Connector 27"/>
          <p:cNvCxnSpPr>
            <a:cxnSpLocks noChangeShapeType="1"/>
          </p:cNvCxnSpPr>
          <p:nvPr/>
        </p:nvCxnSpPr>
        <p:spPr bwMode="auto">
          <a:xfrm>
            <a:off x="2971800" y="1828800"/>
            <a:ext cx="381000" cy="152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416" name="Straight Arrow Connector 30"/>
          <p:cNvCxnSpPr>
            <a:cxnSpLocks noChangeShapeType="1"/>
          </p:cNvCxnSpPr>
          <p:nvPr/>
        </p:nvCxnSpPr>
        <p:spPr bwMode="auto">
          <a:xfrm flipV="1">
            <a:off x="2438400" y="2514600"/>
            <a:ext cx="3048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417" name="Straight Arrow Connector 38"/>
          <p:cNvCxnSpPr>
            <a:cxnSpLocks noChangeShapeType="1"/>
          </p:cNvCxnSpPr>
          <p:nvPr/>
        </p:nvCxnSpPr>
        <p:spPr bwMode="auto">
          <a:xfrm flipV="1">
            <a:off x="2667000" y="3352800"/>
            <a:ext cx="304800" cy="2286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3810000" y="6317576"/>
            <a:ext cx="424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No Valves </a:t>
            </a:r>
            <a:r>
              <a:rPr lang="en-US" sz="3200" dirty="0"/>
              <a:t>Required!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2366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359877" y="972196"/>
            <a:ext cx="9296400" cy="655637"/>
          </a:xfrm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ko-KR" sz="3600" b="1" dirty="0">
                <a:ea typeface="굴림" pitchFamily="34" charset="-127"/>
              </a:rPr>
              <a:t>System Operation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590801" y="5237808"/>
            <a:ext cx="72501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50000"/>
              <a:buFont typeface="Wingdings" pitchFamily="2" charset="2"/>
              <a:buChar char="l"/>
            </a:pPr>
            <a:r>
              <a:rPr lang="en-US" altLang="ko-KR" sz="2200" dirty="0">
                <a:ea typeface="굴림" pitchFamily="34" charset="-127"/>
              </a:rPr>
              <a:t>Medium is recirculated (200</a:t>
            </a:r>
            <a:r>
              <a:rPr lang="el-GR" altLang="ko-KR" sz="2200" dirty="0"/>
              <a:t>μ</a:t>
            </a:r>
            <a:r>
              <a:rPr lang="en-US" altLang="ko-KR" sz="2200" dirty="0">
                <a:ea typeface="굴림" pitchFamily="34" charset="-127"/>
              </a:rPr>
              <a:t>L) to mimic the body’s recirculation 6~8 chips, operating time: 3 </a:t>
            </a:r>
            <a:r>
              <a:rPr lang="en-US" altLang="ko-KR" sz="2200" dirty="0">
                <a:ea typeface="굴림" pitchFamily="34" charset="-127"/>
              </a:rPr>
              <a:t>days without medium exchange</a:t>
            </a:r>
            <a:endParaRPr lang="en-US" altLang="ko-KR" sz="2200" dirty="0">
              <a:ea typeface="굴림" pitchFamily="34" charset="-127"/>
            </a:endParaRPr>
          </a:p>
        </p:txBody>
      </p:sp>
      <p:grpSp>
        <p:nvGrpSpPr>
          <p:cNvPr id="16388" name="Group 4"/>
          <p:cNvGrpSpPr>
            <a:grpSpLocks/>
          </p:cNvGrpSpPr>
          <p:nvPr/>
        </p:nvGrpSpPr>
        <p:grpSpPr bwMode="auto">
          <a:xfrm>
            <a:off x="6248400" y="1732608"/>
            <a:ext cx="4032250" cy="3400425"/>
            <a:chOff x="2971" y="890"/>
            <a:chExt cx="2540" cy="2142"/>
          </a:xfrm>
        </p:grpSpPr>
        <p:pic>
          <p:nvPicPr>
            <p:cNvPr id="16390" name="Picture 5" descr="resizeP102044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7" y="890"/>
              <a:ext cx="2404" cy="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1" name="Line 6"/>
            <p:cNvSpPr>
              <a:spLocks noChangeShapeType="1"/>
            </p:cNvSpPr>
            <p:nvPr/>
          </p:nvSpPr>
          <p:spPr bwMode="auto">
            <a:xfrm flipV="1">
              <a:off x="3527" y="2049"/>
              <a:ext cx="136" cy="72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392" name="Text Box 7"/>
            <p:cNvSpPr txBox="1">
              <a:spLocks noChangeArrowheads="1"/>
            </p:cNvSpPr>
            <p:nvPr/>
          </p:nvSpPr>
          <p:spPr bwMode="auto">
            <a:xfrm>
              <a:off x="2971" y="2739"/>
              <a:ext cx="9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/>
              <a:r>
                <a:rPr lang="en-US" altLang="ko-KR" sz="1400" dirty="0">
                  <a:solidFill>
                    <a:srgbClr val="0000FF"/>
                  </a:solidFill>
                  <a:ea typeface="굴림" pitchFamily="34" charset="-127"/>
                </a:rPr>
                <a:t>Medium reservoir</a:t>
              </a:r>
            </a:p>
          </p:txBody>
        </p:sp>
        <p:sp>
          <p:nvSpPr>
            <p:cNvPr id="16393" name="Text Box 8"/>
            <p:cNvSpPr txBox="1">
              <a:spLocks noChangeArrowheads="1"/>
            </p:cNvSpPr>
            <p:nvPr/>
          </p:nvSpPr>
          <p:spPr bwMode="auto">
            <a:xfrm>
              <a:off x="4004" y="2840"/>
              <a:ext cx="41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/>
              <a:r>
                <a:rPr lang="el-GR" altLang="ko-KR" sz="1400">
                  <a:solidFill>
                    <a:srgbClr val="0000FF"/>
                  </a:solidFill>
                  <a:cs typeface="Arial" pitchFamily="34" charset="0"/>
                </a:rPr>
                <a:t>μ</a:t>
              </a:r>
              <a:r>
                <a:rPr lang="en-US" altLang="ko-KR" sz="1400" dirty="0">
                  <a:solidFill>
                    <a:srgbClr val="0000FF"/>
                  </a:solidFill>
                  <a:ea typeface="굴림" pitchFamily="34" charset="-127"/>
                </a:rPr>
                <a:t>CCA</a:t>
              </a:r>
            </a:p>
          </p:txBody>
        </p:sp>
        <p:sp>
          <p:nvSpPr>
            <p:cNvPr id="16394" name="Line 9"/>
            <p:cNvSpPr>
              <a:spLocks noChangeShapeType="1"/>
            </p:cNvSpPr>
            <p:nvPr/>
          </p:nvSpPr>
          <p:spPr bwMode="auto">
            <a:xfrm flipV="1">
              <a:off x="4195" y="2069"/>
              <a:ext cx="0" cy="77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395" name="Line 10"/>
            <p:cNvSpPr>
              <a:spLocks noChangeShapeType="1"/>
            </p:cNvSpPr>
            <p:nvPr/>
          </p:nvSpPr>
          <p:spPr bwMode="auto">
            <a:xfrm flipH="1" flipV="1">
              <a:off x="4921" y="2251"/>
              <a:ext cx="46" cy="58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396" name="Text Box 11"/>
            <p:cNvSpPr txBox="1">
              <a:spLocks noChangeArrowheads="1"/>
            </p:cNvSpPr>
            <p:nvPr/>
          </p:nvSpPr>
          <p:spPr bwMode="auto">
            <a:xfrm>
              <a:off x="4676" y="2822"/>
              <a:ext cx="68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/>
              <a:r>
                <a:rPr lang="en-US" altLang="ko-KR" sz="1400" dirty="0">
                  <a:solidFill>
                    <a:srgbClr val="0000FF"/>
                  </a:solidFill>
                  <a:ea typeface="굴림" pitchFamily="34" charset="-127"/>
                  <a:cs typeface="Arial" pitchFamily="34" charset="0"/>
                </a:rPr>
                <a:t>Bubble trap</a:t>
              </a:r>
            </a:p>
          </p:txBody>
        </p:sp>
      </p:grpSp>
      <p:pic>
        <p:nvPicPr>
          <p:cNvPr id="16389" name="Picture 12" descr="CCA_set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068" y="2202979"/>
            <a:ext cx="4105275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239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828800" y="914400"/>
            <a:ext cx="8382000" cy="914400"/>
          </a:xfrm>
          <a:noFill/>
        </p:spPr>
        <p:txBody>
          <a:bodyPr>
            <a:normAutofit/>
          </a:bodyPr>
          <a:lstStyle/>
          <a:p>
            <a:r>
              <a:rPr lang="en-US" altLang="en-US" dirty="0" smtClean="0">
                <a:cs typeface="Times New Roman" pitchFamily="18" charset="0"/>
              </a:rPr>
              <a:t>Example:  Naphthalene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7" name="TextBox 3"/>
          <p:cNvSpPr txBox="1">
            <a:spLocks noChangeArrowheads="1"/>
          </p:cNvSpPr>
          <p:nvPr/>
        </p:nvSpPr>
        <p:spPr bwMode="auto">
          <a:xfrm>
            <a:off x="1962150" y="5544979"/>
            <a:ext cx="81153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u="sng" dirty="0">
                <a:latin typeface="Times New Roman" pitchFamily="18" charset="0"/>
                <a:cs typeface="Times New Roman" pitchFamily="18" charset="0"/>
              </a:rPr>
              <a:t>Toxicology In Vitro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9:307 (1995); </a:t>
            </a:r>
            <a:r>
              <a:rPr lang="en-US" altLang="en-US" sz="2600" u="sng" dirty="0" err="1">
                <a:latin typeface="Times New Roman" pitchFamily="18" charset="0"/>
                <a:cs typeface="Times New Roman" pitchFamily="18" charset="0"/>
              </a:rPr>
              <a:t>Biotechnol</a:t>
            </a:r>
            <a:r>
              <a:rPr lang="en-US" altLang="en-US" sz="26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u="sng" dirty="0" err="1">
                <a:latin typeface="Times New Roman" pitchFamily="18" charset="0"/>
                <a:cs typeface="Times New Roman" pitchFamily="18" charset="0"/>
              </a:rPr>
              <a:t>Prog</a:t>
            </a:r>
            <a:r>
              <a:rPr lang="en-US" altLang="en-US" sz="2600" u="sng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16:33, 471 (2000); </a:t>
            </a:r>
            <a:r>
              <a:rPr lang="en-US" altLang="en-US" sz="2600" u="sng" dirty="0" err="1">
                <a:latin typeface="Times New Roman" pitchFamily="18" charset="0"/>
                <a:cs typeface="Times New Roman" pitchFamily="18" charset="0"/>
              </a:rPr>
              <a:t>Biotechnol</a:t>
            </a:r>
            <a:r>
              <a:rPr lang="en-US" altLang="en-US" sz="2600" u="sng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u="sng" dirty="0" err="1">
                <a:latin typeface="Times New Roman" pitchFamily="18" charset="0"/>
                <a:cs typeface="Times New Roman" pitchFamily="18" charset="0"/>
              </a:rPr>
              <a:t>Prog</a:t>
            </a:r>
            <a:r>
              <a:rPr lang="en-US" altLang="en-US" sz="2600" u="sng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20:316, 338, 590 (2004)</a:t>
            </a:r>
            <a:endParaRPr lang="en-US" altLang="en-US" sz="2600" dirty="0"/>
          </a:p>
        </p:txBody>
      </p:sp>
      <p:sp>
        <p:nvSpPr>
          <p:cNvPr id="2" name="TextBox 1"/>
          <p:cNvSpPr txBox="1"/>
          <p:nvPr/>
        </p:nvSpPr>
        <p:spPr>
          <a:xfrm>
            <a:off x="2095500" y="1759327"/>
            <a:ext cx="7848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Naphthalene (3 organ chambers)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000" dirty="0"/>
              <a:t>Demonstrate capability to define or confirm mechanism of action and explain why mice and rats differ in terms of toxicological response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000" dirty="0"/>
              <a:t>Demonstrate that naphthalene toxicity is due to formation of naphthoquinone in the liver and circulation to the lung</a:t>
            </a:r>
          </a:p>
        </p:txBody>
      </p:sp>
    </p:spTree>
    <p:extLst>
      <p:ext uri="{BB962C8B-B14F-4D97-AF65-F5344CB8AC3E}">
        <p14:creationId xmlns:p14="http://schemas.microsoft.com/office/powerpoint/2010/main" val="108384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828800" y="914400"/>
            <a:ext cx="8382000" cy="914400"/>
          </a:xfrm>
          <a:noFill/>
        </p:spPr>
        <p:txBody>
          <a:bodyPr>
            <a:normAutofit/>
          </a:bodyPr>
          <a:lstStyle/>
          <a:p>
            <a:r>
              <a:rPr lang="en-US" altLang="en-US" dirty="0" smtClean="0">
                <a:cs typeface="Times New Roman" pitchFamily="18" charset="0"/>
              </a:rPr>
              <a:t>Example:  Multidrug Resistant Cancer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5500" y="1759327"/>
            <a:ext cx="7848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MDR (4 organ chambers- liver, bone marrow, uterus(both MDR &amp; sensitive), other tissues)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Test combination treatment</a:t>
            </a:r>
            <a:br>
              <a:rPr lang="en-US" sz="2800" dirty="0"/>
            </a:br>
            <a:r>
              <a:rPr lang="en-US" sz="2800" dirty="0"/>
              <a:t>(Doxorubicin, cyclosporine &amp; </a:t>
            </a:r>
            <a:r>
              <a:rPr lang="en-US" sz="2800" dirty="0" err="1"/>
              <a:t>nicardipine</a:t>
            </a:r>
            <a:r>
              <a:rPr lang="en-US" sz="28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Found that MDR suppressors have synergistic interaction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Can use device and PBPK to estimate appropriate drug doses for in vivo trials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93546" y="5486401"/>
            <a:ext cx="81153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/>
              <a:t>Tatosian</a:t>
            </a:r>
            <a:r>
              <a:rPr lang="en-US" altLang="en-US" sz="2800" dirty="0"/>
              <a:t>, DA and ML Shuler. 2009. </a:t>
            </a:r>
            <a:r>
              <a:rPr lang="en-US" altLang="en-US" sz="2800" i="1" dirty="0" err="1"/>
              <a:t>Biotechnol</a:t>
            </a:r>
            <a:r>
              <a:rPr lang="en-US" altLang="en-US" sz="2800" i="1" dirty="0"/>
              <a:t>. </a:t>
            </a:r>
            <a:r>
              <a:rPr lang="en-US" altLang="en-US" sz="2800" i="1" dirty="0" err="1"/>
              <a:t>Bioeng</a:t>
            </a:r>
            <a:r>
              <a:rPr lang="en-US" altLang="en-US" sz="2800" i="1" dirty="0"/>
              <a:t>. 103: </a:t>
            </a:r>
            <a:r>
              <a:rPr lang="en-US" altLang="en-US" sz="2800" dirty="0"/>
              <a:t>187.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75854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828800" y="914400"/>
            <a:ext cx="8382000" cy="914400"/>
          </a:xfrm>
          <a:noFill/>
        </p:spPr>
        <p:txBody>
          <a:bodyPr>
            <a:normAutofit/>
          </a:bodyPr>
          <a:lstStyle/>
          <a:p>
            <a:r>
              <a:rPr lang="en-US" altLang="en-US" dirty="0" smtClean="0">
                <a:cs typeface="Times New Roman" pitchFamily="18" charset="0"/>
              </a:rPr>
              <a:t>Example:  Colon Cancer with Prodrug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5500" y="1759327"/>
            <a:ext cx="7848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Treatment with </a:t>
            </a:r>
            <a:r>
              <a:rPr lang="en-US" sz="2400" dirty="0" err="1"/>
              <a:t>Tegafur</a:t>
            </a:r>
            <a:r>
              <a:rPr lang="en-US" sz="2400" dirty="0"/>
              <a:t> (prodrug for 5 </a:t>
            </a:r>
            <a:r>
              <a:rPr lang="en-US" sz="2400" dirty="0"/>
              <a:t>Fluorouracil</a:t>
            </a:r>
            <a:r>
              <a:rPr lang="en-US" sz="2400" dirty="0"/>
              <a:t>) and Uracil (inhibits degradation of 5FU) for colon cancer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Liver (metabolism) – colon (target) – marrow (Kasumi-1) all entrapped in hydrogels/3D 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Response consistent with clinical observations: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Liver cells required for toxicity to colon cancer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Uracil enhances toxicity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Semi-quantitative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93546" y="5486401"/>
            <a:ext cx="81153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/>
              <a:t>Sung, JH and ML Shuler. 2009. </a:t>
            </a:r>
            <a:r>
              <a:rPr lang="en-US" altLang="en-US" sz="2800" i="1" dirty="0"/>
              <a:t>Lab on a Chip </a:t>
            </a:r>
            <a:r>
              <a:rPr lang="en-US" altLang="en-US" sz="2800" dirty="0"/>
              <a:t>9” 1385.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6573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1981200" y="990600"/>
            <a:ext cx="8229600" cy="609600"/>
          </a:xfrm>
          <a:noFill/>
          <a:ln w="12700">
            <a:noFill/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Design to Simplify Operation</a:t>
            </a:r>
          </a:p>
        </p:txBody>
      </p:sp>
      <p:pic>
        <p:nvPicPr>
          <p:cNvPr id="36867" name="Picture 3" descr="C:\Users\Administrator\Desktop\Cover_JHSung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1627554"/>
            <a:ext cx="5257800" cy="439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1905000" y="6089039"/>
            <a:ext cx="830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Jong Hwan Sung, Carrie Kam, Michael L. Shuler, A microfluidic device for a pharmacokinetic-pharmacodynamic (PK-PD) model on a chip Lab on a chip, 2010, (10: 446, 2010)</a:t>
            </a:r>
          </a:p>
        </p:txBody>
      </p:sp>
    </p:spTree>
    <p:extLst>
      <p:ext uri="{BB962C8B-B14F-4D97-AF65-F5344CB8AC3E}">
        <p14:creationId xmlns:p14="http://schemas.microsoft.com/office/powerpoint/2010/main" val="345088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 txBox="1">
            <a:spLocks/>
          </p:cNvSpPr>
          <p:nvPr/>
        </p:nvSpPr>
        <p:spPr bwMode="auto">
          <a:xfrm>
            <a:off x="1505919" y="1021377"/>
            <a:ext cx="9144000" cy="70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latin typeface="+mj-lt"/>
              </a:rPr>
              <a:t>Cornell “Pumpless” System</a:t>
            </a:r>
          </a:p>
        </p:txBody>
      </p:sp>
      <p:sp>
        <p:nvSpPr>
          <p:cNvPr id="14" name="Content Placeholder 4"/>
          <p:cNvSpPr txBox="1">
            <a:spLocks noGrp="1"/>
          </p:cNvSpPr>
          <p:nvPr>
            <p:ph type="title"/>
          </p:nvPr>
        </p:nvSpPr>
        <p:spPr>
          <a:xfrm>
            <a:off x="1963119" y="2133601"/>
            <a:ext cx="82296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Multichamber device on rocker platform made from silicon sheets and polycarbonate frame; low cost; easy to modify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Easy to implement (rapid set-up and minimal operator training)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Low cost format (no pump, multiple units on a rocker platform, optical and electrical access)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Robust </a:t>
            </a:r>
            <a:r>
              <a:rPr lang="en-US" sz="2400" dirty="0"/>
              <a:t>operation (no gas bubbles, removes tubing that causes dead volumes and unphysiologic absorption, no moving parts to </a:t>
            </a:r>
            <a:r>
              <a:rPr lang="en-US" sz="2400" dirty="0"/>
              <a:t>fail)</a:t>
            </a:r>
            <a:endParaRPr lang="en-US" sz="2400" u="sng" dirty="0"/>
          </a:p>
        </p:txBody>
      </p:sp>
      <p:sp>
        <p:nvSpPr>
          <p:cNvPr id="2" name="TextBox 1"/>
          <p:cNvSpPr txBox="1"/>
          <p:nvPr/>
        </p:nvSpPr>
        <p:spPr>
          <a:xfrm>
            <a:off x="1981200" y="5715001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400" b="1" dirty="0"/>
              <a:t>Easy set up, low cost, robust</a:t>
            </a:r>
          </a:p>
        </p:txBody>
      </p:sp>
    </p:spTree>
    <p:extLst>
      <p:ext uri="{BB962C8B-B14F-4D97-AF65-F5344CB8AC3E}">
        <p14:creationId xmlns:p14="http://schemas.microsoft.com/office/powerpoint/2010/main" val="168681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1524000" y="990600"/>
            <a:ext cx="9144000" cy="1143000"/>
          </a:xfrm>
          <a:noFill/>
          <a:ln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r>
              <a:rPr lang="en-US" altLang="en-US" sz="3600" b="1" dirty="0"/>
              <a:t>Can Barrier Models be Incorporated into Body-on-a-Chip Systems?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2057400" y="2209800"/>
            <a:ext cx="8229600" cy="4495800"/>
          </a:xfrm>
        </p:spPr>
        <p:txBody>
          <a:bodyPr/>
          <a:lstStyle/>
          <a:p>
            <a:r>
              <a:rPr lang="en-US" altLang="en-US" sz="2800" dirty="0"/>
              <a:t>Examples of important barrier tissues: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en-US" dirty="0" smtClean="0"/>
              <a:t>Gastrointestinal (GI) Track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en-US" dirty="0" smtClean="0"/>
              <a:t>Lung Epithelium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en-US" dirty="0" smtClean="0"/>
              <a:t>Skin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en-US" dirty="0" smtClean="0"/>
              <a:t>Blood Brain Barrier</a:t>
            </a:r>
          </a:p>
          <a:p>
            <a:pPr>
              <a:spcBef>
                <a:spcPts val="0"/>
              </a:spcBef>
            </a:pPr>
            <a:r>
              <a:rPr lang="en-US" altLang="en-US" sz="2800" dirty="0"/>
              <a:t>Barriers control entry of drugs into systemic circulation or into specific tissues (e.g. brain)</a:t>
            </a:r>
            <a:br>
              <a:rPr lang="en-US" altLang="en-US" sz="2800" dirty="0"/>
            </a:br>
            <a:endParaRPr lang="en-US" altLang="en-US" sz="2800" dirty="0"/>
          </a:p>
          <a:p>
            <a:pPr>
              <a:spcBef>
                <a:spcPts val="0"/>
              </a:spcBef>
            </a:pPr>
            <a:r>
              <a:rPr lang="en-US" altLang="en-US" sz="2800" dirty="0"/>
              <a:t>To mimic oral uptake, inhalation, or adsorption, need barrier/systemic circulation model</a:t>
            </a:r>
          </a:p>
        </p:txBody>
      </p:sp>
    </p:spTree>
    <p:extLst>
      <p:ext uri="{BB962C8B-B14F-4D97-AF65-F5344CB8AC3E}">
        <p14:creationId xmlns:p14="http://schemas.microsoft.com/office/powerpoint/2010/main" val="137756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219200"/>
            <a:ext cx="8305800" cy="1066800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Building Models of Each “Organ” Compartment Using Human Primary on iPS Cells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2100" y="2438400"/>
            <a:ext cx="8991600" cy="40386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GI tract</a:t>
            </a:r>
          </a:p>
          <a:p>
            <a:r>
              <a:rPr lang="en-US" dirty="0" smtClean="0"/>
              <a:t>Skin (with </a:t>
            </a:r>
            <a:r>
              <a:rPr lang="en-US" dirty="0" err="1" smtClean="0"/>
              <a:t>Christiano</a:t>
            </a:r>
            <a:r>
              <a:rPr lang="en-US" dirty="0" smtClean="0"/>
              <a:t>/Columbia)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Vasculature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Liver (with Applegate/RegeneMed)</a:t>
            </a:r>
          </a:p>
          <a:p>
            <a:r>
              <a:rPr lang="en-US" dirty="0"/>
              <a:t>Blood brain </a:t>
            </a:r>
            <a:r>
              <a:rPr lang="en-US" dirty="0" smtClean="0"/>
              <a:t>barrier (from </a:t>
            </a:r>
            <a:r>
              <a:rPr lang="en-US" dirty="0" err="1" smtClean="0"/>
              <a:t>Shusta</a:t>
            </a:r>
            <a:r>
              <a:rPr lang="en-US" dirty="0" smtClean="0"/>
              <a:t>/U,WI)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Cardiac (Hickman at UCF)</a:t>
            </a:r>
          </a:p>
          <a:p>
            <a:r>
              <a:rPr lang="en-US" dirty="0" smtClean="0"/>
              <a:t>Neuromuscular junctions (Hickman at UCF)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Other tissues still based on cell lines but will be replaced with human primary or stem cells as project develops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68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752600"/>
            <a:ext cx="8229600" cy="48768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 smtClean="0"/>
              <a:t>Michael </a:t>
            </a:r>
            <a:r>
              <a:rPr lang="en-US" dirty="0"/>
              <a:t>L. Shuler – Cornell University</a:t>
            </a:r>
          </a:p>
          <a:p>
            <a:pPr algn="ctr"/>
            <a:r>
              <a:rPr lang="en-US" dirty="0">
                <a:hlinkClick r:id="rId2"/>
              </a:rPr>
              <a:t>mls50@cornell.edu</a:t>
            </a:r>
            <a:endParaRPr lang="en-US" dirty="0"/>
          </a:p>
          <a:p>
            <a:pPr algn="ctr"/>
            <a:r>
              <a:rPr lang="en-US" dirty="0"/>
              <a:t>James Hickman – University of Central Florida</a:t>
            </a:r>
          </a:p>
          <a:p>
            <a:pPr algn="ctr"/>
            <a:r>
              <a:rPr lang="en-US" dirty="0">
                <a:hlinkClick r:id="rId3"/>
              </a:rPr>
              <a:t>jhickman@ucf.edu</a:t>
            </a:r>
            <a:endParaRPr lang="en-US" dirty="0"/>
          </a:p>
          <a:p>
            <a:pPr algn="ctr"/>
            <a:r>
              <a:rPr lang="en-US" dirty="0"/>
              <a:t>Mandy B. </a:t>
            </a:r>
            <a:r>
              <a:rPr lang="en-US" dirty="0" err="1"/>
              <a:t>Esch</a:t>
            </a:r>
            <a:r>
              <a:rPr lang="en-US" dirty="0"/>
              <a:t>  - Cornell University, Syracuse University</a:t>
            </a:r>
          </a:p>
          <a:p>
            <a:pPr algn="ctr"/>
            <a:r>
              <a:rPr lang="en-US" dirty="0">
                <a:hlinkClick r:id="rId4"/>
              </a:rPr>
              <a:t>mbesch@syr.edu</a:t>
            </a:r>
            <a:endParaRPr lang="en-US" dirty="0"/>
          </a:p>
          <a:p>
            <a:pPr algn="ctr"/>
            <a:r>
              <a:rPr lang="en-US" dirty="0"/>
              <a:t>Tracy Stokol – Cornell University</a:t>
            </a:r>
          </a:p>
          <a:p>
            <a:pPr algn="ctr"/>
            <a:r>
              <a:rPr lang="en-US" dirty="0">
                <a:hlinkClick r:id="rId5"/>
              </a:rPr>
              <a:t>ts23@cornell.edu</a:t>
            </a:r>
            <a:endParaRPr lang="en-US" dirty="0"/>
          </a:p>
          <a:p>
            <a:pPr algn="ctr"/>
            <a:r>
              <a:rPr lang="en-US" dirty="0"/>
              <a:t>Gretchen Mahler – Cornell University, State University New York at Binghamton</a:t>
            </a:r>
          </a:p>
          <a:p>
            <a:pPr algn="ctr"/>
            <a:r>
              <a:rPr lang="en-US" dirty="0">
                <a:hlinkClick r:id="rId6"/>
              </a:rPr>
              <a:t>gmahler@binghamton.edu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Hickman &amp; Shuler have started </a:t>
            </a:r>
            <a:r>
              <a:rPr lang="en-US" dirty="0" err="1"/>
              <a:t>Hesperos</a:t>
            </a:r>
            <a:r>
              <a:rPr lang="en-US" dirty="0"/>
              <a:t>, Inc.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6527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5080447" y="4764344"/>
            <a:ext cx="1568752" cy="2246769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8738" indent="-58738">
              <a:buFont typeface="Arial" panose="020B0604020202020204" pitchFamily="34" charset="0"/>
              <a:buChar char="•"/>
            </a:pPr>
            <a:r>
              <a:rPr lang="en-US" sz="1400" dirty="0"/>
              <a:t>All epidermal layers formed</a:t>
            </a:r>
          </a:p>
          <a:p>
            <a:pPr marL="58738" indent="-58738">
              <a:buFont typeface="Arial" panose="020B0604020202020204" pitchFamily="34" charset="0"/>
              <a:buChar char="•"/>
            </a:pPr>
            <a:r>
              <a:rPr lang="en-US" sz="1400" dirty="0"/>
              <a:t>Skin barrier function maintained</a:t>
            </a:r>
          </a:p>
          <a:p>
            <a:pPr marL="58738" indent="-58738">
              <a:buFont typeface="Arial" panose="020B0604020202020204" pitchFamily="34" charset="0"/>
              <a:buChar char="•"/>
            </a:pPr>
            <a:r>
              <a:rPr lang="en-US" sz="1400" dirty="0"/>
              <a:t>Basal keratinocytes remained proliferative</a:t>
            </a:r>
          </a:p>
          <a:p>
            <a:pPr marL="58738" indent="-58738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881" y="2463322"/>
            <a:ext cx="2492543" cy="2319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F:\ShulerLab_07302014\SkinProject\SkinonChipPaper\Figure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69" t="64693" r="14445" b="7910"/>
          <a:stretch/>
        </p:blipFill>
        <p:spPr bwMode="auto">
          <a:xfrm>
            <a:off x="1543724" y="5029200"/>
            <a:ext cx="1628607" cy="156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F:\ShulerLab_07302014\SkinProject\SkinonChipPaper\Figure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6" t="34471" r="4009" b="39072"/>
          <a:stretch/>
        </p:blipFill>
        <p:spPr bwMode="auto">
          <a:xfrm>
            <a:off x="3156859" y="5014686"/>
            <a:ext cx="1776555" cy="161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Erbil\Documents\Work\ShulerLab\SkinProject\SkinConstircuts.JPG"/>
          <p:cNvPicPr>
            <a:picLocks noChangeAspect="1" noChangeArrowheads="1"/>
          </p:cNvPicPr>
          <p:nvPr/>
        </p:nvPicPr>
        <p:blipFill>
          <a:blip r:embed="rId4" cstate="print"/>
          <a:srcRect l="7500" t="4942" b="4686"/>
          <a:stretch>
            <a:fillRect/>
          </a:stretch>
        </p:blipFill>
        <p:spPr bwMode="auto">
          <a:xfrm>
            <a:off x="1573166" y="2889443"/>
            <a:ext cx="1771926" cy="129302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603035" y="1685784"/>
            <a:ext cx="2286000" cy="116955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The HSEs were prepared and successfully transported from Columbia </a:t>
            </a:r>
            <a:r>
              <a:rPr lang="en-US" sz="1400" dirty="0"/>
              <a:t>t</a:t>
            </a:r>
            <a:r>
              <a:rPr lang="en-US" sz="1400" dirty="0"/>
              <a:t>o Cornell University in </a:t>
            </a:r>
            <a:r>
              <a:rPr lang="en-US" sz="1400" dirty="0" err="1"/>
              <a:t>transwell</a:t>
            </a:r>
            <a:r>
              <a:rPr lang="en-US" sz="1400" dirty="0"/>
              <a:t> plates</a:t>
            </a:r>
            <a:endParaRPr lang="en-US" sz="1400" dirty="0"/>
          </a:p>
        </p:txBody>
      </p:sp>
      <p:sp>
        <p:nvSpPr>
          <p:cNvPr id="11" name="Notched Right Arrow 10"/>
          <p:cNvSpPr/>
          <p:nvPr/>
        </p:nvSpPr>
        <p:spPr bwMode="auto">
          <a:xfrm>
            <a:off x="3440297" y="2892863"/>
            <a:ext cx="570183" cy="699275"/>
          </a:xfrm>
          <a:prstGeom prst="notchedRightArrow">
            <a:avLst/>
          </a:prstGeom>
          <a:solidFill>
            <a:schemeClr val="bg1"/>
          </a:solidFill>
          <a:ln w="57150" cap="rnd" cmpd="thinThick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lIns="74295" tIns="37148" rIns="74295" bIns="37148" rtlCol="0" anchor="ctr">
            <a:spAutoFit/>
          </a:bodyPr>
          <a:lstStyle/>
          <a:p>
            <a:pPr algn="ctr" defTabSz="4076700"/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97563" y="1676401"/>
            <a:ext cx="2400032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HSEs were punched out in 3 mm circles and transferred into HSE-on-chip platform 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536466" y="4298838"/>
            <a:ext cx="2491386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Skin constructs were maintained for 3 weeks on-chip</a:t>
            </a:r>
            <a:endParaRPr lang="en-US" sz="1400" dirty="0"/>
          </a:p>
        </p:txBody>
      </p:sp>
      <p:pic>
        <p:nvPicPr>
          <p:cNvPr id="15" name="Picture 11" descr="F:\ShulerLab_07302014\SkinProject\SkinonChipPaper\Figure4new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t="2395" r="3183" b="31026"/>
          <a:stretch/>
        </p:blipFill>
        <p:spPr bwMode="auto">
          <a:xfrm>
            <a:off x="6784841" y="2205599"/>
            <a:ext cx="3761844" cy="342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048001" y="894673"/>
            <a:ext cx="7176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Human skin equivalents (HSE)-on-a-Chip</a:t>
            </a:r>
            <a:endParaRPr lang="en-US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625158" y="1268347"/>
            <a:ext cx="4532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Long-term maintenance of HSE-on-chip</a:t>
            </a:r>
            <a:endParaRPr lang="en-US" b="1" u="sng" dirty="0"/>
          </a:p>
        </p:txBody>
      </p:sp>
      <p:sp>
        <p:nvSpPr>
          <p:cNvPr id="18" name="Rectangle 17"/>
          <p:cNvSpPr/>
          <p:nvPr/>
        </p:nvSpPr>
        <p:spPr>
          <a:xfrm>
            <a:off x="6644628" y="1676400"/>
            <a:ext cx="45719" cy="5181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010400" y="1637679"/>
            <a:ext cx="367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Drug testing using HSE-on-chip</a:t>
            </a:r>
            <a:endParaRPr lang="en-US" b="1" u="sng" dirty="0"/>
          </a:p>
        </p:txBody>
      </p:sp>
      <p:sp>
        <p:nvSpPr>
          <p:cNvPr id="21" name="Rectangle 20"/>
          <p:cNvSpPr/>
          <p:nvPr/>
        </p:nvSpPr>
        <p:spPr>
          <a:xfrm>
            <a:off x="6784841" y="5669886"/>
            <a:ext cx="3761844" cy="116955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15888" indent="-115888" algn="just">
              <a:buFont typeface="Arial" panose="020B0604020202020204" pitchFamily="34" charset="0"/>
              <a:buChar char="•"/>
            </a:pPr>
            <a:r>
              <a:rPr lang="en-US" sz="1400" dirty="0" err="1"/>
              <a:t>D</a:t>
            </a:r>
            <a:r>
              <a:rPr lang="en-US" sz="1400" dirty="0" err="1"/>
              <a:t>oxorubucin</a:t>
            </a:r>
            <a:r>
              <a:rPr lang="en-US" sz="1400" dirty="0"/>
              <a:t> </a:t>
            </a:r>
            <a:r>
              <a:rPr lang="en-US" sz="1400" dirty="0"/>
              <a:t>treatment causes a spatial detachment of the basal layer along the epidermis-dermis interface </a:t>
            </a:r>
            <a:endParaRPr lang="en-US" sz="1400" dirty="0"/>
          </a:p>
          <a:p>
            <a:pPr marL="115888" indent="-115888" algn="just">
              <a:buFont typeface="Arial" panose="020B0604020202020204" pitchFamily="34" charset="0"/>
              <a:buChar char="•"/>
            </a:pPr>
            <a:r>
              <a:rPr lang="en-US" sz="1400" dirty="0"/>
              <a:t> One week of </a:t>
            </a:r>
            <a:r>
              <a:rPr lang="en-US" sz="1400" dirty="0" err="1"/>
              <a:t>doxorubucin</a:t>
            </a:r>
            <a:r>
              <a:rPr lang="en-US" sz="1400" dirty="0"/>
              <a:t> treatment inhibited keratinocyte </a:t>
            </a:r>
            <a:r>
              <a:rPr lang="en-US" sz="1400" dirty="0"/>
              <a:t>proliferation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1573167" y="6539949"/>
            <a:ext cx="3578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Jointly with </a:t>
            </a:r>
            <a:r>
              <a:rPr lang="en-US" sz="1600" dirty="0" err="1"/>
              <a:t>Christiano</a:t>
            </a:r>
            <a:r>
              <a:rPr lang="en-US" sz="1600" dirty="0"/>
              <a:t> Lab, Columbia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5733249" y="130706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Lab Chip </a:t>
            </a:r>
            <a:r>
              <a:rPr lang="en-US" dirty="0"/>
              <a:t>(15):882-888 (2015)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525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434" y="953916"/>
            <a:ext cx="8212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Human Blood Brain Barrier-on-a-Chip (</a:t>
            </a:r>
            <a:r>
              <a:rPr lang="en-US" sz="2800" b="1" dirty="0" err="1"/>
              <a:t>BBBoC</a:t>
            </a:r>
            <a:r>
              <a:rPr lang="en-US" sz="2800" b="1" dirty="0"/>
              <a:t>)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598045" y="1485957"/>
            <a:ext cx="82078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200" b="1" i="1" dirty="0"/>
              <a:t>In vitro </a:t>
            </a:r>
            <a:r>
              <a:rPr lang="en-US" sz="2200" b="1" dirty="0"/>
              <a:t>BBB model from human </a:t>
            </a:r>
            <a:r>
              <a:rPr lang="en-US" sz="2200" b="1" dirty="0" err="1"/>
              <a:t>iPS</a:t>
            </a:r>
            <a:r>
              <a:rPr lang="en-US" sz="2200" b="1" dirty="0"/>
              <a:t> cells </a:t>
            </a:r>
            <a:r>
              <a:rPr lang="en-US" sz="2200" dirty="0"/>
              <a:t>(from E. </a:t>
            </a:r>
            <a:r>
              <a:rPr lang="en-US" sz="2200" dirty="0" err="1"/>
              <a:t>Shusta</a:t>
            </a:r>
            <a:r>
              <a:rPr lang="en-US" sz="2200" dirty="0"/>
              <a:t> &amp; S. </a:t>
            </a:r>
            <a:r>
              <a:rPr lang="en-US" sz="2200" dirty="0" err="1"/>
              <a:t>Palecek</a:t>
            </a:r>
            <a:r>
              <a:rPr lang="en-US" sz="2200" dirty="0"/>
              <a:t>)</a:t>
            </a:r>
            <a:endParaRPr lang="en-US" sz="2200" dirty="0"/>
          </a:p>
        </p:txBody>
      </p:sp>
      <p:sp>
        <p:nvSpPr>
          <p:cNvPr id="129" name="Rectangle 128"/>
          <p:cNvSpPr/>
          <p:nvPr/>
        </p:nvSpPr>
        <p:spPr>
          <a:xfrm>
            <a:off x="1747797" y="2234362"/>
            <a:ext cx="5362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BBB constructs were prepared from </a:t>
            </a:r>
            <a:r>
              <a:rPr lang="en-US" dirty="0" err="1"/>
              <a:t>iPSC</a:t>
            </a:r>
            <a:r>
              <a:rPr lang="en-US" dirty="0"/>
              <a:t> derived brain microvascular endothelial cells (BMEC) co-cultured with astrocytes on a porous membrane;</a:t>
            </a:r>
          </a:p>
        </p:txBody>
      </p:sp>
      <p:graphicFrame>
        <p:nvGraphicFramePr>
          <p:cNvPr id="130" name="Object 129"/>
          <p:cNvGraphicFramePr>
            <a:graphicFrameLocks noChangeAspect="1"/>
          </p:cNvGraphicFramePr>
          <p:nvPr>
            <p:extLst/>
          </p:nvPr>
        </p:nvGraphicFramePr>
        <p:xfrm>
          <a:off x="7345693" y="4558403"/>
          <a:ext cx="3224326" cy="2113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2" name="Prism 6" r:id="rId3" imgW="7735715" imgH="5070969" progId="Prism6.Document">
                  <p:embed/>
                </p:oleObj>
              </mc:Choice>
              <mc:Fallback>
                <p:oleObj name="Prism 6" r:id="rId3" imgW="7735715" imgH="5070969" progId="Prism6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45693" y="4558403"/>
                        <a:ext cx="3224326" cy="21133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2" name="Group 191"/>
          <p:cNvGrpSpPr/>
          <p:nvPr/>
        </p:nvGrpSpPr>
        <p:grpSpPr>
          <a:xfrm>
            <a:off x="1791119" y="3497091"/>
            <a:ext cx="5219239" cy="2548575"/>
            <a:chOff x="364038" y="2800671"/>
            <a:chExt cx="5219239" cy="2548575"/>
          </a:xfrm>
        </p:grpSpPr>
        <p:grpSp>
          <p:nvGrpSpPr>
            <p:cNvPr id="15" name="Group 14"/>
            <p:cNvGrpSpPr/>
            <p:nvPr/>
          </p:nvGrpSpPr>
          <p:grpSpPr>
            <a:xfrm>
              <a:off x="3187315" y="3402635"/>
              <a:ext cx="2344564" cy="1662912"/>
              <a:chOff x="2300657" y="3944755"/>
              <a:chExt cx="2448114" cy="1799116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2300657" y="3944755"/>
                <a:ext cx="2448114" cy="1799116"/>
                <a:chOff x="4728984" y="2773198"/>
                <a:chExt cx="2448114" cy="1799116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 flipH="1">
                  <a:off x="4728984" y="2773198"/>
                  <a:ext cx="2448114" cy="1311138"/>
                  <a:chOff x="1766254" y="3689933"/>
                  <a:chExt cx="2448114" cy="1311138"/>
                </a:xfrm>
              </p:grpSpPr>
              <p:sp>
                <p:nvSpPr>
                  <p:cNvPr id="26" name="Isosceles Triangle 25"/>
                  <p:cNvSpPr/>
                  <p:nvPr/>
                </p:nvSpPr>
                <p:spPr>
                  <a:xfrm>
                    <a:off x="2587711" y="4671047"/>
                    <a:ext cx="564104" cy="330024"/>
                  </a:xfrm>
                  <a:prstGeom prst="triangle">
                    <a:avLst/>
                  </a:prstGeom>
                  <a:blipFill rotWithShape="1">
                    <a:blip r:embed="rId5"/>
                    <a:tile tx="0" ty="0" sx="100000" sy="100000" flip="none" algn="tl"/>
                  </a:blipFill>
                  <a:ln w="9525" cap="flat" cmpd="sng" algn="ctr">
                    <a:solidFill>
                      <a:srgbClr val="4F81BD"/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 defTabSz="457200">
                      <a:defRPr/>
                    </a:pPr>
                    <a:endParaRPr lang="en-US" kern="0">
                      <a:solidFill>
                        <a:prstClr val="white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  <p:grpSp>
                <p:nvGrpSpPr>
                  <p:cNvPr id="27" name="Group 26"/>
                  <p:cNvGrpSpPr/>
                  <p:nvPr/>
                </p:nvGrpSpPr>
                <p:grpSpPr>
                  <a:xfrm rot="720232">
                    <a:off x="1766254" y="3689933"/>
                    <a:ext cx="2448114" cy="1073231"/>
                    <a:chOff x="1853709" y="3689712"/>
                    <a:chExt cx="2448114" cy="1073231"/>
                  </a:xfrm>
                </p:grpSpPr>
                <p:sp>
                  <p:nvSpPr>
                    <p:cNvPr id="28" name="Rectangle 27"/>
                    <p:cNvSpPr/>
                    <p:nvPr/>
                  </p:nvSpPr>
                  <p:spPr>
                    <a:xfrm>
                      <a:off x="1853709" y="4717224"/>
                      <a:ext cx="2448114" cy="45719"/>
                    </a:xfrm>
                    <a:prstGeom prst="rect">
                      <a:avLst/>
                    </a:prstGeom>
                    <a:blipFill rotWithShape="1">
                      <a:blip r:embed="rId5"/>
                      <a:tile tx="0" ty="0" sx="100000" sy="100000" flip="none" algn="tl"/>
                    </a:blipFill>
                    <a:ln w="9525" cap="flat" cmpd="sng" algn="ctr">
                      <a:solidFill>
                        <a:srgbClr val="4F81BD"/>
                      </a:solidFill>
                      <a:prstDash val="soli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rtlCol="0" anchor="ctr"/>
                    <a:lstStyle/>
                    <a:p>
                      <a:pPr algn="ctr" defTabSz="457200">
                        <a:defRPr/>
                      </a:pPr>
                      <a:endParaRPr lang="en-US" kern="0">
                        <a:solidFill>
                          <a:prstClr val="white"/>
                        </a:solidFill>
                        <a:latin typeface="Times New Roman"/>
                        <a:cs typeface="Times New Roman"/>
                      </a:endParaRPr>
                    </a:p>
                  </p:txBody>
                </p:sp>
                <p:sp>
                  <p:nvSpPr>
                    <p:cNvPr id="29" name="Rectangle 28"/>
                    <p:cNvSpPr/>
                    <p:nvPr/>
                  </p:nvSpPr>
                  <p:spPr>
                    <a:xfrm flipV="1">
                      <a:off x="2396584" y="3806968"/>
                      <a:ext cx="1391635" cy="282648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BCF0"/>
                        </a:gs>
                        <a:gs pos="100000">
                          <a:srgbClr val="FFFFFF"/>
                        </a:gs>
                      </a:gsLst>
                      <a:lin ang="16200000" scaled="0"/>
                      <a:tileRect/>
                    </a:gra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457200">
                        <a:defRPr/>
                      </a:pPr>
                      <a:endParaRPr lang="en-US" kern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30" name="Rectangle 29"/>
                    <p:cNvSpPr/>
                    <p:nvPr/>
                  </p:nvSpPr>
                  <p:spPr>
                    <a:xfrm>
                      <a:off x="1960398" y="3689712"/>
                      <a:ext cx="438912" cy="329184"/>
                    </a:xfrm>
                    <a:prstGeom prst="rect">
                      <a:avLst/>
                    </a:prstGeom>
                    <a:pattFill prst="pct5">
                      <a:fgClr>
                        <a:srgbClr val="4BACC6">
                          <a:lumMod val="75000"/>
                        </a:srgbClr>
                      </a:fgClr>
                      <a:bgClr>
                        <a:srgbClr val="4BACC6">
                          <a:lumMod val="40000"/>
                          <a:lumOff val="60000"/>
                        </a:srgbClr>
                      </a:bgClr>
                    </a:pattFill>
                    <a:ln w="9525" cap="flat" cmpd="sng" algn="ctr">
                      <a:solidFill>
                        <a:srgbClr val="4BACC6">
                          <a:lumMod val="60000"/>
                          <a:lumOff val="4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457200">
                        <a:defRPr/>
                      </a:pPr>
                      <a:endParaRPr lang="en-US" kern="0">
                        <a:solidFill>
                          <a:prstClr val="black"/>
                        </a:solidFill>
                        <a:latin typeface="Times New Roman"/>
                        <a:cs typeface="Times New Roman"/>
                      </a:endParaRPr>
                    </a:p>
                  </p:txBody>
                </p:sp>
                <p:sp>
                  <p:nvSpPr>
                    <p:cNvPr id="31" name="Rectangle 30"/>
                    <p:cNvSpPr/>
                    <p:nvPr/>
                  </p:nvSpPr>
                  <p:spPr>
                    <a:xfrm>
                      <a:off x="1964622" y="4371717"/>
                      <a:ext cx="2243111" cy="345507"/>
                    </a:xfrm>
                    <a:prstGeom prst="rect">
                      <a:avLst/>
                    </a:prstGeom>
                    <a:pattFill prst="pct5">
                      <a:fgClr>
                        <a:srgbClr val="4BACC6">
                          <a:lumMod val="75000"/>
                        </a:srgbClr>
                      </a:fgClr>
                      <a:bgClr>
                        <a:srgbClr val="4BACC6">
                          <a:lumMod val="40000"/>
                          <a:lumOff val="60000"/>
                        </a:srgbClr>
                      </a:bgClr>
                    </a:pattFill>
                    <a:ln w="9525" cap="flat" cmpd="sng" algn="ctr">
                      <a:solidFill>
                        <a:srgbClr val="4BACC6">
                          <a:lumMod val="60000"/>
                          <a:lumOff val="4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457200">
                        <a:defRPr/>
                      </a:pPr>
                      <a:endParaRPr lang="en-US" kern="0">
                        <a:solidFill>
                          <a:prstClr val="black"/>
                        </a:solidFill>
                        <a:latin typeface="Times New Roman"/>
                        <a:cs typeface="Times New Roman"/>
                      </a:endParaRPr>
                    </a:p>
                  </p:txBody>
                </p:sp>
                <p:sp>
                  <p:nvSpPr>
                    <p:cNvPr id="32" name="Rectangle 176"/>
                    <p:cNvSpPr/>
                    <p:nvPr/>
                  </p:nvSpPr>
                  <p:spPr>
                    <a:xfrm flipV="1">
                      <a:off x="1964623" y="4123789"/>
                      <a:ext cx="2243110" cy="3217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59617" h="321758">
                          <a:moveTo>
                            <a:pt x="443542" y="321758"/>
                          </a:moveTo>
                          <a:lnTo>
                            <a:pt x="1818245" y="321758"/>
                          </a:lnTo>
                          <a:lnTo>
                            <a:pt x="1818245" y="66490"/>
                          </a:lnTo>
                          <a:lnTo>
                            <a:pt x="2259617" y="66490"/>
                          </a:lnTo>
                          <a:lnTo>
                            <a:pt x="2259617" y="0"/>
                          </a:lnTo>
                          <a:lnTo>
                            <a:pt x="0" y="0"/>
                          </a:lnTo>
                          <a:lnTo>
                            <a:pt x="0" y="66490"/>
                          </a:lnTo>
                          <a:lnTo>
                            <a:pt x="443542" y="6649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rgbClr val="FFBCF0"/>
                        </a:gs>
                        <a:gs pos="100000">
                          <a:srgbClr val="FFFFFF"/>
                        </a:gs>
                      </a:gsLst>
                      <a:lin ang="5400000" scaled="0"/>
                      <a:tileRect/>
                    </a:gra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457200">
                        <a:defRPr/>
                      </a:pPr>
                      <a:endParaRPr lang="en-US" kern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grpSp>
                  <p:nvGrpSpPr>
                    <p:cNvPr id="37" name="Group 36"/>
                    <p:cNvGrpSpPr/>
                    <p:nvPr/>
                  </p:nvGrpSpPr>
                  <p:grpSpPr>
                    <a:xfrm>
                      <a:off x="2248284" y="4105501"/>
                      <a:ext cx="1631532" cy="18288"/>
                      <a:chOff x="1252327" y="2904313"/>
                      <a:chExt cx="1631532" cy="36576"/>
                    </a:xfrm>
                  </p:grpSpPr>
                  <p:sp>
                    <p:nvSpPr>
                      <p:cNvPr id="78" name="Rectangle 77"/>
                      <p:cNvSpPr/>
                      <p:nvPr/>
                    </p:nvSpPr>
                    <p:spPr>
                      <a:xfrm flipH="1">
                        <a:off x="1252327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79" name="Rectangle 78"/>
                      <p:cNvSpPr/>
                      <p:nvPr/>
                    </p:nvSpPr>
                    <p:spPr>
                      <a:xfrm flipH="1">
                        <a:off x="1284409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80" name="Rectangle 79"/>
                      <p:cNvSpPr/>
                      <p:nvPr/>
                    </p:nvSpPr>
                    <p:spPr>
                      <a:xfrm flipH="1">
                        <a:off x="1316491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81" name="Rectangle 80"/>
                      <p:cNvSpPr/>
                      <p:nvPr/>
                    </p:nvSpPr>
                    <p:spPr>
                      <a:xfrm flipH="1">
                        <a:off x="1348573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82" name="Rectangle 81"/>
                      <p:cNvSpPr/>
                      <p:nvPr/>
                    </p:nvSpPr>
                    <p:spPr>
                      <a:xfrm flipH="1">
                        <a:off x="1380655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83" name="Rectangle 82"/>
                      <p:cNvSpPr/>
                      <p:nvPr/>
                    </p:nvSpPr>
                    <p:spPr>
                      <a:xfrm flipH="1">
                        <a:off x="1412737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84" name="Rectangle 83"/>
                      <p:cNvSpPr/>
                      <p:nvPr/>
                    </p:nvSpPr>
                    <p:spPr>
                      <a:xfrm flipH="1">
                        <a:off x="1444819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85" name="Rectangle 84"/>
                      <p:cNvSpPr/>
                      <p:nvPr/>
                    </p:nvSpPr>
                    <p:spPr>
                      <a:xfrm flipH="1">
                        <a:off x="1476901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86" name="Rectangle 85"/>
                      <p:cNvSpPr/>
                      <p:nvPr/>
                    </p:nvSpPr>
                    <p:spPr>
                      <a:xfrm flipH="1">
                        <a:off x="1508983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87" name="Rectangle 86"/>
                      <p:cNvSpPr/>
                      <p:nvPr/>
                    </p:nvSpPr>
                    <p:spPr>
                      <a:xfrm flipH="1">
                        <a:off x="1541065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88" name="Rectangle 87"/>
                      <p:cNvSpPr/>
                      <p:nvPr/>
                    </p:nvSpPr>
                    <p:spPr>
                      <a:xfrm flipH="1">
                        <a:off x="1573147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89" name="Rectangle 88"/>
                      <p:cNvSpPr/>
                      <p:nvPr/>
                    </p:nvSpPr>
                    <p:spPr>
                      <a:xfrm flipH="1">
                        <a:off x="1605229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90" name="Rectangle 89"/>
                      <p:cNvSpPr/>
                      <p:nvPr/>
                    </p:nvSpPr>
                    <p:spPr>
                      <a:xfrm flipH="1">
                        <a:off x="1637311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91" name="Rectangle 90"/>
                      <p:cNvSpPr/>
                      <p:nvPr/>
                    </p:nvSpPr>
                    <p:spPr>
                      <a:xfrm flipH="1">
                        <a:off x="1669393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92" name="Rectangle 91"/>
                      <p:cNvSpPr/>
                      <p:nvPr/>
                    </p:nvSpPr>
                    <p:spPr>
                      <a:xfrm flipH="1">
                        <a:off x="1701475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93" name="Rectangle 92"/>
                      <p:cNvSpPr/>
                      <p:nvPr/>
                    </p:nvSpPr>
                    <p:spPr>
                      <a:xfrm flipH="1">
                        <a:off x="1733557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94" name="Rectangle 93"/>
                      <p:cNvSpPr/>
                      <p:nvPr/>
                    </p:nvSpPr>
                    <p:spPr>
                      <a:xfrm flipH="1">
                        <a:off x="1765639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95" name="Rectangle 94"/>
                      <p:cNvSpPr/>
                      <p:nvPr/>
                    </p:nvSpPr>
                    <p:spPr>
                      <a:xfrm flipH="1">
                        <a:off x="1797721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96" name="Rectangle 95"/>
                      <p:cNvSpPr/>
                      <p:nvPr/>
                    </p:nvSpPr>
                    <p:spPr>
                      <a:xfrm flipH="1">
                        <a:off x="1829803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97" name="Rectangle 96"/>
                      <p:cNvSpPr/>
                      <p:nvPr/>
                    </p:nvSpPr>
                    <p:spPr>
                      <a:xfrm flipH="1">
                        <a:off x="1861885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98" name="Rectangle 97"/>
                      <p:cNvSpPr/>
                      <p:nvPr/>
                    </p:nvSpPr>
                    <p:spPr>
                      <a:xfrm flipH="1">
                        <a:off x="1893967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99" name="Rectangle 98"/>
                      <p:cNvSpPr/>
                      <p:nvPr/>
                    </p:nvSpPr>
                    <p:spPr>
                      <a:xfrm flipH="1">
                        <a:off x="1926049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00" name="Rectangle 99"/>
                      <p:cNvSpPr/>
                      <p:nvPr/>
                    </p:nvSpPr>
                    <p:spPr>
                      <a:xfrm flipH="1">
                        <a:off x="1958131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01" name="Rectangle 100"/>
                      <p:cNvSpPr/>
                      <p:nvPr/>
                    </p:nvSpPr>
                    <p:spPr>
                      <a:xfrm flipH="1">
                        <a:off x="1990213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02" name="Rectangle 101"/>
                      <p:cNvSpPr/>
                      <p:nvPr/>
                    </p:nvSpPr>
                    <p:spPr>
                      <a:xfrm flipH="1">
                        <a:off x="2022295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03" name="Rectangle 102"/>
                      <p:cNvSpPr/>
                      <p:nvPr/>
                    </p:nvSpPr>
                    <p:spPr>
                      <a:xfrm flipH="1">
                        <a:off x="2054377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04" name="Rectangle 103"/>
                      <p:cNvSpPr/>
                      <p:nvPr/>
                    </p:nvSpPr>
                    <p:spPr>
                      <a:xfrm flipH="1">
                        <a:off x="2086459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05" name="Rectangle 104"/>
                      <p:cNvSpPr/>
                      <p:nvPr/>
                    </p:nvSpPr>
                    <p:spPr>
                      <a:xfrm flipH="1">
                        <a:off x="2118541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06" name="Rectangle 105"/>
                      <p:cNvSpPr/>
                      <p:nvPr/>
                    </p:nvSpPr>
                    <p:spPr>
                      <a:xfrm flipH="1">
                        <a:off x="2150623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07" name="Rectangle 106"/>
                      <p:cNvSpPr/>
                      <p:nvPr/>
                    </p:nvSpPr>
                    <p:spPr>
                      <a:xfrm flipH="1">
                        <a:off x="2182705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08" name="Rectangle 107"/>
                      <p:cNvSpPr/>
                      <p:nvPr/>
                    </p:nvSpPr>
                    <p:spPr>
                      <a:xfrm flipH="1">
                        <a:off x="2214787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09" name="Rectangle 108"/>
                      <p:cNvSpPr/>
                      <p:nvPr/>
                    </p:nvSpPr>
                    <p:spPr>
                      <a:xfrm flipH="1">
                        <a:off x="2246869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10" name="Rectangle 109"/>
                      <p:cNvSpPr/>
                      <p:nvPr/>
                    </p:nvSpPr>
                    <p:spPr>
                      <a:xfrm flipH="1">
                        <a:off x="2278951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11" name="Rectangle 110"/>
                      <p:cNvSpPr/>
                      <p:nvPr/>
                    </p:nvSpPr>
                    <p:spPr>
                      <a:xfrm flipH="1">
                        <a:off x="2311033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12" name="Rectangle 111"/>
                      <p:cNvSpPr/>
                      <p:nvPr/>
                    </p:nvSpPr>
                    <p:spPr>
                      <a:xfrm flipH="1">
                        <a:off x="2343115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13" name="Rectangle 112"/>
                      <p:cNvSpPr/>
                      <p:nvPr/>
                    </p:nvSpPr>
                    <p:spPr>
                      <a:xfrm flipH="1">
                        <a:off x="2375197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14" name="Rectangle 113"/>
                      <p:cNvSpPr/>
                      <p:nvPr/>
                    </p:nvSpPr>
                    <p:spPr>
                      <a:xfrm flipH="1">
                        <a:off x="2407279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15" name="Rectangle 114"/>
                      <p:cNvSpPr/>
                      <p:nvPr/>
                    </p:nvSpPr>
                    <p:spPr>
                      <a:xfrm flipH="1">
                        <a:off x="2439361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16" name="Rectangle 115"/>
                      <p:cNvSpPr/>
                      <p:nvPr/>
                    </p:nvSpPr>
                    <p:spPr>
                      <a:xfrm flipH="1">
                        <a:off x="2471443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17" name="Rectangle 116"/>
                      <p:cNvSpPr/>
                      <p:nvPr/>
                    </p:nvSpPr>
                    <p:spPr>
                      <a:xfrm flipH="1">
                        <a:off x="2503525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18" name="Rectangle 117"/>
                      <p:cNvSpPr/>
                      <p:nvPr/>
                    </p:nvSpPr>
                    <p:spPr>
                      <a:xfrm flipH="1">
                        <a:off x="2535607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19" name="Rectangle 118"/>
                      <p:cNvSpPr/>
                      <p:nvPr/>
                    </p:nvSpPr>
                    <p:spPr>
                      <a:xfrm flipH="1">
                        <a:off x="2567689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20" name="Rectangle 119"/>
                      <p:cNvSpPr/>
                      <p:nvPr/>
                    </p:nvSpPr>
                    <p:spPr>
                      <a:xfrm flipH="1">
                        <a:off x="2599771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21" name="Rectangle 120"/>
                      <p:cNvSpPr/>
                      <p:nvPr/>
                    </p:nvSpPr>
                    <p:spPr>
                      <a:xfrm flipH="1">
                        <a:off x="2631853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22" name="Rectangle 121"/>
                      <p:cNvSpPr/>
                      <p:nvPr/>
                    </p:nvSpPr>
                    <p:spPr>
                      <a:xfrm flipH="1">
                        <a:off x="2663935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23" name="Rectangle 122"/>
                      <p:cNvSpPr/>
                      <p:nvPr/>
                    </p:nvSpPr>
                    <p:spPr>
                      <a:xfrm flipH="1">
                        <a:off x="2696017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24" name="Rectangle 123"/>
                      <p:cNvSpPr/>
                      <p:nvPr/>
                    </p:nvSpPr>
                    <p:spPr>
                      <a:xfrm flipH="1">
                        <a:off x="2728099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25" name="Rectangle 124"/>
                      <p:cNvSpPr/>
                      <p:nvPr/>
                    </p:nvSpPr>
                    <p:spPr>
                      <a:xfrm flipH="1">
                        <a:off x="2760181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26" name="Rectangle 125"/>
                      <p:cNvSpPr/>
                      <p:nvPr/>
                    </p:nvSpPr>
                    <p:spPr>
                      <a:xfrm flipH="1">
                        <a:off x="2792263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27" name="Rectangle 126"/>
                      <p:cNvSpPr/>
                      <p:nvPr/>
                    </p:nvSpPr>
                    <p:spPr>
                      <a:xfrm flipH="1">
                        <a:off x="2824345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128" name="Rectangle 127"/>
                      <p:cNvSpPr/>
                      <p:nvPr/>
                    </p:nvSpPr>
                    <p:spPr>
                      <a:xfrm flipH="1">
                        <a:off x="2856427" y="2904313"/>
                        <a:ext cx="27432" cy="36576"/>
                      </a:xfrm>
                      <a:prstGeom prst="rect">
                        <a:avLst/>
                      </a:prstGeom>
                      <a:solidFill>
                        <a:sysClr val="windowText" lastClr="000000">
                          <a:lumMod val="85000"/>
                          <a:lumOff val="1500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</p:grpSp>
                <p:grpSp>
                  <p:nvGrpSpPr>
                    <p:cNvPr id="38" name="Group 37"/>
                    <p:cNvGrpSpPr/>
                    <p:nvPr/>
                  </p:nvGrpSpPr>
                  <p:grpSpPr>
                    <a:xfrm>
                      <a:off x="2403125" y="4128777"/>
                      <a:ext cx="1363764" cy="73152"/>
                      <a:chOff x="2518673" y="4351545"/>
                      <a:chExt cx="1363764" cy="91440"/>
                    </a:xfrm>
                  </p:grpSpPr>
                  <p:grpSp>
                    <p:nvGrpSpPr>
                      <p:cNvPr id="63" name="Group 62"/>
                      <p:cNvGrpSpPr/>
                      <p:nvPr/>
                    </p:nvGrpSpPr>
                    <p:grpSpPr>
                      <a:xfrm>
                        <a:off x="2791034" y="4351545"/>
                        <a:ext cx="274320" cy="91440"/>
                        <a:chOff x="1252327" y="3685823"/>
                        <a:chExt cx="320820" cy="128842"/>
                      </a:xfrm>
                    </p:grpSpPr>
                    <p:sp>
                      <p:nvSpPr>
                        <p:cNvPr id="76" name="Rounded Rectangle 75"/>
                        <p:cNvSpPr/>
                        <p:nvPr/>
                      </p:nvSpPr>
                      <p:spPr>
                        <a:xfrm>
                          <a:off x="1252327" y="3685823"/>
                          <a:ext cx="320820" cy="128842"/>
                        </a:xfrm>
                        <a:prstGeom prst="roundRect">
                          <a:avLst/>
                        </a:prstGeom>
                        <a:gradFill flip="none" rotWithShape="1">
                          <a:gsLst>
                            <a:gs pos="0">
                              <a:sysClr val="window" lastClr="FFFFFF"/>
                            </a:gs>
                            <a:gs pos="100000">
                              <a:srgbClr val="FF9999"/>
                            </a:gs>
                          </a:gsLst>
                          <a:path path="circle">
                            <a:fillToRect l="50000" t="50000" r="50000" b="50000"/>
                          </a:path>
                          <a:tileRect/>
                        </a:gradFill>
                        <a:ln w="9525" cap="flat" cmpd="sng" algn="ctr">
                          <a:solidFill>
                            <a:srgbClr val="C0504D">
                              <a:lumMod val="75000"/>
                            </a:srgbClr>
                          </a:solidFill>
                          <a:prstDash val="solid"/>
                        </a:ln>
                        <a:effectLst>
                          <a:outerShdw blurRad="40000" dist="23000" dir="5400000" rotWithShape="0">
                            <a:srgbClr val="000000">
                              <a:alpha val="35000"/>
                            </a:srgbClr>
                          </a:outerShdw>
                        </a:effectLst>
                        <a:scene3d>
                          <a:camera prst="orthographicFront"/>
                          <a:lightRig rig="threePt" dir="t"/>
                        </a:scene3d>
                        <a:sp3d>
                          <a:bevelT w="25400" h="25400"/>
                        </a:sp3d>
                      </p:spPr>
                      <p:txBody>
                        <a:bodyPr rtlCol="0" anchor="ctr"/>
                        <a:lstStyle/>
                        <a:p>
                          <a:pPr algn="ctr" defTabSz="457200">
                            <a:defRPr/>
                          </a:pPr>
                          <a:endParaRPr lang="en-US" kern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77" name="Oval 76"/>
                        <p:cNvSpPr/>
                        <p:nvPr/>
                      </p:nvSpPr>
                      <p:spPr>
                        <a:xfrm flipV="1">
                          <a:off x="1362289" y="3722812"/>
                          <a:ext cx="100896" cy="54864"/>
                        </a:xfrm>
                        <a:prstGeom prst="ellipse">
                          <a:avLst/>
                        </a:prstGeom>
                        <a:solidFill>
                          <a:srgbClr val="FF9999"/>
                        </a:solidFill>
                        <a:ln w="9525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algn="ctr" defTabSz="457200">
                            <a:defRPr/>
                          </a:pPr>
                          <a:endParaRPr lang="en-US" kern="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64" name="Group 63"/>
                      <p:cNvGrpSpPr/>
                      <p:nvPr/>
                    </p:nvGrpSpPr>
                    <p:grpSpPr>
                      <a:xfrm>
                        <a:off x="3063395" y="4351545"/>
                        <a:ext cx="274320" cy="91440"/>
                        <a:chOff x="1252327" y="3685823"/>
                        <a:chExt cx="320820" cy="128842"/>
                      </a:xfrm>
                    </p:grpSpPr>
                    <p:sp>
                      <p:nvSpPr>
                        <p:cNvPr id="74" name="Rounded Rectangle 73"/>
                        <p:cNvSpPr/>
                        <p:nvPr/>
                      </p:nvSpPr>
                      <p:spPr>
                        <a:xfrm>
                          <a:off x="1252327" y="3685823"/>
                          <a:ext cx="320820" cy="128842"/>
                        </a:xfrm>
                        <a:prstGeom prst="roundRect">
                          <a:avLst/>
                        </a:prstGeom>
                        <a:gradFill flip="none" rotWithShape="1">
                          <a:gsLst>
                            <a:gs pos="0">
                              <a:sysClr val="window" lastClr="FFFFFF"/>
                            </a:gs>
                            <a:gs pos="100000">
                              <a:srgbClr val="FF9999"/>
                            </a:gs>
                          </a:gsLst>
                          <a:path path="circle">
                            <a:fillToRect l="50000" t="50000" r="50000" b="50000"/>
                          </a:path>
                          <a:tileRect/>
                        </a:gradFill>
                        <a:ln w="9525" cap="flat" cmpd="sng" algn="ctr">
                          <a:solidFill>
                            <a:srgbClr val="C0504D">
                              <a:lumMod val="75000"/>
                            </a:srgbClr>
                          </a:solidFill>
                          <a:prstDash val="solid"/>
                        </a:ln>
                        <a:effectLst>
                          <a:outerShdw blurRad="40000" dist="23000" dir="5400000" rotWithShape="0">
                            <a:srgbClr val="000000">
                              <a:alpha val="35000"/>
                            </a:srgbClr>
                          </a:outerShdw>
                        </a:effectLst>
                        <a:scene3d>
                          <a:camera prst="orthographicFront"/>
                          <a:lightRig rig="threePt" dir="t"/>
                        </a:scene3d>
                        <a:sp3d>
                          <a:bevelT w="25400" h="25400"/>
                        </a:sp3d>
                      </p:spPr>
                      <p:txBody>
                        <a:bodyPr rtlCol="0" anchor="ctr"/>
                        <a:lstStyle/>
                        <a:p>
                          <a:pPr algn="ctr" defTabSz="457200">
                            <a:defRPr/>
                          </a:pPr>
                          <a:endParaRPr lang="en-US" kern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75" name="Oval 74"/>
                        <p:cNvSpPr/>
                        <p:nvPr/>
                      </p:nvSpPr>
                      <p:spPr>
                        <a:xfrm flipV="1">
                          <a:off x="1362289" y="3722812"/>
                          <a:ext cx="100896" cy="54864"/>
                        </a:xfrm>
                        <a:prstGeom prst="ellipse">
                          <a:avLst/>
                        </a:prstGeom>
                        <a:solidFill>
                          <a:srgbClr val="FF9999"/>
                        </a:solidFill>
                        <a:ln w="9525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algn="ctr" defTabSz="457200">
                            <a:defRPr/>
                          </a:pPr>
                          <a:endParaRPr lang="en-US" kern="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65" name="Group 64"/>
                      <p:cNvGrpSpPr/>
                      <p:nvPr/>
                    </p:nvGrpSpPr>
                    <p:grpSpPr>
                      <a:xfrm>
                        <a:off x="3335756" y="4351545"/>
                        <a:ext cx="274320" cy="91440"/>
                        <a:chOff x="1252327" y="3685823"/>
                        <a:chExt cx="320820" cy="128842"/>
                      </a:xfrm>
                    </p:grpSpPr>
                    <p:sp>
                      <p:nvSpPr>
                        <p:cNvPr id="72" name="Rounded Rectangle 71"/>
                        <p:cNvSpPr/>
                        <p:nvPr/>
                      </p:nvSpPr>
                      <p:spPr>
                        <a:xfrm>
                          <a:off x="1252327" y="3685823"/>
                          <a:ext cx="320820" cy="128842"/>
                        </a:xfrm>
                        <a:prstGeom prst="roundRect">
                          <a:avLst/>
                        </a:prstGeom>
                        <a:gradFill flip="none" rotWithShape="1">
                          <a:gsLst>
                            <a:gs pos="0">
                              <a:sysClr val="window" lastClr="FFFFFF"/>
                            </a:gs>
                            <a:gs pos="100000">
                              <a:srgbClr val="FF9999"/>
                            </a:gs>
                          </a:gsLst>
                          <a:path path="circle">
                            <a:fillToRect l="50000" t="50000" r="50000" b="50000"/>
                          </a:path>
                          <a:tileRect/>
                        </a:gradFill>
                        <a:ln w="9525" cap="flat" cmpd="sng" algn="ctr">
                          <a:solidFill>
                            <a:srgbClr val="C0504D">
                              <a:lumMod val="75000"/>
                            </a:srgbClr>
                          </a:solidFill>
                          <a:prstDash val="solid"/>
                        </a:ln>
                        <a:effectLst>
                          <a:outerShdw blurRad="40000" dist="23000" dir="5400000" rotWithShape="0">
                            <a:srgbClr val="000000">
                              <a:alpha val="35000"/>
                            </a:srgbClr>
                          </a:outerShdw>
                        </a:effectLst>
                        <a:scene3d>
                          <a:camera prst="orthographicFront"/>
                          <a:lightRig rig="threePt" dir="t"/>
                        </a:scene3d>
                        <a:sp3d>
                          <a:bevelT w="25400" h="25400"/>
                        </a:sp3d>
                      </p:spPr>
                      <p:txBody>
                        <a:bodyPr rtlCol="0" anchor="ctr"/>
                        <a:lstStyle/>
                        <a:p>
                          <a:pPr algn="ctr" defTabSz="457200">
                            <a:defRPr/>
                          </a:pPr>
                          <a:endParaRPr lang="en-US" kern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73" name="Oval 72"/>
                        <p:cNvSpPr/>
                        <p:nvPr/>
                      </p:nvSpPr>
                      <p:spPr>
                        <a:xfrm flipV="1">
                          <a:off x="1362289" y="3722812"/>
                          <a:ext cx="100896" cy="54864"/>
                        </a:xfrm>
                        <a:prstGeom prst="ellipse">
                          <a:avLst/>
                        </a:prstGeom>
                        <a:solidFill>
                          <a:srgbClr val="FF9999"/>
                        </a:solidFill>
                        <a:ln w="9525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algn="ctr" defTabSz="457200">
                            <a:defRPr/>
                          </a:pPr>
                          <a:endParaRPr lang="en-US" kern="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66" name="Group 65"/>
                      <p:cNvGrpSpPr/>
                      <p:nvPr/>
                    </p:nvGrpSpPr>
                    <p:grpSpPr>
                      <a:xfrm>
                        <a:off x="3608117" y="4351545"/>
                        <a:ext cx="274320" cy="91440"/>
                        <a:chOff x="1252327" y="3685823"/>
                        <a:chExt cx="320820" cy="128842"/>
                      </a:xfrm>
                    </p:grpSpPr>
                    <p:sp>
                      <p:nvSpPr>
                        <p:cNvPr id="70" name="Rounded Rectangle 69"/>
                        <p:cNvSpPr/>
                        <p:nvPr/>
                      </p:nvSpPr>
                      <p:spPr>
                        <a:xfrm>
                          <a:off x="1252327" y="3685823"/>
                          <a:ext cx="320820" cy="128842"/>
                        </a:xfrm>
                        <a:prstGeom prst="roundRect">
                          <a:avLst/>
                        </a:prstGeom>
                        <a:gradFill flip="none" rotWithShape="1">
                          <a:gsLst>
                            <a:gs pos="0">
                              <a:sysClr val="window" lastClr="FFFFFF"/>
                            </a:gs>
                            <a:gs pos="100000">
                              <a:srgbClr val="FF9999"/>
                            </a:gs>
                          </a:gsLst>
                          <a:path path="circle">
                            <a:fillToRect l="50000" t="50000" r="50000" b="50000"/>
                          </a:path>
                          <a:tileRect/>
                        </a:gradFill>
                        <a:ln w="9525" cap="flat" cmpd="sng" algn="ctr">
                          <a:solidFill>
                            <a:srgbClr val="C0504D">
                              <a:lumMod val="75000"/>
                            </a:srgbClr>
                          </a:solidFill>
                          <a:prstDash val="solid"/>
                        </a:ln>
                        <a:effectLst>
                          <a:outerShdw blurRad="40000" dist="23000" dir="5400000" rotWithShape="0">
                            <a:srgbClr val="000000">
                              <a:alpha val="35000"/>
                            </a:srgbClr>
                          </a:outerShdw>
                        </a:effectLst>
                        <a:scene3d>
                          <a:camera prst="orthographicFront"/>
                          <a:lightRig rig="threePt" dir="t"/>
                        </a:scene3d>
                        <a:sp3d>
                          <a:bevelT w="25400" h="25400"/>
                        </a:sp3d>
                      </p:spPr>
                      <p:txBody>
                        <a:bodyPr rtlCol="0" anchor="ctr"/>
                        <a:lstStyle/>
                        <a:p>
                          <a:pPr algn="ctr" defTabSz="457200">
                            <a:defRPr/>
                          </a:pPr>
                          <a:endParaRPr lang="en-US" kern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71" name="Oval 70"/>
                        <p:cNvSpPr/>
                        <p:nvPr/>
                      </p:nvSpPr>
                      <p:spPr>
                        <a:xfrm flipV="1">
                          <a:off x="1362289" y="3722812"/>
                          <a:ext cx="100896" cy="54864"/>
                        </a:xfrm>
                        <a:prstGeom prst="ellipse">
                          <a:avLst/>
                        </a:prstGeom>
                        <a:solidFill>
                          <a:srgbClr val="FF9999"/>
                        </a:solidFill>
                        <a:ln w="9525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algn="ctr" defTabSz="457200">
                            <a:defRPr/>
                          </a:pPr>
                          <a:endParaRPr lang="en-US" kern="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67" name="Group 66"/>
                      <p:cNvGrpSpPr/>
                      <p:nvPr/>
                    </p:nvGrpSpPr>
                    <p:grpSpPr>
                      <a:xfrm>
                        <a:off x="2518673" y="4351545"/>
                        <a:ext cx="274320" cy="91440"/>
                        <a:chOff x="1252327" y="3685823"/>
                        <a:chExt cx="320820" cy="128842"/>
                      </a:xfrm>
                    </p:grpSpPr>
                    <p:sp>
                      <p:nvSpPr>
                        <p:cNvPr id="68" name="Rounded Rectangle 67"/>
                        <p:cNvSpPr/>
                        <p:nvPr/>
                      </p:nvSpPr>
                      <p:spPr>
                        <a:xfrm>
                          <a:off x="1252327" y="3685823"/>
                          <a:ext cx="320820" cy="128842"/>
                        </a:xfrm>
                        <a:prstGeom prst="roundRect">
                          <a:avLst/>
                        </a:prstGeom>
                        <a:gradFill flip="none" rotWithShape="1">
                          <a:gsLst>
                            <a:gs pos="0">
                              <a:sysClr val="window" lastClr="FFFFFF"/>
                            </a:gs>
                            <a:gs pos="100000">
                              <a:srgbClr val="FF9999"/>
                            </a:gs>
                          </a:gsLst>
                          <a:path path="circle">
                            <a:fillToRect l="50000" t="50000" r="50000" b="50000"/>
                          </a:path>
                          <a:tileRect/>
                        </a:gradFill>
                        <a:ln w="9525" cap="flat" cmpd="sng" algn="ctr">
                          <a:solidFill>
                            <a:srgbClr val="C0504D">
                              <a:lumMod val="75000"/>
                            </a:srgbClr>
                          </a:solidFill>
                          <a:prstDash val="solid"/>
                        </a:ln>
                        <a:effectLst>
                          <a:outerShdw blurRad="40000" dist="23000" dir="5400000" rotWithShape="0">
                            <a:srgbClr val="000000">
                              <a:alpha val="35000"/>
                            </a:srgbClr>
                          </a:outerShdw>
                        </a:effectLst>
                        <a:scene3d>
                          <a:camera prst="orthographicFront"/>
                          <a:lightRig rig="threePt" dir="t"/>
                        </a:scene3d>
                        <a:sp3d>
                          <a:bevelT w="25400" h="25400"/>
                        </a:sp3d>
                      </p:spPr>
                      <p:txBody>
                        <a:bodyPr rtlCol="0" anchor="ctr"/>
                        <a:lstStyle/>
                        <a:p>
                          <a:pPr algn="ctr" defTabSz="457200">
                            <a:defRPr/>
                          </a:pPr>
                          <a:endParaRPr lang="en-US" kern="0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69" name="Oval 68"/>
                        <p:cNvSpPr/>
                        <p:nvPr/>
                      </p:nvSpPr>
                      <p:spPr>
                        <a:xfrm flipV="1">
                          <a:off x="1362289" y="3722812"/>
                          <a:ext cx="100896" cy="54864"/>
                        </a:xfrm>
                        <a:prstGeom prst="ellipse">
                          <a:avLst/>
                        </a:prstGeom>
                        <a:solidFill>
                          <a:srgbClr val="FF9999"/>
                        </a:solidFill>
                        <a:ln w="9525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algn="ctr" defTabSz="457200">
                            <a:defRPr/>
                          </a:pPr>
                          <a:endParaRPr lang="en-US" kern="0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9" name="Group 38"/>
                    <p:cNvGrpSpPr/>
                    <p:nvPr/>
                  </p:nvGrpSpPr>
                  <p:grpSpPr>
                    <a:xfrm flipV="1">
                      <a:off x="2403063" y="4025644"/>
                      <a:ext cx="326519" cy="77480"/>
                      <a:chOff x="1000274" y="3564155"/>
                      <a:chExt cx="326519" cy="77480"/>
                    </a:xfrm>
                  </p:grpSpPr>
                  <p:sp>
                    <p:nvSpPr>
                      <p:cNvPr id="61" name="Freeform 60"/>
                      <p:cNvSpPr/>
                      <p:nvPr/>
                    </p:nvSpPr>
                    <p:spPr>
                      <a:xfrm flipH="1" flipV="1">
                        <a:off x="1000274" y="3564155"/>
                        <a:ext cx="326519" cy="77480"/>
                      </a:xfrm>
                      <a:custGeom>
                        <a:avLst/>
                        <a:gdLst>
                          <a:gd name="connsiteX0" fmla="*/ 20774 w 1397537"/>
                          <a:gd name="connsiteY0" fmla="*/ 305020 h 305072"/>
                          <a:gd name="connsiteX1" fmla="*/ 20774 w 1397537"/>
                          <a:gd name="connsiteY1" fmla="*/ 216120 h 305072"/>
                          <a:gd name="connsiteX2" fmla="*/ 236674 w 1397537"/>
                          <a:gd name="connsiteY2" fmla="*/ 171670 h 305072"/>
                          <a:gd name="connsiteX3" fmla="*/ 497024 w 1397537"/>
                          <a:gd name="connsiteY3" fmla="*/ 70070 h 305072"/>
                          <a:gd name="connsiteX4" fmla="*/ 646249 w 1397537"/>
                          <a:gd name="connsiteY4" fmla="*/ 220 h 305072"/>
                          <a:gd name="connsiteX5" fmla="*/ 801824 w 1397537"/>
                          <a:gd name="connsiteY5" fmla="*/ 51020 h 305072"/>
                          <a:gd name="connsiteX6" fmla="*/ 982799 w 1397537"/>
                          <a:gd name="connsiteY6" fmla="*/ 133570 h 305072"/>
                          <a:gd name="connsiteX7" fmla="*/ 1236799 w 1397537"/>
                          <a:gd name="connsiteY7" fmla="*/ 178020 h 305072"/>
                          <a:gd name="connsiteX8" fmla="*/ 1370149 w 1397537"/>
                          <a:gd name="connsiteY8" fmla="*/ 219295 h 305072"/>
                          <a:gd name="connsiteX9" fmla="*/ 1395549 w 1397537"/>
                          <a:gd name="connsiteY9" fmla="*/ 292320 h 305072"/>
                          <a:gd name="connsiteX10" fmla="*/ 1338399 w 1397537"/>
                          <a:gd name="connsiteY10" fmla="*/ 305020 h 305072"/>
                          <a:gd name="connsiteX11" fmla="*/ 20774 w 1397537"/>
                          <a:gd name="connsiteY11" fmla="*/ 305020 h 3050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397537" h="305072">
                            <a:moveTo>
                              <a:pt x="20774" y="305020"/>
                            </a:moveTo>
                            <a:cubicBezTo>
                              <a:pt x="2782" y="271682"/>
                              <a:pt x="-15209" y="238345"/>
                              <a:pt x="20774" y="216120"/>
                            </a:cubicBezTo>
                            <a:cubicBezTo>
                              <a:pt x="56757" y="193895"/>
                              <a:pt x="157299" y="196012"/>
                              <a:pt x="236674" y="171670"/>
                            </a:cubicBezTo>
                            <a:cubicBezTo>
                              <a:pt x="316049" y="147328"/>
                              <a:pt x="428762" y="98645"/>
                              <a:pt x="497024" y="70070"/>
                            </a:cubicBezTo>
                            <a:cubicBezTo>
                              <a:pt x="565286" y="41495"/>
                              <a:pt x="595449" y="3395"/>
                              <a:pt x="646249" y="220"/>
                            </a:cubicBezTo>
                            <a:cubicBezTo>
                              <a:pt x="697049" y="-2955"/>
                              <a:pt x="745732" y="28795"/>
                              <a:pt x="801824" y="51020"/>
                            </a:cubicBezTo>
                            <a:cubicBezTo>
                              <a:pt x="857916" y="73245"/>
                              <a:pt x="910303" y="112403"/>
                              <a:pt x="982799" y="133570"/>
                            </a:cubicBezTo>
                            <a:cubicBezTo>
                              <a:pt x="1055295" y="154737"/>
                              <a:pt x="1172241" y="163733"/>
                              <a:pt x="1236799" y="178020"/>
                            </a:cubicBezTo>
                            <a:cubicBezTo>
                              <a:pt x="1301357" y="192307"/>
                              <a:pt x="1343691" y="200245"/>
                              <a:pt x="1370149" y="219295"/>
                            </a:cubicBezTo>
                            <a:cubicBezTo>
                              <a:pt x="1396607" y="238345"/>
                              <a:pt x="1400841" y="278033"/>
                              <a:pt x="1395549" y="292320"/>
                            </a:cubicBezTo>
                            <a:cubicBezTo>
                              <a:pt x="1390257" y="306607"/>
                              <a:pt x="1338399" y="305020"/>
                              <a:pt x="1338399" y="305020"/>
                            </a:cubicBezTo>
                            <a:lnTo>
                              <a:pt x="20774" y="305020"/>
                            </a:lnTo>
                            <a:close/>
                          </a:path>
                        </a:pathLst>
                      </a:custGeom>
                      <a:solidFill>
                        <a:srgbClr val="9BBB59">
                          <a:lumMod val="60000"/>
                          <a:lumOff val="40000"/>
                        </a:srgbClr>
                      </a:solidFill>
                      <a:ln w="9525" cap="flat" cmpd="sng" algn="ctr">
                        <a:noFill/>
                        <a:prstDash val="soli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25400" h="12700"/>
                      </a:sp3d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62" name="Oval 61"/>
                      <p:cNvSpPr/>
                      <p:nvPr/>
                    </p:nvSpPr>
                    <p:spPr>
                      <a:xfrm flipV="1">
                        <a:off x="1149653" y="3577663"/>
                        <a:ext cx="45720" cy="36576"/>
                      </a:xfrm>
                      <a:prstGeom prst="ellipse">
                        <a:avLst/>
                      </a:prstGeom>
                      <a:solidFill>
                        <a:srgbClr val="9BBB59">
                          <a:lumMod val="75000"/>
                        </a:srgb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</p:grpSp>
                <p:grpSp>
                  <p:nvGrpSpPr>
                    <p:cNvPr id="40" name="Group 39"/>
                    <p:cNvGrpSpPr/>
                    <p:nvPr/>
                  </p:nvGrpSpPr>
                  <p:grpSpPr>
                    <a:xfrm flipV="1">
                      <a:off x="2769721" y="4025644"/>
                      <a:ext cx="326519" cy="77480"/>
                      <a:chOff x="1000274" y="3564155"/>
                      <a:chExt cx="326519" cy="77480"/>
                    </a:xfrm>
                  </p:grpSpPr>
                  <p:sp>
                    <p:nvSpPr>
                      <p:cNvPr id="59" name="Freeform 58"/>
                      <p:cNvSpPr/>
                      <p:nvPr/>
                    </p:nvSpPr>
                    <p:spPr>
                      <a:xfrm flipH="1" flipV="1">
                        <a:off x="1000274" y="3564155"/>
                        <a:ext cx="326519" cy="77480"/>
                      </a:xfrm>
                      <a:custGeom>
                        <a:avLst/>
                        <a:gdLst>
                          <a:gd name="connsiteX0" fmla="*/ 20774 w 1397537"/>
                          <a:gd name="connsiteY0" fmla="*/ 305020 h 305072"/>
                          <a:gd name="connsiteX1" fmla="*/ 20774 w 1397537"/>
                          <a:gd name="connsiteY1" fmla="*/ 216120 h 305072"/>
                          <a:gd name="connsiteX2" fmla="*/ 236674 w 1397537"/>
                          <a:gd name="connsiteY2" fmla="*/ 171670 h 305072"/>
                          <a:gd name="connsiteX3" fmla="*/ 497024 w 1397537"/>
                          <a:gd name="connsiteY3" fmla="*/ 70070 h 305072"/>
                          <a:gd name="connsiteX4" fmla="*/ 646249 w 1397537"/>
                          <a:gd name="connsiteY4" fmla="*/ 220 h 305072"/>
                          <a:gd name="connsiteX5" fmla="*/ 801824 w 1397537"/>
                          <a:gd name="connsiteY5" fmla="*/ 51020 h 305072"/>
                          <a:gd name="connsiteX6" fmla="*/ 982799 w 1397537"/>
                          <a:gd name="connsiteY6" fmla="*/ 133570 h 305072"/>
                          <a:gd name="connsiteX7" fmla="*/ 1236799 w 1397537"/>
                          <a:gd name="connsiteY7" fmla="*/ 178020 h 305072"/>
                          <a:gd name="connsiteX8" fmla="*/ 1370149 w 1397537"/>
                          <a:gd name="connsiteY8" fmla="*/ 219295 h 305072"/>
                          <a:gd name="connsiteX9" fmla="*/ 1395549 w 1397537"/>
                          <a:gd name="connsiteY9" fmla="*/ 292320 h 305072"/>
                          <a:gd name="connsiteX10" fmla="*/ 1338399 w 1397537"/>
                          <a:gd name="connsiteY10" fmla="*/ 305020 h 305072"/>
                          <a:gd name="connsiteX11" fmla="*/ 20774 w 1397537"/>
                          <a:gd name="connsiteY11" fmla="*/ 305020 h 3050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397537" h="305072">
                            <a:moveTo>
                              <a:pt x="20774" y="305020"/>
                            </a:moveTo>
                            <a:cubicBezTo>
                              <a:pt x="2782" y="271682"/>
                              <a:pt x="-15209" y="238345"/>
                              <a:pt x="20774" y="216120"/>
                            </a:cubicBezTo>
                            <a:cubicBezTo>
                              <a:pt x="56757" y="193895"/>
                              <a:pt x="157299" y="196012"/>
                              <a:pt x="236674" y="171670"/>
                            </a:cubicBezTo>
                            <a:cubicBezTo>
                              <a:pt x="316049" y="147328"/>
                              <a:pt x="428762" y="98645"/>
                              <a:pt x="497024" y="70070"/>
                            </a:cubicBezTo>
                            <a:cubicBezTo>
                              <a:pt x="565286" y="41495"/>
                              <a:pt x="595449" y="3395"/>
                              <a:pt x="646249" y="220"/>
                            </a:cubicBezTo>
                            <a:cubicBezTo>
                              <a:pt x="697049" y="-2955"/>
                              <a:pt x="745732" y="28795"/>
                              <a:pt x="801824" y="51020"/>
                            </a:cubicBezTo>
                            <a:cubicBezTo>
                              <a:pt x="857916" y="73245"/>
                              <a:pt x="910303" y="112403"/>
                              <a:pt x="982799" y="133570"/>
                            </a:cubicBezTo>
                            <a:cubicBezTo>
                              <a:pt x="1055295" y="154737"/>
                              <a:pt x="1172241" y="163733"/>
                              <a:pt x="1236799" y="178020"/>
                            </a:cubicBezTo>
                            <a:cubicBezTo>
                              <a:pt x="1301357" y="192307"/>
                              <a:pt x="1343691" y="200245"/>
                              <a:pt x="1370149" y="219295"/>
                            </a:cubicBezTo>
                            <a:cubicBezTo>
                              <a:pt x="1396607" y="238345"/>
                              <a:pt x="1400841" y="278033"/>
                              <a:pt x="1395549" y="292320"/>
                            </a:cubicBezTo>
                            <a:cubicBezTo>
                              <a:pt x="1390257" y="306607"/>
                              <a:pt x="1338399" y="305020"/>
                              <a:pt x="1338399" y="305020"/>
                            </a:cubicBezTo>
                            <a:lnTo>
                              <a:pt x="20774" y="305020"/>
                            </a:lnTo>
                            <a:close/>
                          </a:path>
                        </a:pathLst>
                      </a:custGeom>
                      <a:solidFill>
                        <a:srgbClr val="9BBB59">
                          <a:lumMod val="60000"/>
                          <a:lumOff val="40000"/>
                        </a:srgbClr>
                      </a:solidFill>
                      <a:ln w="9525" cap="flat" cmpd="sng" algn="ctr">
                        <a:noFill/>
                        <a:prstDash val="soli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25400" h="12700"/>
                      </a:sp3d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60" name="Oval 59"/>
                      <p:cNvSpPr/>
                      <p:nvPr/>
                    </p:nvSpPr>
                    <p:spPr>
                      <a:xfrm flipV="1">
                        <a:off x="1149653" y="3577663"/>
                        <a:ext cx="45720" cy="36576"/>
                      </a:xfrm>
                      <a:prstGeom prst="ellipse">
                        <a:avLst/>
                      </a:prstGeom>
                      <a:solidFill>
                        <a:srgbClr val="9BBB59">
                          <a:lumMod val="75000"/>
                        </a:srgb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</p:grpSp>
                <p:grpSp>
                  <p:nvGrpSpPr>
                    <p:cNvPr id="41" name="Group 40"/>
                    <p:cNvGrpSpPr/>
                    <p:nvPr/>
                  </p:nvGrpSpPr>
                  <p:grpSpPr>
                    <a:xfrm flipV="1">
                      <a:off x="3063109" y="4025644"/>
                      <a:ext cx="326519" cy="77480"/>
                      <a:chOff x="1000274" y="3564155"/>
                      <a:chExt cx="326519" cy="77480"/>
                    </a:xfrm>
                  </p:grpSpPr>
                  <p:sp>
                    <p:nvSpPr>
                      <p:cNvPr id="57" name="Freeform 56"/>
                      <p:cNvSpPr/>
                      <p:nvPr/>
                    </p:nvSpPr>
                    <p:spPr>
                      <a:xfrm flipH="1" flipV="1">
                        <a:off x="1000274" y="3564155"/>
                        <a:ext cx="326519" cy="77480"/>
                      </a:xfrm>
                      <a:custGeom>
                        <a:avLst/>
                        <a:gdLst>
                          <a:gd name="connsiteX0" fmla="*/ 20774 w 1397537"/>
                          <a:gd name="connsiteY0" fmla="*/ 305020 h 305072"/>
                          <a:gd name="connsiteX1" fmla="*/ 20774 w 1397537"/>
                          <a:gd name="connsiteY1" fmla="*/ 216120 h 305072"/>
                          <a:gd name="connsiteX2" fmla="*/ 236674 w 1397537"/>
                          <a:gd name="connsiteY2" fmla="*/ 171670 h 305072"/>
                          <a:gd name="connsiteX3" fmla="*/ 497024 w 1397537"/>
                          <a:gd name="connsiteY3" fmla="*/ 70070 h 305072"/>
                          <a:gd name="connsiteX4" fmla="*/ 646249 w 1397537"/>
                          <a:gd name="connsiteY4" fmla="*/ 220 h 305072"/>
                          <a:gd name="connsiteX5" fmla="*/ 801824 w 1397537"/>
                          <a:gd name="connsiteY5" fmla="*/ 51020 h 305072"/>
                          <a:gd name="connsiteX6" fmla="*/ 982799 w 1397537"/>
                          <a:gd name="connsiteY6" fmla="*/ 133570 h 305072"/>
                          <a:gd name="connsiteX7" fmla="*/ 1236799 w 1397537"/>
                          <a:gd name="connsiteY7" fmla="*/ 178020 h 305072"/>
                          <a:gd name="connsiteX8" fmla="*/ 1370149 w 1397537"/>
                          <a:gd name="connsiteY8" fmla="*/ 219295 h 305072"/>
                          <a:gd name="connsiteX9" fmla="*/ 1395549 w 1397537"/>
                          <a:gd name="connsiteY9" fmla="*/ 292320 h 305072"/>
                          <a:gd name="connsiteX10" fmla="*/ 1338399 w 1397537"/>
                          <a:gd name="connsiteY10" fmla="*/ 305020 h 305072"/>
                          <a:gd name="connsiteX11" fmla="*/ 20774 w 1397537"/>
                          <a:gd name="connsiteY11" fmla="*/ 305020 h 3050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397537" h="305072">
                            <a:moveTo>
                              <a:pt x="20774" y="305020"/>
                            </a:moveTo>
                            <a:cubicBezTo>
                              <a:pt x="2782" y="271682"/>
                              <a:pt x="-15209" y="238345"/>
                              <a:pt x="20774" y="216120"/>
                            </a:cubicBezTo>
                            <a:cubicBezTo>
                              <a:pt x="56757" y="193895"/>
                              <a:pt x="157299" y="196012"/>
                              <a:pt x="236674" y="171670"/>
                            </a:cubicBezTo>
                            <a:cubicBezTo>
                              <a:pt x="316049" y="147328"/>
                              <a:pt x="428762" y="98645"/>
                              <a:pt x="497024" y="70070"/>
                            </a:cubicBezTo>
                            <a:cubicBezTo>
                              <a:pt x="565286" y="41495"/>
                              <a:pt x="595449" y="3395"/>
                              <a:pt x="646249" y="220"/>
                            </a:cubicBezTo>
                            <a:cubicBezTo>
                              <a:pt x="697049" y="-2955"/>
                              <a:pt x="745732" y="28795"/>
                              <a:pt x="801824" y="51020"/>
                            </a:cubicBezTo>
                            <a:cubicBezTo>
                              <a:pt x="857916" y="73245"/>
                              <a:pt x="910303" y="112403"/>
                              <a:pt x="982799" y="133570"/>
                            </a:cubicBezTo>
                            <a:cubicBezTo>
                              <a:pt x="1055295" y="154737"/>
                              <a:pt x="1172241" y="163733"/>
                              <a:pt x="1236799" y="178020"/>
                            </a:cubicBezTo>
                            <a:cubicBezTo>
                              <a:pt x="1301357" y="192307"/>
                              <a:pt x="1343691" y="200245"/>
                              <a:pt x="1370149" y="219295"/>
                            </a:cubicBezTo>
                            <a:cubicBezTo>
                              <a:pt x="1396607" y="238345"/>
                              <a:pt x="1400841" y="278033"/>
                              <a:pt x="1395549" y="292320"/>
                            </a:cubicBezTo>
                            <a:cubicBezTo>
                              <a:pt x="1390257" y="306607"/>
                              <a:pt x="1338399" y="305020"/>
                              <a:pt x="1338399" y="305020"/>
                            </a:cubicBezTo>
                            <a:lnTo>
                              <a:pt x="20774" y="305020"/>
                            </a:lnTo>
                            <a:close/>
                          </a:path>
                        </a:pathLst>
                      </a:custGeom>
                      <a:solidFill>
                        <a:srgbClr val="9BBB59">
                          <a:lumMod val="60000"/>
                          <a:lumOff val="40000"/>
                        </a:srgbClr>
                      </a:solidFill>
                      <a:ln w="9525" cap="flat" cmpd="sng" algn="ctr">
                        <a:noFill/>
                        <a:prstDash val="soli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25400" h="12700"/>
                      </a:sp3d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58" name="Oval 57"/>
                      <p:cNvSpPr/>
                      <p:nvPr/>
                    </p:nvSpPr>
                    <p:spPr>
                      <a:xfrm flipV="1">
                        <a:off x="1149653" y="3577663"/>
                        <a:ext cx="45720" cy="36576"/>
                      </a:xfrm>
                      <a:prstGeom prst="ellipse">
                        <a:avLst/>
                      </a:prstGeom>
                      <a:solidFill>
                        <a:srgbClr val="9BBB59">
                          <a:lumMod val="75000"/>
                        </a:srgb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</p:grpSp>
                <p:grpSp>
                  <p:nvGrpSpPr>
                    <p:cNvPr id="42" name="Group 41"/>
                    <p:cNvGrpSpPr/>
                    <p:nvPr/>
                  </p:nvGrpSpPr>
                  <p:grpSpPr>
                    <a:xfrm flipV="1">
                      <a:off x="3432586" y="4025644"/>
                      <a:ext cx="326519" cy="77480"/>
                      <a:chOff x="1000274" y="3564155"/>
                      <a:chExt cx="326519" cy="77480"/>
                    </a:xfrm>
                  </p:grpSpPr>
                  <p:sp>
                    <p:nvSpPr>
                      <p:cNvPr id="55" name="Freeform 54"/>
                      <p:cNvSpPr/>
                      <p:nvPr/>
                    </p:nvSpPr>
                    <p:spPr>
                      <a:xfrm flipH="1" flipV="1">
                        <a:off x="1000274" y="3564155"/>
                        <a:ext cx="326519" cy="77480"/>
                      </a:xfrm>
                      <a:custGeom>
                        <a:avLst/>
                        <a:gdLst>
                          <a:gd name="connsiteX0" fmla="*/ 20774 w 1397537"/>
                          <a:gd name="connsiteY0" fmla="*/ 305020 h 305072"/>
                          <a:gd name="connsiteX1" fmla="*/ 20774 w 1397537"/>
                          <a:gd name="connsiteY1" fmla="*/ 216120 h 305072"/>
                          <a:gd name="connsiteX2" fmla="*/ 236674 w 1397537"/>
                          <a:gd name="connsiteY2" fmla="*/ 171670 h 305072"/>
                          <a:gd name="connsiteX3" fmla="*/ 497024 w 1397537"/>
                          <a:gd name="connsiteY3" fmla="*/ 70070 h 305072"/>
                          <a:gd name="connsiteX4" fmla="*/ 646249 w 1397537"/>
                          <a:gd name="connsiteY4" fmla="*/ 220 h 305072"/>
                          <a:gd name="connsiteX5" fmla="*/ 801824 w 1397537"/>
                          <a:gd name="connsiteY5" fmla="*/ 51020 h 305072"/>
                          <a:gd name="connsiteX6" fmla="*/ 982799 w 1397537"/>
                          <a:gd name="connsiteY6" fmla="*/ 133570 h 305072"/>
                          <a:gd name="connsiteX7" fmla="*/ 1236799 w 1397537"/>
                          <a:gd name="connsiteY7" fmla="*/ 178020 h 305072"/>
                          <a:gd name="connsiteX8" fmla="*/ 1370149 w 1397537"/>
                          <a:gd name="connsiteY8" fmla="*/ 219295 h 305072"/>
                          <a:gd name="connsiteX9" fmla="*/ 1395549 w 1397537"/>
                          <a:gd name="connsiteY9" fmla="*/ 292320 h 305072"/>
                          <a:gd name="connsiteX10" fmla="*/ 1338399 w 1397537"/>
                          <a:gd name="connsiteY10" fmla="*/ 305020 h 305072"/>
                          <a:gd name="connsiteX11" fmla="*/ 20774 w 1397537"/>
                          <a:gd name="connsiteY11" fmla="*/ 305020 h 3050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397537" h="305072">
                            <a:moveTo>
                              <a:pt x="20774" y="305020"/>
                            </a:moveTo>
                            <a:cubicBezTo>
                              <a:pt x="2782" y="271682"/>
                              <a:pt x="-15209" y="238345"/>
                              <a:pt x="20774" y="216120"/>
                            </a:cubicBezTo>
                            <a:cubicBezTo>
                              <a:pt x="56757" y="193895"/>
                              <a:pt x="157299" y="196012"/>
                              <a:pt x="236674" y="171670"/>
                            </a:cubicBezTo>
                            <a:cubicBezTo>
                              <a:pt x="316049" y="147328"/>
                              <a:pt x="428762" y="98645"/>
                              <a:pt x="497024" y="70070"/>
                            </a:cubicBezTo>
                            <a:cubicBezTo>
                              <a:pt x="565286" y="41495"/>
                              <a:pt x="595449" y="3395"/>
                              <a:pt x="646249" y="220"/>
                            </a:cubicBezTo>
                            <a:cubicBezTo>
                              <a:pt x="697049" y="-2955"/>
                              <a:pt x="745732" y="28795"/>
                              <a:pt x="801824" y="51020"/>
                            </a:cubicBezTo>
                            <a:cubicBezTo>
                              <a:pt x="857916" y="73245"/>
                              <a:pt x="910303" y="112403"/>
                              <a:pt x="982799" y="133570"/>
                            </a:cubicBezTo>
                            <a:cubicBezTo>
                              <a:pt x="1055295" y="154737"/>
                              <a:pt x="1172241" y="163733"/>
                              <a:pt x="1236799" y="178020"/>
                            </a:cubicBezTo>
                            <a:cubicBezTo>
                              <a:pt x="1301357" y="192307"/>
                              <a:pt x="1343691" y="200245"/>
                              <a:pt x="1370149" y="219295"/>
                            </a:cubicBezTo>
                            <a:cubicBezTo>
                              <a:pt x="1396607" y="238345"/>
                              <a:pt x="1400841" y="278033"/>
                              <a:pt x="1395549" y="292320"/>
                            </a:cubicBezTo>
                            <a:cubicBezTo>
                              <a:pt x="1390257" y="306607"/>
                              <a:pt x="1338399" y="305020"/>
                              <a:pt x="1338399" y="305020"/>
                            </a:cubicBezTo>
                            <a:lnTo>
                              <a:pt x="20774" y="305020"/>
                            </a:lnTo>
                            <a:close/>
                          </a:path>
                        </a:pathLst>
                      </a:custGeom>
                      <a:solidFill>
                        <a:srgbClr val="9BBB59">
                          <a:lumMod val="60000"/>
                          <a:lumOff val="40000"/>
                        </a:srgbClr>
                      </a:solidFill>
                      <a:ln w="9525" cap="flat" cmpd="sng" algn="ctr">
                        <a:noFill/>
                        <a:prstDash val="soli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25400" h="12700"/>
                      </a:sp3d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56" name="Oval 55"/>
                      <p:cNvSpPr/>
                      <p:nvPr/>
                    </p:nvSpPr>
                    <p:spPr>
                      <a:xfrm flipV="1">
                        <a:off x="1149653" y="3577663"/>
                        <a:ext cx="45720" cy="36576"/>
                      </a:xfrm>
                      <a:prstGeom prst="ellipse">
                        <a:avLst/>
                      </a:prstGeom>
                      <a:solidFill>
                        <a:srgbClr val="9BBB59">
                          <a:lumMod val="75000"/>
                        </a:srgb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457200">
                          <a:defRPr/>
                        </a:pPr>
                        <a:endParaRPr lang="en-US" kern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</p:grpSp>
                <p:sp>
                  <p:nvSpPr>
                    <p:cNvPr id="44" name="Rectangle 43"/>
                    <p:cNvSpPr/>
                    <p:nvPr/>
                  </p:nvSpPr>
                  <p:spPr>
                    <a:xfrm>
                      <a:off x="3770590" y="3693504"/>
                      <a:ext cx="438912" cy="327223"/>
                    </a:xfrm>
                    <a:prstGeom prst="rect">
                      <a:avLst/>
                    </a:prstGeom>
                    <a:pattFill prst="pct5">
                      <a:fgClr>
                        <a:srgbClr val="4BACC6">
                          <a:lumMod val="75000"/>
                        </a:srgbClr>
                      </a:fgClr>
                      <a:bgClr>
                        <a:srgbClr val="4BACC6">
                          <a:lumMod val="40000"/>
                          <a:lumOff val="60000"/>
                        </a:srgbClr>
                      </a:bgClr>
                    </a:pattFill>
                    <a:ln w="9525" cap="flat" cmpd="sng" algn="ctr">
                      <a:solidFill>
                        <a:srgbClr val="4BACC6">
                          <a:lumMod val="60000"/>
                          <a:lumOff val="4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457200">
                        <a:defRPr/>
                      </a:pPr>
                      <a:endParaRPr lang="en-US" kern="0">
                        <a:solidFill>
                          <a:prstClr val="black"/>
                        </a:solidFill>
                        <a:latin typeface="Times New Roman"/>
                        <a:cs typeface="Times New Roman"/>
                      </a:endParaRPr>
                    </a:p>
                  </p:txBody>
                </p:sp>
                <p:cxnSp>
                  <p:nvCxnSpPr>
                    <p:cNvPr id="48" name="Straight Arrow Connector 47"/>
                    <p:cNvCxnSpPr/>
                    <p:nvPr/>
                  </p:nvCxnSpPr>
                  <p:spPr>
                    <a:xfrm rot="20877726">
                      <a:off x="2835574" y="4313212"/>
                      <a:ext cx="301269" cy="58106"/>
                    </a:xfrm>
                    <a:prstGeom prst="straightConnector1">
                      <a:avLst/>
                    </a:prstGeom>
                    <a:noFill/>
                    <a:ln w="12700" cap="flat" cmpd="sng" algn="ctr">
                      <a:solidFill>
                        <a:srgbClr val="8064A2">
                          <a:lumMod val="75000"/>
                        </a:srgbClr>
                      </a:solidFill>
                      <a:prstDash val="solid"/>
                      <a:tailEnd type="stealth" w="sm" len="lg"/>
                    </a:ln>
                    <a:effectLst>
                      <a:outerShdw blurRad="40000" dist="20000" dir="5400000" rotWithShape="0">
                        <a:srgbClr val="000000">
                          <a:alpha val="38000"/>
                        </a:srgbClr>
                      </a:outerShdw>
                    </a:effectLst>
                  </p:spPr>
                </p:cxnSp>
                <p:sp>
                  <p:nvSpPr>
                    <p:cNvPr id="35" name="Rectangle 34"/>
                    <p:cNvSpPr/>
                    <p:nvPr/>
                  </p:nvSpPr>
                  <p:spPr>
                    <a:xfrm>
                      <a:off x="1965312" y="4024466"/>
                      <a:ext cx="438912" cy="91441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4BACC6">
                            <a:tint val="50000"/>
                            <a:satMod val="300000"/>
                          </a:srgbClr>
                        </a:gs>
                        <a:gs pos="35000">
                          <a:srgbClr val="4BACC6">
                            <a:tint val="37000"/>
                            <a:satMod val="300000"/>
                          </a:srgbClr>
                        </a:gs>
                        <a:gs pos="100000">
                          <a:srgbClr val="4BACC6">
                            <a:tint val="15000"/>
                            <a:satMod val="350000"/>
                          </a:srgbClr>
                        </a:gs>
                      </a:gsLst>
                      <a:lin ang="16200000" scaled="1"/>
                    </a:gra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457200">
                        <a:defRPr/>
                      </a:pPr>
                      <a:endParaRPr lang="en-US" kern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34" name="Rectangle 33"/>
                    <p:cNvSpPr/>
                    <p:nvPr/>
                  </p:nvSpPr>
                  <p:spPr>
                    <a:xfrm>
                      <a:off x="1964623" y="4115651"/>
                      <a:ext cx="438912" cy="256065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4BACC6">
                            <a:tint val="50000"/>
                            <a:satMod val="300000"/>
                          </a:srgbClr>
                        </a:gs>
                        <a:gs pos="35000">
                          <a:srgbClr val="4BACC6">
                            <a:tint val="37000"/>
                            <a:satMod val="300000"/>
                          </a:srgbClr>
                        </a:gs>
                        <a:gs pos="100000">
                          <a:srgbClr val="4BACC6">
                            <a:tint val="15000"/>
                            <a:satMod val="350000"/>
                          </a:srgbClr>
                        </a:gs>
                      </a:gsLst>
                      <a:lin ang="16200000" scaled="1"/>
                    </a:gra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457200">
                        <a:defRPr/>
                      </a:pPr>
                      <a:endParaRPr lang="en-US" kern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33" name="Rectangle 32"/>
                    <p:cNvSpPr/>
                    <p:nvPr/>
                  </p:nvSpPr>
                  <p:spPr>
                    <a:xfrm>
                      <a:off x="3770590" y="4021108"/>
                      <a:ext cx="438912" cy="91440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4BACC6">
                            <a:tint val="50000"/>
                            <a:satMod val="300000"/>
                          </a:srgbClr>
                        </a:gs>
                        <a:gs pos="35000">
                          <a:srgbClr val="4BACC6">
                            <a:tint val="37000"/>
                            <a:satMod val="300000"/>
                          </a:srgbClr>
                        </a:gs>
                        <a:gs pos="100000">
                          <a:srgbClr val="4BACC6">
                            <a:tint val="15000"/>
                            <a:satMod val="350000"/>
                          </a:srgbClr>
                        </a:gs>
                      </a:gsLst>
                      <a:lin ang="16200000" scaled="1"/>
                    </a:gra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457200">
                        <a:defRPr/>
                      </a:pPr>
                      <a:endParaRPr lang="en-US" kern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36" name="Rectangle 35"/>
                    <p:cNvSpPr/>
                    <p:nvPr/>
                  </p:nvSpPr>
                  <p:spPr>
                    <a:xfrm>
                      <a:off x="3770590" y="4115651"/>
                      <a:ext cx="438912" cy="256066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4BACC6">
                            <a:tint val="50000"/>
                            <a:satMod val="300000"/>
                          </a:srgbClr>
                        </a:gs>
                        <a:gs pos="35000">
                          <a:srgbClr val="4BACC6">
                            <a:tint val="37000"/>
                            <a:satMod val="300000"/>
                          </a:srgbClr>
                        </a:gs>
                        <a:gs pos="100000">
                          <a:srgbClr val="4BACC6">
                            <a:tint val="15000"/>
                            <a:satMod val="350000"/>
                          </a:srgbClr>
                        </a:gs>
                      </a:gsLst>
                      <a:lin ang="16200000" scaled="1"/>
                    </a:gra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457200">
                        <a:defRPr/>
                      </a:pPr>
                      <a:endParaRPr lang="en-US" kern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</p:grpSp>
            <p:sp>
              <p:nvSpPr>
                <p:cNvPr id="21" name="Left Brace 20"/>
                <p:cNvSpPr/>
                <p:nvPr/>
              </p:nvSpPr>
              <p:spPr>
                <a:xfrm>
                  <a:off x="5181626" y="3267948"/>
                  <a:ext cx="45719" cy="175539"/>
                </a:xfrm>
                <a:prstGeom prst="leftBrace">
                  <a:avLst>
                    <a:gd name="adj1" fmla="val 22662"/>
                    <a:gd name="adj2" fmla="val 68087"/>
                  </a:avLst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457200">
                    <a:defRPr/>
                  </a:pPr>
                  <a:endParaRPr lang="en-US" kern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 rot="20922466">
                  <a:off x="6154535" y="3108715"/>
                  <a:ext cx="599556" cy="2747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>
                    <a:defRPr/>
                  </a:pPr>
                  <a:r>
                    <a:rPr lang="en-US" sz="1050" kern="0" dirty="0">
                      <a:solidFill>
                        <a:prstClr val="black"/>
                      </a:solidFill>
                    </a:rPr>
                    <a:t>BMEC</a:t>
                  </a:r>
                  <a:endParaRPr lang="en-US" sz="1050" kern="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 rot="20880168">
                  <a:off x="5801997" y="2800809"/>
                  <a:ext cx="848952" cy="2747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>
                    <a:defRPr/>
                  </a:pPr>
                  <a:r>
                    <a:rPr lang="en-US" sz="1050" kern="0" dirty="0">
                      <a:solidFill>
                        <a:prstClr val="black"/>
                      </a:solidFill>
                    </a:rPr>
                    <a:t>Astrocytes</a:t>
                  </a:r>
                  <a:endParaRPr lang="en-US" sz="1050" kern="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5345168" y="4239328"/>
                  <a:ext cx="1511777" cy="3329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>
                    <a:defRPr/>
                  </a:pPr>
                  <a:r>
                    <a:rPr lang="en-US" sz="1400" kern="0" dirty="0">
                      <a:solidFill>
                        <a:prstClr val="black"/>
                      </a:solidFill>
                    </a:rPr>
                    <a:t>Rocker platform</a:t>
                  </a:r>
                  <a:endParaRPr lang="en-US" sz="1400" kern="0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7" name="Group 16"/>
              <p:cNvGrpSpPr/>
              <p:nvPr/>
            </p:nvGrpSpPr>
            <p:grpSpPr>
              <a:xfrm>
                <a:off x="3512654" y="4981982"/>
                <a:ext cx="268222" cy="257703"/>
                <a:chOff x="5540629" y="4692364"/>
                <a:chExt cx="268222" cy="257703"/>
              </a:xfrm>
            </p:grpSpPr>
            <p:sp>
              <p:nvSpPr>
                <p:cNvPr id="18" name="Oval 17"/>
                <p:cNvSpPr/>
                <p:nvPr/>
              </p:nvSpPr>
              <p:spPr>
                <a:xfrm>
                  <a:off x="5540629" y="4692364"/>
                  <a:ext cx="268222" cy="257703"/>
                </a:xfrm>
                <a:prstGeom prst="ellipse">
                  <a:avLst/>
                </a:prstGeom>
                <a:solidFill>
                  <a:srgbClr val="DAE7F7"/>
                </a:solidFill>
                <a:ln>
                  <a:solidFill>
                    <a:srgbClr val="7EA2C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Arc 18"/>
                <p:cNvSpPr/>
                <p:nvPr/>
              </p:nvSpPr>
              <p:spPr>
                <a:xfrm>
                  <a:off x="5606160" y="4757292"/>
                  <a:ext cx="137160" cy="137160"/>
                </a:xfrm>
                <a:prstGeom prst="arc">
                  <a:avLst>
                    <a:gd name="adj1" fmla="val 7999378"/>
                    <a:gd name="adj2" fmla="val 2897667"/>
                  </a:avLst>
                </a:prstGeom>
                <a:ln>
                  <a:headEnd type="triangle" w="sm" len="sm"/>
                  <a:tailEnd type="triangle" w="sm" len="sm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132" name="Picture 13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80" t="8519" r="41322" b="6555"/>
            <a:stretch/>
          </p:blipFill>
          <p:spPr>
            <a:xfrm>
              <a:off x="364038" y="2800671"/>
              <a:ext cx="1596734" cy="2548575"/>
            </a:xfrm>
            <a:prstGeom prst="rect">
              <a:avLst/>
            </a:prstGeom>
          </p:spPr>
        </p:pic>
        <p:sp>
          <p:nvSpPr>
            <p:cNvPr id="133" name="TextBox 132"/>
            <p:cNvSpPr txBox="1"/>
            <p:nvPr/>
          </p:nvSpPr>
          <p:spPr>
            <a:xfrm>
              <a:off x="2067421" y="3636587"/>
              <a:ext cx="10406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Reservoirs</a:t>
              </a:r>
              <a:endParaRPr lang="en-US" sz="1400" dirty="0"/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1957142" y="4023386"/>
              <a:ext cx="12612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BBB construct</a:t>
              </a:r>
              <a:endParaRPr lang="en-US" sz="1400" dirty="0"/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1918342" y="4410186"/>
              <a:ext cx="13388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microchannels</a:t>
              </a:r>
              <a:endParaRPr lang="en-US" sz="1400" dirty="0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1774071" y="4796985"/>
              <a:ext cx="16273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Bottom electrodes</a:t>
              </a:r>
              <a:endParaRPr lang="en-US" sz="1400" dirty="0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1913853" y="3249787"/>
              <a:ext cx="13478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Top electrodes</a:t>
              </a:r>
              <a:endParaRPr lang="en-US" sz="1400" dirty="0"/>
            </a:p>
          </p:txBody>
        </p:sp>
        <p:cxnSp>
          <p:nvCxnSpPr>
            <p:cNvPr id="138" name="Straight Connector 137"/>
            <p:cNvCxnSpPr>
              <a:endCxn id="133" idx="1"/>
            </p:cNvCxnSpPr>
            <p:nvPr/>
          </p:nvCxnSpPr>
          <p:spPr>
            <a:xfrm>
              <a:off x="1426397" y="3767980"/>
              <a:ext cx="641024" cy="22496"/>
            </a:xfrm>
            <a:prstGeom prst="line">
              <a:avLst/>
            </a:prstGeom>
            <a:ln w="635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>
              <a:endCxn id="137" idx="1"/>
            </p:cNvCxnSpPr>
            <p:nvPr/>
          </p:nvCxnSpPr>
          <p:spPr>
            <a:xfrm>
              <a:off x="1197272" y="3187525"/>
              <a:ext cx="716581" cy="216151"/>
            </a:xfrm>
            <a:prstGeom prst="line">
              <a:avLst/>
            </a:prstGeom>
            <a:ln w="635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>
              <a:endCxn id="134" idx="1"/>
            </p:cNvCxnSpPr>
            <p:nvPr/>
          </p:nvCxnSpPr>
          <p:spPr>
            <a:xfrm>
              <a:off x="1257300" y="4245067"/>
              <a:ext cx="699842" cy="39929"/>
            </a:xfrm>
            <a:prstGeom prst="line">
              <a:avLst/>
            </a:prstGeom>
            <a:ln w="635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>
              <a:endCxn id="135" idx="1"/>
            </p:cNvCxnSpPr>
            <p:nvPr/>
          </p:nvCxnSpPr>
          <p:spPr>
            <a:xfrm flipV="1">
              <a:off x="1345406" y="4564075"/>
              <a:ext cx="572936" cy="101790"/>
            </a:xfrm>
            <a:prstGeom prst="line">
              <a:avLst/>
            </a:prstGeom>
            <a:ln w="635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>
              <a:endCxn id="136" idx="1"/>
            </p:cNvCxnSpPr>
            <p:nvPr/>
          </p:nvCxnSpPr>
          <p:spPr>
            <a:xfrm>
              <a:off x="1197272" y="4665865"/>
              <a:ext cx="576799" cy="285009"/>
            </a:xfrm>
            <a:prstGeom prst="line">
              <a:avLst/>
            </a:prstGeom>
            <a:ln w="635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>
              <a:stCxn id="137" idx="3"/>
            </p:cNvCxnSpPr>
            <p:nvPr/>
          </p:nvCxnSpPr>
          <p:spPr>
            <a:xfrm>
              <a:off x="3261659" y="3403676"/>
              <a:ext cx="991542" cy="156951"/>
            </a:xfrm>
            <a:prstGeom prst="line">
              <a:avLst/>
            </a:prstGeom>
            <a:ln w="635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>
              <a:endCxn id="21" idx="1"/>
            </p:cNvCxnSpPr>
            <p:nvPr/>
          </p:nvCxnSpPr>
          <p:spPr>
            <a:xfrm flipV="1">
              <a:off x="3199815" y="3970398"/>
              <a:ext cx="420996" cy="218796"/>
            </a:xfrm>
            <a:prstGeom prst="line">
              <a:avLst/>
            </a:prstGeom>
            <a:ln w="635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>
              <a:stCxn id="135" idx="3"/>
            </p:cNvCxnSpPr>
            <p:nvPr/>
          </p:nvCxnSpPr>
          <p:spPr>
            <a:xfrm flipV="1">
              <a:off x="3257171" y="4250979"/>
              <a:ext cx="259449" cy="313096"/>
            </a:xfrm>
            <a:prstGeom prst="line">
              <a:avLst/>
            </a:prstGeom>
            <a:ln w="635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>
              <a:stCxn id="136" idx="3"/>
              <a:endCxn id="181" idx="1"/>
            </p:cNvCxnSpPr>
            <p:nvPr/>
          </p:nvCxnSpPr>
          <p:spPr>
            <a:xfrm flipV="1">
              <a:off x="3401441" y="4146062"/>
              <a:ext cx="986898" cy="804812"/>
            </a:xfrm>
            <a:prstGeom prst="line">
              <a:avLst/>
            </a:prstGeom>
            <a:ln w="635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90" name="Group 189"/>
            <p:cNvGrpSpPr/>
            <p:nvPr/>
          </p:nvGrpSpPr>
          <p:grpSpPr>
            <a:xfrm>
              <a:off x="4199137" y="2966341"/>
              <a:ext cx="1384140" cy="1298422"/>
              <a:chOff x="5781058" y="2284799"/>
              <a:chExt cx="1509543" cy="1416059"/>
            </a:xfrm>
          </p:grpSpPr>
          <p:sp>
            <p:nvSpPr>
              <p:cNvPr id="181" name="Rectangle 180"/>
              <p:cNvSpPr/>
              <p:nvPr/>
            </p:nvSpPr>
            <p:spPr>
              <a:xfrm rot="20879768">
                <a:off x="5986802" y="3519978"/>
                <a:ext cx="54864" cy="9144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2" name="Straight Connector 181"/>
              <p:cNvCxnSpPr>
                <a:stCxn id="181" idx="2"/>
              </p:cNvCxnSpPr>
              <p:nvPr/>
            </p:nvCxnSpPr>
            <p:spPr>
              <a:xfrm rot="20879768" flipH="1">
                <a:off x="6033252" y="3609418"/>
                <a:ext cx="0" cy="9144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3" name="Rectangle 182"/>
              <p:cNvSpPr/>
              <p:nvPr/>
            </p:nvSpPr>
            <p:spPr>
              <a:xfrm rot="20879768">
                <a:off x="5854937" y="2913207"/>
                <a:ext cx="54864" cy="9144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4" name="Straight Connector 183"/>
              <p:cNvCxnSpPr>
                <a:endCxn id="183" idx="0"/>
              </p:cNvCxnSpPr>
              <p:nvPr/>
            </p:nvCxnSpPr>
            <p:spPr>
              <a:xfrm rot="20879768" flipH="1">
                <a:off x="5835191" y="2555927"/>
                <a:ext cx="2787" cy="36194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 rot="20879768" flipV="1">
                <a:off x="6023698" y="3569243"/>
                <a:ext cx="1266903" cy="181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 rot="20879768" flipH="1">
                <a:off x="7152578" y="2284799"/>
                <a:ext cx="2787" cy="116575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 rot="20879768" flipH="1">
                <a:off x="5781058" y="2428999"/>
                <a:ext cx="1266903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8" name="Oval 187"/>
              <p:cNvSpPr/>
              <p:nvPr/>
            </p:nvSpPr>
            <p:spPr>
              <a:xfrm rot="20879768" flipH="1">
                <a:off x="6117763" y="2389661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 w="9525" cmpd="sng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9" name="TextBox 188"/>
              <p:cNvSpPr txBox="1"/>
              <p:nvPr/>
            </p:nvSpPr>
            <p:spPr>
              <a:xfrm rot="20879768" flipH="1">
                <a:off x="6060492" y="2309488"/>
                <a:ext cx="197142" cy="335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R</a:t>
                </a:r>
                <a:endParaRPr lang="en-US" sz="1400" dirty="0"/>
              </a:p>
            </p:txBody>
          </p:sp>
        </p:grpSp>
      </p:grpSp>
      <p:sp>
        <p:nvSpPr>
          <p:cNvPr id="194" name="Rectangle 193"/>
          <p:cNvSpPr/>
          <p:nvPr/>
        </p:nvSpPr>
        <p:spPr>
          <a:xfrm>
            <a:off x="7251631" y="4046225"/>
            <a:ext cx="33183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/>
              <a:t>Trans-Endothelial Electrical Resistance </a:t>
            </a:r>
            <a:r>
              <a:rPr lang="en-US" altLang="zh-CN" sz="1400" b="1" dirty="0"/>
              <a:t>(TEER) sustained at high levels</a:t>
            </a:r>
            <a:endParaRPr lang="en-US" sz="1400" b="1" dirty="0"/>
          </a:p>
        </p:txBody>
      </p:sp>
      <p:sp>
        <p:nvSpPr>
          <p:cNvPr id="195" name="Rectangle 194"/>
          <p:cNvSpPr/>
          <p:nvPr/>
        </p:nvSpPr>
        <p:spPr>
          <a:xfrm>
            <a:off x="7345694" y="1954570"/>
            <a:ext cx="27279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zh-CN" sz="1400" b="1" dirty="0"/>
              <a:t>Tight Junctions formed</a:t>
            </a:r>
            <a:endParaRPr lang="en-US" sz="1400" b="1" dirty="0"/>
          </a:p>
        </p:txBody>
      </p:sp>
      <p:graphicFrame>
        <p:nvGraphicFramePr>
          <p:cNvPr id="197" name="Object 196"/>
          <p:cNvGraphicFramePr>
            <a:graphicFrameLocks noChangeAspect="1"/>
          </p:cNvGraphicFramePr>
          <p:nvPr>
            <p:extLst/>
          </p:nvPr>
        </p:nvGraphicFramePr>
        <p:xfrm>
          <a:off x="7585103" y="2261700"/>
          <a:ext cx="2649580" cy="1778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3" name="Prism 6" r:id="rId7" imgW="4221511" imgH="2834412" progId="Prism6.Document">
                  <p:embed/>
                </p:oleObj>
              </mc:Choice>
              <mc:Fallback>
                <p:oleObj name="Prism 6" r:id="rId7" imgW="4221511" imgH="2834412" progId="Prism6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85103" y="2261700"/>
                        <a:ext cx="2649580" cy="17786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8" name="TextBox 197"/>
          <p:cNvSpPr txBox="1"/>
          <p:nvPr/>
        </p:nvSpPr>
        <p:spPr>
          <a:xfrm>
            <a:off x="2726923" y="6154441"/>
            <a:ext cx="4185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Human Blood Brain Barrier-on-a-Chip (</a:t>
            </a:r>
            <a:r>
              <a:rPr lang="en-US" sz="1400" b="1" dirty="0" err="1"/>
              <a:t>BBBoC</a:t>
            </a:r>
            <a:r>
              <a:rPr lang="en-US" sz="1400" b="1" dirty="0"/>
              <a:t>)</a:t>
            </a:r>
            <a:endParaRPr lang="en-US" sz="1400" b="1" dirty="0"/>
          </a:p>
        </p:txBody>
      </p:sp>
      <p:sp>
        <p:nvSpPr>
          <p:cNvPr id="200" name="Rectangle 199"/>
          <p:cNvSpPr/>
          <p:nvPr/>
        </p:nvSpPr>
        <p:spPr>
          <a:xfrm>
            <a:off x="1535016" y="3066204"/>
            <a:ext cx="82078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200" b="1" dirty="0"/>
              <a:t>BBB construct barrier functions sustained on chip</a:t>
            </a:r>
          </a:p>
        </p:txBody>
      </p:sp>
    </p:spTree>
    <p:extLst>
      <p:ext uri="{BB962C8B-B14F-4D97-AF65-F5344CB8AC3E}">
        <p14:creationId xmlns:p14="http://schemas.microsoft.com/office/powerpoint/2010/main" val="237707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Broadening Potential Impact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4"/>
              </a:buClr>
            </a:pPr>
            <a:r>
              <a:rPr lang="en-US" sz="3200" dirty="0"/>
              <a:t>Measure function (mechanical and electrical as well as metabolic/chemical)</a:t>
            </a:r>
          </a:p>
          <a:p>
            <a:pPr>
              <a:buClr>
                <a:schemeClr val="accent4"/>
              </a:buClr>
            </a:pPr>
            <a:r>
              <a:rPr lang="en-US" sz="3200" dirty="0"/>
              <a:t>Requires different types of organ modules</a:t>
            </a:r>
          </a:p>
          <a:p>
            <a:pPr>
              <a:buClr>
                <a:schemeClr val="accent4"/>
              </a:buClr>
            </a:pPr>
            <a:r>
              <a:rPr lang="en-US" sz="3200" dirty="0"/>
              <a:t>Serum-free, common medium needed</a:t>
            </a:r>
          </a:p>
          <a:p>
            <a:pPr>
              <a:buClr>
                <a:schemeClr val="accent4"/>
              </a:buClr>
            </a:pPr>
            <a:r>
              <a:rPr lang="en-US" sz="3200" dirty="0"/>
              <a:t>Can support 7 different organ modules in serum-free medium; removes dependence on animal serum</a:t>
            </a:r>
          </a:p>
          <a:p>
            <a:pPr marL="0" indent="0">
              <a:buClr>
                <a:schemeClr val="accent4"/>
              </a:buClr>
              <a:buNone/>
            </a:pPr>
            <a:endParaRPr lang="en-US" sz="2800" dirty="0"/>
          </a:p>
          <a:p>
            <a:pPr marL="0" indent="0">
              <a:buClr>
                <a:schemeClr val="accent4"/>
              </a:buClr>
              <a:buNone/>
            </a:pPr>
            <a:r>
              <a:rPr lang="en-US" sz="2000" dirty="0"/>
              <a:t>Example: </a:t>
            </a:r>
            <a:r>
              <a:rPr lang="en-US" sz="2000" dirty="0" err="1"/>
              <a:t>Stancescu</a:t>
            </a:r>
            <a:r>
              <a:rPr lang="en-US" sz="2000" dirty="0"/>
              <a:t>, et al, </a:t>
            </a:r>
            <a:r>
              <a:rPr lang="en-US" sz="2000" i="1" u="sng" dirty="0"/>
              <a:t>Biomaterials</a:t>
            </a:r>
            <a:r>
              <a:rPr lang="en-US" sz="2000" dirty="0"/>
              <a:t> 60; 20, 2015 (Hickman Lab)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742981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444" y="6336620"/>
            <a:ext cx="1358331" cy="521380"/>
          </a:xfrm>
          <a:prstGeom prst="rect">
            <a:avLst/>
          </a:prstGeom>
        </p:spPr>
      </p:pic>
      <p:grpSp>
        <p:nvGrpSpPr>
          <p:cNvPr id="2" name="Group 181"/>
          <p:cNvGrpSpPr/>
          <p:nvPr/>
        </p:nvGrpSpPr>
        <p:grpSpPr>
          <a:xfrm>
            <a:off x="2047846" y="4951110"/>
            <a:ext cx="2539235" cy="1204452"/>
            <a:chOff x="5834231" y="3619901"/>
            <a:chExt cx="5055746" cy="2809754"/>
          </a:xfrm>
        </p:grpSpPr>
        <p:sp>
          <p:nvSpPr>
            <p:cNvPr id="181" name="Rectangle 180"/>
            <p:cNvSpPr/>
            <p:nvPr/>
          </p:nvSpPr>
          <p:spPr>
            <a:xfrm>
              <a:off x="5834231" y="3707237"/>
              <a:ext cx="5041695" cy="2722418"/>
            </a:xfrm>
            <a:prstGeom prst="rect">
              <a:avLst/>
            </a:prstGeom>
            <a:solidFill>
              <a:srgbClr val="E4EDF8"/>
            </a:solidFill>
            <a:ln>
              <a:noFill/>
            </a:ln>
            <a:scene3d>
              <a:camera prst="isometricTopUp"/>
              <a:lightRig rig="twoPt" dir="t"/>
            </a:scene3d>
            <a:sp3d extrusionH="127000" prstMaterial="matte">
              <a:bevelT h="31750"/>
              <a:bevelB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5848282" y="3619901"/>
              <a:ext cx="5041695" cy="2722418"/>
            </a:xfrm>
            <a:custGeom>
              <a:avLst/>
              <a:gdLst>
                <a:gd name="connsiteX0" fmla="*/ 1092071 w 5041695"/>
                <a:gd name="connsiteY0" fmla="*/ 626745 h 2722418"/>
                <a:gd name="connsiteX1" fmla="*/ 1092071 w 5041695"/>
                <a:gd name="connsiteY1" fmla="*/ 2066640 h 2722418"/>
                <a:gd name="connsiteX2" fmla="*/ 3923299 w 5041695"/>
                <a:gd name="connsiteY2" fmla="*/ 2066640 h 2722418"/>
                <a:gd name="connsiteX3" fmla="*/ 3923299 w 5041695"/>
                <a:gd name="connsiteY3" fmla="*/ 626745 h 2722418"/>
                <a:gd name="connsiteX4" fmla="*/ 0 w 5041695"/>
                <a:gd name="connsiteY4" fmla="*/ 0 h 2722418"/>
                <a:gd name="connsiteX5" fmla="*/ 5041695 w 5041695"/>
                <a:gd name="connsiteY5" fmla="*/ 0 h 2722418"/>
                <a:gd name="connsiteX6" fmla="*/ 5041695 w 5041695"/>
                <a:gd name="connsiteY6" fmla="*/ 2722418 h 2722418"/>
                <a:gd name="connsiteX7" fmla="*/ 0 w 5041695"/>
                <a:gd name="connsiteY7" fmla="*/ 2722418 h 272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41695" h="2722418">
                  <a:moveTo>
                    <a:pt x="1092071" y="626745"/>
                  </a:moveTo>
                  <a:lnTo>
                    <a:pt x="1092071" y="2066640"/>
                  </a:lnTo>
                  <a:lnTo>
                    <a:pt x="3923299" y="2066640"/>
                  </a:lnTo>
                  <a:lnTo>
                    <a:pt x="3923299" y="626745"/>
                  </a:lnTo>
                  <a:close/>
                  <a:moveTo>
                    <a:pt x="0" y="0"/>
                  </a:moveTo>
                  <a:lnTo>
                    <a:pt x="5041695" y="0"/>
                  </a:lnTo>
                  <a:lnTo>
                    <a:pt x="5041695" y="2722418"/>
                  </a:lnTo>
                  <a:lnTo>
                    <a:pt x="0" y="2722418"/>
                  </a:lnTo>
                  <a:close/>
                </a:path>
              </a:pathLst>
            </a:custGeom>
            <a:solidFill>
              <a:srgbClr val="E4EDF8"/>
            </a:solidFill>
            <a:ln>
              <a:noFill/>
            </a:ln>
            <a:scene3d>
              <a:camera prst="isometricTopUp"/>
              <a:lightRig rig="twoPt" dir="t"/>
            </a:scene3d>
            <a:sp3d extrusionH="127000" prstMaterial="matte">
              <a:bevelT h="31750"/>
              <a:bevelB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Group 40"/>
          <p:cNvGrpSpPr/>
          <p:nvPr/>
        </p:nvGrpSpPr>
        <p:grpSpPr>
          <a:xfrm>
            <a:off x="3291386" y="4701488"/>
            <a:ext cx="759771" cy="804050"/>
            <a:chOff x="1832344" y="3429000"/>
            <a:chExt cx="2815856" cy="2743200"/>
          </a:xfrm>
          <a:scene3d>
            <a:camera prst="isometricTopUp"/>
            <a:lightRig rig="threePt" dir="t"/>
          </a:scene3d>
        </p:grpSpPr>
        <p:sp>
          <p:nvSpPr>
            <p:cNvPr id="42" name="Rectangle 41"/>
            <p:cNvSpPr/>
            <p:nvPr/>
          </p:nvSpPr>
          <p:spPr>
            <a:xfrm>
              <a:off x="1832344" y="3429000"/>
              <a:ext cx="2815856" cy="27432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4" name="Group 42"/>
            <p:cNvGrpSpPr/>
            <p:nvPr/>
          </p:nvGrpSpPr>
          <p:grpSpPr>
            <a:xfrm rot="16200000">
              <a:off x="1898543" y="3681664"/>
              <a:ext cx="2682426" cy="2287494"/>
              <a:chOff x="1527544" y="3657600"/>
              <a:chExt cx="2682426" cy="2287494"/>
            </a:xfrm>
            <a:solidFill>
              <a:srgbClr val="E2DE22"/>
            </a:solidFill>
          </p:grpSpPr>
          <p:sp>
            <p:nvSpPr>
              <p:cNvPr id="44" name="Freeform 43"/>
              <p:cNvSpPr/>
              <p:nvPr/>
            </p:nvSpPr>
            <p:spPr>
              <a:xfrm>
                <a:off x="1527544" y="3657600"/>
                <a:ext cx="2163156" cy="436374"/>
              </a:xfrm>
              <a:custGeom>
                <a:avLst/>
                <a:gdLst>
                  <a:gd name="connsiteX0" fmla="*/ 0 w 2163156"/>
                  <a:gd name="connsiteY0" fmla="*/ 0 h 436374"/>
                  <a:gd name="connsiteX1" fmla="*/ 606056 w 2163156"/>
                  <a:gd name="connsiteY1" fmla="*/ 0 h 436374"/>
                  <a:gd name="connsiteX2" fmla="*/ 606056 w 2163156"/>
                  <a:gd name="connsiteY2" fmla="*/ 37353 h 436374"/>
                  <a:gd name="connsiteX3" fmla="*/ 1512028 w 2163156"/>
                  <a:gd name="connsiteY3" fmla="*/ 37353 h 436374"/>
                  <a:gd name="connsiteX4" fmla="*/ 1520456 w 2163156"/>
                  <a:gd name="connsiteY4" fmla="*/ 37353 h 436374"/>
                  <a:gd name="connsiteX5" fmla="*/ 1520456 w 2163156"/>
                  <a:gd name="connsiteY5" fmla="*/ 41324 h 436374"/>
                  <a:gd name="connsiteX6" fmla="*/ 1926542 w 2163156"/>
                  <a:gd name="connsiteY6" fmla="*/ 232636 h 436374"/>
                  <a:gd name="connsiteX7" fmla="*/ 1939781 w 2163156"/>
                  <a:gd name="connsiteY7" fmla="*/ 212999 h 436374"/>
                  <a:gd name="connsiteX8" fmla="*/ 2032306 w 2163156"/>
                  <a:gd name="connsiteY8" fmla="*/ 174674 h 436374"/>
                  <a:gd name="connsiteX9" fmla="*/ 2163156 w 2163156"/>
                  <a:gd name="connsiteY9" fmla="*/ 305524 h 436374"/>
                  <a:gd name="connsiteX10" fmla="*/ 2032306 w 2163156"/>
                  <a:gd name="connsiteY10" fmla="*/ 436374 h 436374"/>
                  <a:gd name="connsiteX11" fmla="*/ 1911739 w 2163156"/>
                  <a:gd name="connsiteY11" fmla="*/ 356457 h 436374"/>
                  <a:gd name="connsiteX12" fmla="*/ 1901719 w 2163156"/>
                  <a:gd name="connsiteY12" fmla="*/ 306826 h 436374"/>
                  <a:gd name="connsiteX13" fmla="*/ 1494643 w 2163156"/>
                  <a:gd name="connsiteY13" fmla="*/ 115047 h 436374"/>
                  <a:gd name="connsiteX14" fmla="*/ 606056 w 2163156"/>
                  <a:gd name="connsiteY14" fmla="*/ 115047 h 436374"/>
                  <a:gd name="connsiteX15" fmla="*/ 606056 w 2163156"/>
                  <a:gd name="connsiteY15" fmla="*/ 152400 h 436374"/>
                  <a:gd name="connsiteX16" fmla="*/ 0 w 2163156"/>
                  <a:gd name="connsiteY16" fmla="*/ 152400 h 436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63156" h="436374">
                    <a:moveTo>
                      <a:pt x="0" y="0"/>
                    </a:moveTo>
                    <a:lnTo>
                      <a:pt x="606056" y="0"/>
                    </a:lnTo>
                    <a:lnTo>
                      <a:pt x="606056" y="37353"/>
                    </a:lnTo>
                    <a:lnTo>
                      <a:pt x="1512028" y="37353"/>
                    </a:lnTo>
                    <a:lnTo>
                      <a:pt x="1520456" y="37353"/>
                    </a:lnTo>
                    <a:lnTo>
                      <a:pt x="1520456" y="41324"/>
                    </a:lnTo>
                    <a:lnTo>
                      <a:pt x="1926542" y="232636"/>
                    </a:lnTo>
                    <a:lnTo>
                      <a:pt x="1939781" y="212999"/>
                    </a:lnTo>
                    <a:cubicBezTo>
                      <a:pt x="1963461" y="189320"/>
                      <a:pt x="1996173" y="174674"/>
                      <a:pt x="2032306" y="174674"/>
                    </a:cubicBezTo>
                    <a:cubicBezTo>
                      <a:pt x="2104572" y="174674"/>
                      <a:pt x="2163156" y="233258"/>
                      <a:pt x="2163156" y="305524"/>
                    </a:cubicBezTo>
                    <a:cubicBezTo>
                      <a:pt x="2163156" y="377790"/>
                      <a:pt x="2104572" y="436374"/>
                      <a:pt x="2032306" y="436374"/>
                    </a:cubicBezTo>
                    <a:cubicBezTo>
                      <a:pt x="1978107" y="436374"/>
                      <a:pt x="1931603" y="403421"/>
                      <a:pt x="1911739" y="356457"/>
                    </a:cubicBezTo>
                    <a:lnTo>
                      <a:pt x="1901719" y="306826"/>
                    </a:lnTo>
                    <a:lnTo>
                      <a:pt x="1494643" y="115047"/>
                    </a:lnTo>
                    <a:lnTo>
                      <a:pt x="606056" y="115047"/>
                    </a:lnTo>
                    <a:lnTo>
                      <a:pt x="606056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1527544" y="3962400"/>
                <a:ext cx="2368501" cy="515210"/>
              </a:xfrm>
              <a:custGeom>
                <a:avLst/>
                <a:gdLst>
                  <a:gd name="connsiteX0" fmla="*/ 606756 w 2368501"/>
                  <a:gd name="connsiteY0" fmla="*/ 41585 h 515210"/>
                  <a:gd name="connsiteX1" fmla="*/ 1521156 w 2368501"/>
                  <a:gd name="connsiteY1" fmla="*/ 41585 h 515210"/>
                  <a:gd name="connsiteX2" fmla="*/ 1521156 w 2368501"/>
                  <a:gd name="connsiteY2" fmla="*/ 55682 h 515210"/>
                  <a:gd name="connsiteX3" fmla="*/ 2276420 w 2368501"/>
                  <a:gd name="connsiteY3" fmla="*/ 411496 h 515210"/>
                  <a:gd name="connsiteX4" fmla="*/ 2287911 w 2368501"/>
                  <a:gd name="connsiteY4" fmla="*/ 403749 h 515210"/>
                  <a:gd name="connsiteX5" fmla="*/ 2310491 w 2368501"/>
                  <a:gd name="connsiteY5" fmla="*/ 399190 h 515210"/>
                  <a:gd name="connsiteX6" fmla="*/ 2368501 w 2368501"/>
                  <a:gd name="connsiteY6" fmla="*/ 457200 h 515210"/>
                  <a:gd name="connsiteX7" fmla="*/ 2310491 w 2368501"/>
                  <a:gd name="connsiteY7" fmla="*/ 515210 h 515210"/>
                  <a:gd name="connsiteX8" fmla="*/ 2252481 w 2368501"/>
                  <a:gd name="connsiteY8" fmla="*/ 457200 h 515210"/>
                  <a:gd name="connsiteX9" fmla="*/ 2252648 w 2368501"/>
                  <a:gd name="connsiteY9" fmla="*/ 456796 h 515210"/>
                  <a:gd name="connsiteX10" fmla="*/ 1521156 w 2368501"/>
                  <a:gd name="connsiteY10" fmla="*/ 112181 h 515210"/>
                  <a:gd name="connsiteX11" fmla="*/ 1521156 w 2368501"/>
                  <a:gd name="connsiteY11" fmla="*/ 119279 h 515210"/>
                  <a:gd name="connsiteX12" fmla="*/ 606756 w 2368501"/>
                  <a:gd name="connsiteY12" fmla="*/ 119279 h 515210"/>
                  <a:gd name="connsiteX13" fmla="*/ 0 w 2368501"/>
                  <a:gd name="connsiteY13" fmla="*/ 0 h 515210"/>
                  <a:gd name="connsiteX14" fmla="*/ 606056 w 2368501"/>
                  <a:gd name="connsiteY14" fmla="*/ 0 h 515210"/>
                  <a:gd name="connsiteX15" fmla="*/ 606056 w 2368501"/>
                  <a:gd name="connsiteY15" fmla="*/ 152400 h 515210"/>
                  <a:gd name="connsiteX16" fmla="*/ 0 w 2368501"/>
                  <a:gd name="connsiteY16" fmla="*/ 152400 h 515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368501" h="515210">
                    <a:moveTo>
                      <a:pt x="606756" y="41585"/>
                    </a:moveTo>
                    <a:lnTo>
                      <a:pt x="1521156" y="41585"/>
                    </a:lnTo>
                    <a:lnTo>
                      <a:pt x="1521156" y="55682"/>
                    </a:lnTo>
                    <a:lnTo>
                      <a:pt x="2276420" y="411496"/>
                    </a:lnTo>
                    <a:lnTo>
                      <a:pt x="2287911" y="403749"/>
                    </a:lnTo>
                    <a:cubicBezTo>
                      <a:pt x="2294851" y="400813"/>
                      <a:pt x="2302482" y="399190"/>
                      <a:pt x="2310491" y="399190"/>
                    </a:cubicBezTo>
                    <a:cubicBezTo>
                      <a:pt x="2342529" y="399190"/>
                      <a:pt x="2368501" y="425162"/>
                      <a:pt x="2368501" y="457200"/>
                    </a:cubicBezTo>
                    <a:cubicBezTo>
                      <a:pt x="2368501" y="489238"/>
                      <a:pt x="2342529" y="515210"/>
                      <a:pt x="2310491" y="515210"/>
                    </a:cubicBezTo>
                    <a:cubicBezTo>
                      <a:pt x="2278453" y="515210"/>
                      <a:pt x="2252481" y="489238"/>
                      <a:pt x="2252481" y="457200"/>
                    </a:cubicBezTo>
                    <a:lnTo>
                      <a:pt x="2252648" y="456796"/>
                    </a:lnTo>
                    <a:lnTo>
                      <a:pt x="1521156" y="112181"/>
                    </a:lnTo>
                    <a:lnTo>
                      <a:pt x="1521156" y="119279"/>
                    </a:lnTo>
                    <a:lnTo>
                      <a:pt x="606756" y="119279"/>
                    </a:lnTo>
                    <a:close/>
                    <a:moveTo>
                      <a:pt x="0" y="0"/>
                    </a:moveTo>
                    <a:lnTo>
                      <a:pt x="606056" y="0"/>
                    </a:lnTo>
                    <a:lnTo>
                      <a:pt x="606056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Freeform 45"/>
              <p:cNvSpPr/>
              <p:nvPr/>
            </p:nvSpPr>
            <p:spPr>
              <a:xfrm>
                <a:off x="1527544" y="4267200"/>
                <a:ext cx="1840583" cy="152400"/>
              </a:xfrm>
              <a:custGeom>
                <a:avLst/>
                <a:gdLst>
                  <a:gd name="connsiteX0" fmla="*/ 0 w 1840583"/>
                  <a:gd name="connsiteY0" fmla="*/ 0 h 152400"/>
                  <a:gd name="connsiteX1" fmla="*/ 606056 w 1840583"/>
                  <a:gd name="connsiteY1" fmla="*/ 0 h 152400"/>
                  <a:gd name="connsiteX2" fmla="*/ 606056 w 1840583"/>
                  <a:gd name="connsiteY2" fmla="*/ 36381 h 152400"/>
                  <a:gd name="connsiteX3" fmla="*/ 1520456 w 1840583"/>
                  <a:gd name="connsiteY3" fmla="*/ 36381 h 152400"/>
                  <a:gd name="connsiteX4" fmla="*/ 1520456 w 1840583"/>
                  <a:gd name="connsiteY4" fmla="*/ 56766 h 152400"/>
                  <a:gd name="connsiteX5" fmla="*/ 1732968 w 1840583"/>
                  <a:gd name="connsiteY5" fmla="*/ 56766 h 152400"/>
                  <a:gd name="connsiteX6" fmla="*/ 1741554 w 1840583"/>
                  <a:gd name="connsiteY6" fmla="*/ 36038 h 152400"/>
                  <a:gd name="connsiteX7" fmla="*/ 1782573 w 1840583"/>
                  <a:gd name="connsiteY7" fmla="*/ 19047 h 152400"/>
                  <a:gd name="connsiteX8" fmla="*/ 1840583 w 1840583"/>
                  <a:gd name="connsiteY8" fmla="*/ 77057 h 152400"/>
                  <a:gd name="connsiteX9" fmla="*/ 1782573 w 1840583"/>
                  <a:gd name="connsiteY9" fmla="*/ 135067 h 152400"/>
                  <a:gd name="connsiteX10" fmla="*/ 1741554 w 1840583"/>
                  <a:gd name="connsiteY10" fmla="*/ 118077 h 152400"/>
                  <a:gd name="connsiteX11" fmla="*/ 1735096 w 1840583"/>
                  <a:gd name="connsiteY11" fmla="*/ 102485 h 152400"/>
                  <a:gd name="connsiteX12" fmla="*/ 1520456 w 1840583"/>
                  <a:gd name="connsiteY12" fmla="*/ 102485 h 152400"/>
                  <a:gd name="connsiteX13" fmla="*/ 1520456 w 1840583"/>
                  <a:gd name="connsiteY13" fmla="*/ 114075 h 152400"/>
                  <a:gd name="connsiteX14" fmla="*/ 606056 w 1840583"/>
                  <a:gd name="connsiteY14" fmla="*/ 114075 h 152400"/>
                  <a:gd name="connsiteX15" fmla="*/ 606056 w 1840583"/>
                  <a:gd name="connsiteY15" fmla="*/ 152400 h 152400"/>
                  <a:gd name="connsiteX16" fmla="*/ 0 w 1840583"/>
                  <a:gd name="connsiteY16" fmla="*/ 1524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40583" h="152400">
                    <a:moveTo>
                      <a:pt x="0" y="0"/>
                    </a:moveTo>
                    <a:lnTo>
                      <a:pt x="606056" y="0"/>
                    </a:lnTo>
                    <a:lnTo>
                      <a:pt x="606056" y="36381"/>
                    </a:lnTo>
                    <a:lnTo>
                      <a:pt x="1520456" y="36381"/>
                    </a:lnTo>
                    <a:lnTo>
                      <a:pt x="1520456" y="56766"/>
                    </a:lnTo>
                    <a:lnTo>
                      <a:pt x="1732968" y="56766"/>
                    </a:lnTo>
                    <a:lnTo>
                      <a:pt x="1741554" y="36038"/>
                    </a:lnTo>
                    <a:cubicBezTo>
                      <a:pt x="1752052" y="25540"/>
                      <a:pt x="1766554" y="19047"/>
                      <a:pt x="1782573" y="19047"/>
                    </a:cubicBezTo>
                    <a:cubicBezTo>
                      <a:pt x="1814611" y="19047"/>
                      <a:pt x="1840583" y="45019"/>
                      <a:pt x="1840583" y="77057"/>
                    </a:cubicBezTo>
                    <a:cubicBezTo>
                      <a:pt x="1840583" y="109095"/>
                      <a:pt x="1814611" y="135067"/>
                      <a:pt x="1782573" y="135067"/>
                    </a:cubicBezTo>
                    <a:cubicBezTo>
                      <a:pt x="1766554" y="135067"/>
                      <a:pt x="1752052" y="128574"/>
                      <a:pt x="1741554" y="118077"/>
                    </a:cubicBezTo>
                    <a:lnTo>
                      <a:pt x="1735096" y="102485"/>
                    </a:lnTo>
                    <a:lnTo>
                      <a:pt x="1520456" y="102485"/>
                    </a:lnTo>
                    <a:lnTo>
                      <a:pt x="1520456" y="114075"/>
                    </a:lnTo>
                    <a:lnTo>
                      <a:pt x="606056" y="114075"/>
                    </a:lnTo>
                    <a:lnTo>
                      <a:pt x="606056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Freeform 46"/>
              <p:cNvSpPr/>
              <p:nvPr/>
            </p:nvSpPr>
            <p:spPr>
              <a:xfrm>
                <a:off x="1527544" y="4634575"/>
                <a:ext cx="2682426" cy="700919"/>
              </a:xfrm>
              <a:custGeom>
                <a:avLst/>
                <a:gdLst>
                  <a:gd name="connsiteX0" fmla="*/ 2624416 w 2682426"/>
                  <a:gd name="connsiteY0" fmla="*/ 0 h 700919"/>
                  <a:gd name="connsiteX1" fmla="*/ 2682426 w 2682426"/>
                  <a:gd name="connsiteY1" fmla="*/ 58010 h 700919"/>
                  <a:gd name="connsiteX2" fmla="*/ 2624416 w 2682426"/>
                  <a:gd name="connsiteY2" fmla="*/ 116020 h 700919"/>
                  <a:gd name="connsiteX3" fmla="*/ 2601836 w 2682426"/>
                  <a:gd name="connsiteY3" fmla="*/ 111461 h 700919"/>
                  <a:gd name="connsiteX4" fmla="*/ 2594315 w 2682426"/>
                  <a:gd name="connsiteY4" fmla="*/ 106390 h 700919"/>
                  <a:gd name="connsiteX5" fmla="*/ 1520456 w 2682426"/>
                  <a:gd name="connsiteY5" fmla="*/ 648523 h 700919"/>
                  <a:gd name="connsiteX6" fmla="*/ 1520456 w 2682426"/>
                  <a:gd name="connsiteY6" fmla="*/ 661550 h 700919"/>
                  <a:gd name="connsiteX7" fmla="*/ 606056 w 2682426"/>
                  <a:gd name="connsiteY7" fmla="*/ 661550 h 700919"/>
                  <a:gd name="connsiteX8" fmla="*/ 606056 w 2682426"/>
                  <a:gd name="connsiteY8" fmla="*/ 700919 h 700919"/>
                  <a:gd name="connsiteX9" fmla="*/ 0 w 2682426"/>
                  <a:gd name="connsiteY9" fmla="*/ 700919 h 700919"/>
                  <a:gd name="connsiteX10" fmla="*/ 0 w 2682426"/>
                  <a:gd name="connsiteY10" fmla="*/ 548519 h 700919"/>
                  <a:gd name="connsiteX11" fmla="*/ 606056 w 2682426"/>
                  <a:gd name="connsiteY11" fmla="*/ 548519 h 700919"/>
                  <a:gd name="connsiteX12" fmla="*/ 606056 w 2682426"/>
                  <a:gd name="connsiteY12" fmla="*/ 583856 h 700919"/>
                  <a:gd name="connsiteX13" fmla="*/ 1520456 w 2682426"/>
                  <a:gd name="connsiteY13" fmla="*/ 583856 h 700919"/>
                  <a:gd name="connsiteX14" fmla="*/ 1520456 w 2682426"/>
                  <a:gd name="connsiteY14" fmla="*/ 594113 h 700919"/>
                  <a:gd name="connsiteX15" fmla="*/ 2569167 w 2682426"/>
                  <a:gd name="connsiteY15" fmla="*/ 64676 h 700919"/>
                  <a:gd name="connsiteX16" fmla="*/ 2566406 w 2682426"/>
                  <a:gd name="connsiteY16" fmla="*/ 58010 h 700919"/>
                  <a:gd name="connsiteX17" fmla="*/ 2624416 w 2682426"/>
                  <a:gd name="connsiteY17" fmla="*/ 0 h 700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682426" h="700919">
                    <a:moveTo>
                      <a:pt x="2624416" y="0"/>
                    </a:moveTo>
                    <a:cubicBezTo>
                      <a:pt x="2656454" y="0"/>
                      <a:pt x="2682426" y="25972"/>
                      <a:pt x="2682426" y="58010"/>
                    </a:cubicBezTo>
                    <a:cubicBezTo>
                      <a:pt x="2682426" y="90048"/>
                      <a:pt x="2656454" y="116020"/>
                      <a:pt x="2624416" y="116020"/>
                    </a:cubicBezTo>
                    <a:cubicBezTo>
                      <a:pt x="2616407" y="116020"/>
                      <a:pt x="2608776" y="114397"/>
                      <a:pt x="2601836" y="111461"/>
                    </a:cubicBezTo>
                    <a:lnTo>
                      <a:pt x="2594315" y="106390"/>
                    </a:lnTo>
                    <a:lnTo>
                      <a:pt x="1520456" y="648523"/>
                    </a:lnTo>
                    <a:lnTo>
                      <a:pt x="1520456" y="661550"/>
                    </a:lnTo>
                    <a:lnTo>
                      <a:pt x="606056" y="661550"/>
                    </a:lnTo>
                    <a:lnTo>
                      <a:pt x="606056" y="700919"/>
                    </a:lnTo>
                    <a:lnTo>
                      <a:pt x="0" y="700919"/>
                    </a:lnTo>
                    <a:lnTo>
                      <a:pt x="0" y="548519"/>
                    </a:lnTo>
                    <a:lnTo>
                      <a:pt x="606056" y="548519"/>
                    </a:lnTo>
                    <a:lnTo>
                      <a:pt x="606056" y="583856"/>
                    </a:lnTo>
                    <a:lnTo>
                      <a:pt x="1520456" y="583856"/>
                    </a:lnTo>
                    <a:lnTo>
                      <a:pt x="1520456" y="594113"/>
                    </a:lnTo>
                    <a:lnTo>
                      <a:pt x="2569167" y="64676"/>
                    </a:lnTo>
                    <a:lnTo>
                      <a:pt x="2566406" y="58010"/>
                    </a:lnTo>
                    <a:cubicBezTo>
                      <a:pt x="2566406" y="25972"/>
                      <a:pt x="2592378" y="0"/>
                      <a:pt x="26244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Freeform 47"/>
              <p:cNvSpPr/>
              <p:nvPr/>
            </p:nvSpPr>
            <p:spPr>
              <a:xfrm>
                <a:off x="1527544" y="4961602"/>
                <a:ext cx="2677306" cy="678692"/>
              </a:xfrm>
              <a:custGeom>
                <a:avLst/>
                <a:gdLst>
                  <a:gd name="connsiteX0" fmla="*/ 2619296 w 2677306"/>
                  <a:gd name="connsiteY0" fmla="*/ 0 h 678692"/>
                  <a:gd name="connsiteX1" fmla="*/ 2677306 w 2677306"/>
                  <a:gd name="connsiteY1" fmla="*/ 58010 h 678692"/>
                  <a:gd name="connsiteX2" fmla="*/ 2619296 w 2677306"/>
                  <a:gd name="connsiteY2" fmla="*/ 116020 h 678692"/>
                  <a:gd name="connsiteX3" fmla="*/ 2596716 w 2677306"/>
                  <a:gd name="connsiteY3" fmla="*/ 111461 h 678692"/>
                  <a:gd name="connsiteX4" fmla="*/ 2580675 w 2677306"/>
                  <a:gd name="connsiteY4" fmla="*/ 100646 h 678692"/>
                  <a:gd name="connsiteX5" fmla="*/ 1521509 w 2677306"/>
                  <a:gd name="connsiteY5" fmla="*/ 635361 h 678692"/>
                  <a:gd name="connsiteX6" fmla="*/ 1520456 w 2677306"/>
                  <a:gd name="connsiteY6" fmla="*/ 633275 h 678692"/>
                  <a:gd name="connsiteX7" fmla="*/ 1520456 w 2677306"/>
                  <a:gd name="connsiteY7" fmla="*/ 650240 h 678692"/>
                  <a:gd name="connsiteX8" fmla="*/ 606056 w 2677306"/>
                  <a:gd name="connsiteY8" fmla="*/ 650240 h 678692"/>
                  <a:gd name="connsiteX9" fmla="*/ 606056 w 2677306"/>
                  <a:gd name="connsiteY9" fmla="*/ 678692 h 678692"/>
                  <a:gd name="connsiteX10" fmla="*/ 0 w 2677306"/>
                  <a:gd name="connsiteY10" fmla="*/ 678692 h 678692"/>
                  <a:gd name="connsiteX11" fmla="*/ 0 w 2677306"/>
                  <a:gd name="connsiteY11" fmla="*/ 526292 h 678692"/>
                  <a:gd name="connsiteX12" fmla="*/ 606056 w 2677306"/>
                  <a:gd name="connsiteY12" fmla="*/ 526292 h 678692"/>
                  <a:gd name="connsiteX13" fmla="*/ 606056 w 2677306"/>
                  <a:gd name="connsiteY13" fmla="*/ 572546 h 678692"/>
                  <a:gd name="connsiteX14" fmla="*/ 1520456 w 2677306"/>
                  <a:gd name="connsiteY14" fmla="*/ 572546 h 678692"/>
                  <a:gd name="connsiteX15" fmla="*/ 1520456 w 2677306"/>
                  <a:gd name="connsiteY15" fmla="*/ 581483 h 678692"/>
                  <a:gd name="connsiteX16" fmla="*/ 2562326 w 2677306"/>
                  <a:gd name="connsiteY16" fmla="*/ 55500 h 678692"/>
                  <a:gd name="connsiteX17" fmla="*/ 2578277 w 2677306"/>
                  <a:gd name="connsiteY17" fmla="*/ 16991 h 678692"/>
                  <a:gd name="connsiteX18" fmla="*/ 2619296 w 2677306"/>
                  <a:gd name="connsiteY18" fmla="*/ 0 h 678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677306" h="678692">
                    <a:moveTo>
                      <a:pt x="2619296" y="0"/>
                    </a:moveTo>
                    <a:cubicBezTo>
                      <a:pt x="2651334" y="0"/>
                      <a:pt x="2677306" y="25972"/>
                      <a:pt x="2677306" y="58010"/>
                    </a:cubicBezTo>
                    <a:cubicBezTo>
                      <a:pt x="2677306" y="90048"/>
                      <a:pt x="2651334" y="116020"/>
                      <a:pt x="2619296" y="116020"/>
                    </a:cubicBezTo>
                    <a:cubicBezTo>
                      <a:pt x="2611287" y="116020"/>
                      <a:pt x="2603656" y="114397"/>
                      <a:pt x="2596716" y="111461"/>
                    </a:cubicBezTo>
                    <a:lnTo>
                      <a:pt x="2580675" y="100646"/>
                    </a:lnTo>
                    <a:lnTo>
                      <a:pt x="1521509" y="635361"/>
                    </a:lnTo>
                    <a:lnTo>
                      <a:pt x="1520456" y="633275"/>
                    </a:lnTo>
                    <a:lnTo>
                      <a:pt x="1520456" y="650240"/>
                    </a:lnTo>
                    <a:lnTo>
                      <a:pt x="606056" y="650240"/>
                    </a:lnTo>
                    <a:lnTo>
                      <a:pt x="606056" y="678692"/>
                    </a:lnTo>
                    <a:lnTo>
                      <a:pt x="0" y="678692"/>
                    </a:lnTo>
                    <a:lnTo>
                      <a:pt x="0" y="526292"/>
                    </a:lnTo>
                    <a:lnTo>
                      <a:pt x="606056" y="526292"/>
                    </a:lnTo>
                    <a:lnTo>
                      <a:pt x="606056" y="572546"/>
                    </a:lnTo>
                    <a:lnTo>
                      <a:pt x="1520456" y="572546"/>
                    </a:lnTo>
                    <a:lnTo>
                      <a:pt x="1520456" y="581483"/>
                    </a:lnTo>
                    <a:lnTo>
                      <a:pt x="2562326" y="55500"/>
                    </a:lnTo>
                    <a:lnTo>
                      <a:pt x="2578277" y="16991"/>
                    </a:lnTo>
                    <a:cubicBezTo>
                      <a:pt x="2588775" y="6493"/>
                      <a:pt x="2603277" y="0"/>
                      <a:pt x="261929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Freeform 48"/>
              <p:cNvSpPr/>
              <p:nvPr/>
            </p:nvSpPr>
            <p:spPr>
              <a:xfrm>
                <a:off x="1527544" y="5368774"/>
                <a:ext cx="2369387" cy="576320"/>
              </a:xfrm>
              <a:custGeom>
                <a:avLst/>
                <a:gdLst>
                  <a:gd name="connsiteX0" fmla="*/ 2311377 w 2369387"/>
                  <a:gd name="connsiteY0" fmla="*/ 0 h 576320"/>
                  <a:gd name="connsiteX1" fmla="*/ 2369387 w 2369387"/>
                  <a:gd name="connsiteY1" fmla="*/ 58010 h 576320"/>
                  <a:gd name="connsiteX2" fmla="*/ 2311377 w 2369387"/>
                  <a:gd name="connsiteY2" fmla="*/ 116020 h 576320"/>
                  <a:gd name="connsiteX3" fmla="*/ 2270358 w 2369387"/>
                  <a:gd name="connsiteY3" fmla="*/ 99029 h 576320"/>
                  <a:gd name="connsiteX4" fmla="*/ 2269853 w 2369387"/>
                  <a:gd name="connsiteY4" fmla="*/ 97811 h 576320"/>
                  <a:gd name="connsiteX5" fmla="*/ 1520456 w 2369387"/>
                  <a:gd name="connsiteY5" fmla="*/ 535176 h 576320"/>
                  <a:gd name="connsiteX6" fmla="*/ 1520456 w 2369387"/>
                  <a:gd name="connsiteY6" fmla="*/ 548390 h 576320"/>
                  <a:gd name="connsiteX7" fmla="*/ 606056 w 2369387"/>
                  <a:gd name="connsiteY7" fmla="*/ 548390 h 576320"/>
                  <a:gd name="connsiteX8" fmla="*/ 606056 w 2369387"/>
                  <a:gd name="connsiteY8" fmla="*/ 576320 h 576320"/>
                  <a:gd name="connsiteX9" fmla="*/ 0 w 2369387"/>
                  <a:gd name="connsiteY9" fmla="*/ 576320 h 576320"/>
                  <a:gd name="connsiteX10" fmla="*/ 0 w 2369387"/>
                  <a:gd name="connsiteY10" fmla="*/ 423920 h 576320"/>
                  <a:gd name="connsiteX11" fmla="*/ 606056 w 2369387"/>
                  <a:gd name="connsiteY11" fmla="*/ 423920 h 576320"/>
                  <a:gd name="connsiteX12" fmla="*/ 606056 w 2369387"/>
                  <a:gd name="connsiteY12" fmla="*/ 470696 h 576320"/>
                  <a:gd name="connsiteX13" fmla="*/ 1520456 w 2369387"/>
                  <a:gd name="connsiteY13" fmla="*/ 470696 h 576320"/>
                  <a:gd name="connsiteX14" fmla="*/ 1520456 w 2369387"/>
                  <a:gd name="connsiteY14" fmla="*/ 471209 h 576320"/>
                  <a:gd name="connsiteX15" fmla="*/ 2253719 w 2369387"/>
                  <a:gd name="connsiteY15" fmla="*/ 43261 h 576320"/>
                  <a:gd name="connsiteX16" fmla="*/ 2257086 w 2369387"/>
                  <a:gd name="connsiteY16" fmla="*/ 49031 h 576320"/>
                  <a:gd name="connsiteX17" fmla="*/ 2270358 w 2369387"/>
                  <a:gd name="connsiteY17" fmla="*/ 16991 h 576320"/>
                  <a:gd name="connsiteX18" fmla="*/ 2311377 w 2369387"/>
                  <a:gd name="connsiteY18" fmla="*/ 0 h 576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69387" h="576320">
                    <a:moveTo>
                      <a:pt x="2311377" y="0"/>
                    </a:moveTo>
                    <a:cubicBezTo>
                      <a:pt x="2343415" y="0"/>
                      <a:pt x="2369387" y="25972"/>
                      <a:pt x="2369387" y="58010"/>
                    </a:cubicBezTo>
                    <a:cubicBezTo>
                      <a:pt x="2369387" y="90048"/>
                      <a:pt x="2343415" y="116020"/>
                      <a:pt x="2311377" y="116020"/>
                    </a:cubicBezTo>
                    <a:cubicBezTo>
                      <a:pt x="2295358" y="116020"/>
                      <a:pt x="2280856" y="109527"/>
                      <a:pt x="2270358" y="99029"/>
                    </a:cubicBezTo>
                    <a:lnTo>
                      <a:pt x="2269853" y="97811"/>
                    </a:lnTo>
                    <a:lnTo>
                      <a:pt x="1520456" y="535176"/>
                    </a:lnTo>
                    <a:lnTo>
                      <a:pt x="1520456" y="548390"/>
                    </a:lnTo>
                    <a:lnTo>
                      <a:pt x="606056" y="548390"/>
                    </a:lnTo>
                    <a:lnTo>
                      <a:pt x="606056" y="576320"/>
                    </a:lnTo>
                    <a:lnTo>
                      <a:pt x="0" y="576320"/>
                    </a:lnTo>
                    <a:lnTo>
                      <a:pt x="0" y="423920"/>
                    </a:lnTo>
                    <a:lnTo>
                      <a:pt x="606056" y="423920"/>
                    </a:lnTo>
                    <a:lnTo>
                      <a:pt x="606056" y="470696"/>
                    </a:lnTo>
                    <a:lnTo>
                      <a:pt x="1520456" y="470696"/>
                    </a:lnTo>
                    <a:lnTo>
                      <a:pt x="1520456" y="471209"/>
                    </a:lnTo>
                    <a:lnTo>
                      <a:pt x="2253719" y="43261"/>
                    </a:lnTo>
                    <a:lnTo>
                      <a:pt x="2257086" y="49031"/>
                    </a:lnTo>
                    <a:lnTo>
                      <a:pt x="2270358" y="16991"/>
                    </a:lnTo>
                    <a:cubicBezTo>
                      <a:pt x="2280856" y="6493"/>
                      <a:pt x="2295358" y="0"/>
                      <a:pt x="23113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1527544" y="4572000"/>
                <a:ext cx="1840583" cy="152400"/>
              </a:xfrm>
              <a:custGeom>
                <a:avLst/>
                <a:gdLst>
                  <a:gd name="connsiteX0" fmla="*/ 0 w 1840583"/>
                  <a:gd name="connsiteY0" fmla="*/ 0 h 152400"/>
                  <a:gd name="connsiteX1" fmla="*/ 606056 w 1840583"/>
                  <a:gd name="connsiteY1" fmla="*/ 0 h 152400"/>
                  <a:gd name="connsiteX2" fmla="*/ 606056 w 1840583"/>
                  <a:gd name="connsiteY2" fmla="*/ 35736 h 152400"/>
                  <a:gd name="connsiteX3" fmla="*/ 1520456 w 1840583"/>
                  <a:gd name="connsiteY3" fmla="*/ 35736 h 152400"/>
                  <a:gd name="connsiteX4" fmla="*/ 1520456 w 1840583"/>
                  <a:gd name="connsiteY4" fmla="*/ 57190 h 152400"/>
                  <a:gd name="connsiteX5" fmla="*/ 1735659 w 1840583"/>
                  <a:gd name="connsiteY5" fmla="*/ 57190 h 152400"/>
                  <a:gd name="connsiteX6" fmla="*/ 1741554 w 1840583"/>
                  <a:gd name="connsiteY6" fmla="*/ 42960 h 152400"/>
                  <a:gd name="connsiteX7" fmla="*/ 1782573 w 1840583"/>
                  <a:gd name="connsiteY7" fmla="*/ 25969 h 152400"/>
                  <a:gd name="connsiteX8" fmla="*/ 1840583 w 1840583"/>
                  <a:gd name="connsiteY8" fmla="*/ 83979 h 152400"/>
                  <a:gd name="connsiteX9" fmla="*/ 1782573 w 1840583"/>
                  <a:gd name="connsiteY9" fmla="*/ 141989 h 152400"/>
                  <a:gd name="connsiteX10" fmla="*/ 1741554 w 1840583"/>
                  <a:gd name="connsiteY10" fmla="*/ 124999 h 152400"/>
                  <a:gd name="connsiteX11" fmla="*/ 1732404 w 1840583"/>
                  <a:gd name="connsiteY11" fmla="*/ 102909 h 152400"/>
                  <a:gd name="connsiteX12" fmla="*/ 1520456 w 1840583"/>
                  <a:gd name="connsiteY12" fmla="*/ 102909 h 152400"/>
                  <a:gd name="connsiteX13" fmla="*/ 1520456 w 1840583"/>
                  <a:gd name="connsiteY13" fmla="*/ 113430 h 152400"/>
                  <a:gd name="connsiteX14" fmla="*/ 606056 w 1840583"/>
                  <a:gd name="connsiteY14" fmla="*/ 113430 h 152400"/>
                  <a:gd name="connsiteX15" fmla="*/ 606056 w 1840583"/>
                  <a:gd name="connsiteY15" fmla="*/ 152400 h 152400"/>
                  <a:gd name="connsiteX16" fmla="*/ 0 w 1840583"/>
                  <a:gd name="connsiteY16" fmla="*/ 1524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40583" h="152400">
                    <a:moveTo>
                      <a:pt x="0" y="0"/>
                    </a:moveTo>
                    <a:lnTo>
                      <a:pt x="606056" y="0"/>
                    </a:lnTo>
                    <a:lnTo>
                      <a:pt x="606056" y="35736"/>
                    </a:lnTo>
                    <a:lnTo>
                      <a:pt x="1520456" y="35736"/>
                    </a:lnTo>
                    <a:lnTo>
                      <a:pt x="1520456" y="57190"/>
                    </a:lnTo>
                    <a:lnTo>
                      <a:pt x="1735659" y="57190"/>
                    </a:lnTo>
                    <a:lnTo>
                      <a:pt x="1741554" y="42960"/>
                    </a:lnTo>
                    <a:cubicBezTo>
                      <a:pt x="1752052" y="32462"/>
                      <a:pt x="1766554" y="25969"/>
                      <a:pt x="1782573" y="25969"/>
                    </a:cubicBezTo>
                    <a:cubicBezTo>
                      <a:pt x="1814611" y="25969"/>
                      <a:pt x="1840583" y="51941"/>
                      <a:pt x="1840583" y="83979"/>
                    </a:cubicBezTo>
                    <a:cubicBezTo>
                      <a:pt x="1840583" y="116017"/>
                      <a:pt x="1814611" y="141989"/>
                      <a:pt x="1782573" y="141989"/>
                    </a:cubicBezTo>
                    <a:cubicBezTo>
                      <a:pt x="1766554" y="141989"/>
                      <a:pt x="1752052" y="135496"/>
                      <a:pt x="1741554" y="124999"/>
                    </a:cubicBezTo>
                    <a:lnTo>
                      <a:pt x="1732404" y="102909"/>
                    </a:lnTo>
                    <a:lnTo>
                      <a:pt x="1520456" y="102909"/>
                    </a:lnTo>
                    <a:lnTo>
                      <a:pt x="1520456" y="113430"/>
                    </a:lnTo>
                    <a:lnTo>
                      <a:pt x="606056" y="113430"/>
                    </a:lnTo>
                    <a:lnTo>
                      <a:pt x="606056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Freeform 50"/>
              <p:cNvSpPr/>
              <p:nvPr/>
            </p:nvSpPr>
            <p:spPr>
              <a:xfrm>
                <a:off x="1527544" y="4637788"/>
                <a:ext cx="2368501" cy="392906"/>
              </a:xfrm>
              <a:custGeom>
                <a:avLst/>
                <a:gdLst>
                  <a:gd name="connsiteX0" fmla="*/ 2310491 w 2368501"/>
                  <a:gd name="connsiteY0" fmla="*/ 0 h 392906"/>
                  <a:gd name="connsiteX1" fmla="*/ 2368501 w 2368501"/>
                  <a:gd name="connsiteY1" fmla="*/ 58010 h 392906"/>
                  <a:gd name="connsiteX2" fmla="*/ 2310491 w 2368501"/>
                  <a:gd name="connsiteY2" fmla="*/ 116020 h 392906"/>
                  <a:gd name="connsiteX3" fmla="*/ 2269472 w 2368501"/>
                  <a:gd name="connsiteY3" fmla="*/ 99029 h 392906"/>
                  <a:gd name="connsiteX4" fmla="*/ 2265383 w 2368501"/>
                  <a:gd name="connsiteY4" fmla="*/ 89157 h 392906"/>
                  <a:gd name="connsiteX5" fmla="*/ 1520456 w 2368501"/>
                  <a:gd name="connsiteY5" fmla="*/ 332025 h 392906"/>
                  <a:gd name="connsiteX6" fmla="*/ 1520456 w 2368501"/>
                  <a:gd name="connsiteY6" fmla="*/ 351920 h 392906"/>
                  <a:gd name="connsiteX7" fmla="*/ 606056 w 2368501"/>
                  <a:gd name="connsiteY7" fmla="*/ 351920 h 392906"/>
                  <a:gd name="connsiteX8" fmla="*/ 606056 w 2368501"/>
                  <a:gd name="connsiteY8" fmla="*/ 392906 h 392906"/>
                  <a:gd name="connsiteX9" fmla="*/ 0 w 2368501"/>
                  <a:gd name="connsiteY9" fmla="*/ 392906 h 392906"/>
                  <a:gd name="connsiteX10" fmla="*/ 0 w 2368501"/>
                  <a:gd name="connsiteY10" fmla="*/ 240506 h 392906"/>
                  <a:gd name="connsiteX11" fmla="*/ 606056 w 2368501"/>
                  <a:gd name="connsiteY11" fmla="*/ 240506 h 392906"/>
                  <a:gd name="connsiteX12" fmla="*/ 606056 w 2368501"/>
                  <a:gd name="connsiteY12" fmla="*/ 274226 h 392906"/>
                  <a:gd name="connsiteX13" fmla="*/ 1520456 w 2368501"/>
                  <a:gd name="connsiteY13" fmla="*/ 274226 h 392906"/>
                  <a:gd name="connsiteX14" fmla="*/ 1520456 w 2368501"/>
                  <a:gd name="connsiteY14" fmla="*/ 278266 h 392906"/>
                  <a:gd name="connsiteX15" fmla="*/ 2261295 w 2368501"/>
                  <a:gd name="connsiteY15" fmla="*/ 36731 h 392906"/>
                  <a:gd name="connsiteX16" fmla="*/ 2269472 w 2368501"/>
                  <a:gd name="connsiteY16" fmla="*/ 16991 h 392906"/>
                  <a:gd name="connsiteX17" fmla="*/ 2310491 w 2368501"/>
                  <a:gd name="connsiteY17" fmla="*/ 0 h 39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68501" h="392906">
                    <a:moveTo>
                      <a:pt x="2310491" y="0"/>
                    </a:moveTo>
                    <a:cubicBezTo>
                      <a:pt x="2342529" y="0"/>
                      <a:pt x="2368501" y="25972"/>
                      <a:pt x="2368501" y="58010"/>
                    </a:cubicBezTo>
                    <a:cubicBezTo>
                      <a:pt x="2368501" y="90048"/>
                      <a:pt x="2342529" y="116020"/>
                      <a:pt x="2310491" y="116020"/>
                    </a:cubicBezTo>
                    <a:cubicBezTo>
                      <a:pt x="2294472" y="116020"/>
                      <a:pt x="2279970" y="109527"/>
                      <a:pt x="2269472" y="99029"/>
                    </a:cubicBezTo>
                    <a:lnTo>
                      <a:pt x="2265383" y="89157"/>
                    </a:lnTo>
                    <a:lnTo>
                      <a:pt x="1520456" y="332025"/>
                    </a:lnTo>
                    <a:lnTo>
                      <a:pt x="1520456" y="351920"/>
                    </a:lnTo>
                    <a:lnTo>
                      <a:pt x="606056" y="351920"/>
                    </a:lnTo>
                    <a:lnTo>
                      <a:pt x="606056" y="392906"/>
                    </a:lnTo>
                    <a:lnTo>
                      <a:pt x="0" y="392906"/>
                    </a:lnTo>
                    <a:lnTo>
                      <a:pt x="0" y="240506"/>
                    </a:lnTo>
                    <a:lnTo>
                      <a:pt x="606056" y="240506"/>
                    </a:lnTo>
                    <a:lnTo>
                      <a:pt x="606056" y="274226"/>
                    </a:lnTo>
                    <a:lnTo>
                      <a:pt x="1520456" y="274226"/>
                    </a:lnTo>
                    <a:lnTo>
                      <a:pt x="1520456" y="278266"/>
                    </a:lnTo>
                    <a:lnTo>
                      <a:pt x="2261295" y="36731"/>
                    </a:lnTo>
                    <a:lnTo>
                      <a:pt x="2269472" y="16991"/>
                    </a:lnTo>
                    <a:cubicBezTo>
                      <a:pt x="2279970" y="6493"/>
                      <a:pt x="2294472" y="0"/>
                      <a:pt x="231049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6" name="Group 51"/>
          <p:cNvGrpSpPr/>
          <p:nvPr/>
        </p:nvGrpSpPr>
        <p:grpSpPr>
          <a:xfrm>
            <a:off x="2603726" y="5054843"/>
            <a:ext cx="781644" cy="804050"/>
            <a:chOff x="4572000" y="685800"/>
            <a:chExt cx="2743200" cy="2743200"/>
          </a:xfrm>
          <a:scene3d>
            <a:camera prst="isometricTopUp"/>
            <a:lightRig rig="threePt" dir="t"/>
          </a:scene3d>
        </p:grpSpPr>
        <p:sp>
          <p:nvSpPr>
            <p:cNvPr id="53" name="Freeform 52"/>
            <p:cNvSpPr/>
            <p:nvPr/>
          </p:nvSpPr>
          <p:spPr>
            <a:xfrm>
              <a:off x="4572000" y="685800"/>
              <a:ext cx="2743200" cy="2743200"/>
            </a:xfrm>
            <a:custGeom>
              <a:avLst/>
              <a:gdLst>
                <a:gd name="connsiteX0" fmla="*/ 641350 w 2743200"/>
                <a:gd name="connsiteY0" fmla="*/ 1600200 h 2743200"/>
                <a:gd name="connsiteX1" fmla="*/ 641350 w 2743200"/>
                <a:gd name="connsiteY1" fmla="*/ 1981200 h 2743200"/>
                <a:gd name="connsiteX2" fmla="*/ 2089150 w 2743200"/>
                <a:gd name="connsiteY2" fmla="*/ 1981200 h 2743200"/>
                <a:gd name="connsiteX3" fmla="*/ 2089150 w 2743200"/>
                <a:gd name="connsiteY3" fmla="*/ 1600200 h 2743200"/>
                <a:gd name="connsiteX4" fmla="*/ 641350 w 2743200"/>
                <a:gd name="connsiteY4" fmla="*/ 838200 h 2743200"/>
                <a:gd name="connsiteX5" fmla="*/ 641350 w 2743200"/>
                <a:gd name="connsiteY5" fmla="*/ 1219200 h 2743200"/>
                <a:gd name="connsiteX6" fmla="*/ 2089150 w 2743200"/>
                <a:gd name="connsiteY6" fmla="*/ 1219200 h 2743200"/>
                <a:gd name="connsiteX7" fmla="*/ 2089150 w 2743200"/>
                <a:gd name="connsiteY7" fmla="*/ 838200 h 2743200"/>
                <a:gd name="connsiteX8" fmla="*/ 0 w 2743200"/>
                <a:gd name="connsiteY8" fmla="*/ 0 h 2743200"/>
                <a:gd name="connsiteX9" fmla="*/ 2743200 w 2743200"/>
                <a:gd name="connsiteY9" fmla="*/ 0 h 2743200"/>
                <a:gd name="connsiteX10" fmla="*/ 2743200 w 2743200"/>
                <a:gd name="connsiteY10" fmla="*/ 2743200 h 2743200"/>
                <a:gd name="connsiteX11" fmla="*/ 0 w 2743200"/>
                <a:gd name="connsiteY11" fmla="*/ 2743200 h 274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43200" h="2743200">
                  <a:moveTo>
                    <a:pt x="641350" y="1600200"/>
                  </a:moveTo>
                  <a:lnTo>
                    <a:pt x="641350" y="1981200"/>
                  </a:lnTo>
                  <a:lnTo>
                    <a:pt x="2089150" y="1981200"/>
                  </a:lnTo>
                  <a:lnTo>
                    <a:pt x="2089150" y="1600200"/>
                  </a:lnTo>
                  <a:close/>
                  <a:moveTo>
                    <a:pt x="641350" y="838200"/>
                  </a:moveTo>
                  <a:lnTo>
                    <a:pt x="641350" y="1219200"/>
                  </a:lnTo>
                  <a:lnTo>
                    <a:pt x="2089150" y="1219200"/>
                  </a:lnTo>
                  <a:lnTo>
                    <a:pt x="2089150" y="838200"/>
                  </a:lnTo>
                  <a:close/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close/>
                </a:path>
              </a:pathLst>
            </a:custGeom>
            <a:solidFill>
              <a:srgbClr val="93797A"/>
            </a:solidFill>
            <a:ln>
              <a:noFill/>
            </a:ln>
            <a:sp3d extrusionH="127000" prstMaterial="dkEdge">
              <a:bevelT w="1905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7" name="Group 53"/>
            <p:cNvGrpSpPr/>
            <p:nvPr/>
          </p:nvGrpSpPr>
          <p:grpSpPr>
            <a:xfrm>
              <a:off x="5334000" y="1446663"/>
              <a:ext cx="1184790" cy="309349"/>
              <a:chOff x="5334000" y="1446663"/>
              <a:chExt cx="1184790" cy="309349"/>
            </a:xfrm>
            <a:solidFill>
              <a:srgbClr val="93797A"/>
            </a:solidFill>
          </p:grpSpPr>
          <p:sp>
            <p:nvSpPr>
              <p:cNvPr id="63" name="Rectangle 62"/>
              <p:cNvSpPr/>
              <p:nvPr/>
            </p:nvSpPr>
            <p:spPr>
              <a:xfrm>
                <a:off x="5334000" y="1447800"/>
                <a:ext cx="76200" cy="304800"/>
              </a:xfrm>
              <a:prstGeom prst="rect">
                <a:avLst/>
              </a:prstGeom>
              <a:grpFill/>
              <a:ln>
                <a:noFill/>
              </a:ln>
              <a:sp3d prstMaterial="dkEdge">
                <a:bevelT w="1905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5521659" y="1446663"/>
                <a:ext cx="76200" cy="304800"/>
              </a:xfrm>
              <a:prstGeom prst="rect">
                <a:avLst/>
              </a:prstGeom>
              <a:grpFill/>
              <a:ln>
                <a:noFill/>
              </a:ln>
              <a:sp3d prstMaterial="dkEdge">
                <a:bevelT w="1905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5716144" y="1446663"/>
                <a:ext cx="76200" cy="304800"/>
              </a:xfrm>
              <a:prstGeom prst="rect">
                <a:avLst/>
              </a:prstGeom>
              <a:grpFill/>
              <a:ln>
                <a:noFill/>
              </a:ln>
              <a:sp3d prstMaterial="dkEdge">
                <a:bevelT w="1905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5895261" y="1446663"/>
                <a:ext cx="76200" cy="304800"/>
              </a:xfrm>
              <a:prstGeom prst="rect">
                <a:avLst/>
              </a:prstGeom>
              <a:grpFill/>
              <a:ln>
                <a:noFill/>
              </a:ln>
              <a:sp3d prstMaterial="dkEdge">
                <a:bevelT w="1905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6068141" y="1451212"/>
                <a:ext cx="76200" cy="304800"/>
              </a:xfrm>
              <a:prstGeom prst="rect">
                <a:avLst/>
              </a:prstGeom>
              <a:grpFill/>
              <a:ln>
                <a:noFill/>
              </a:ln>
              <a:sp3d prstMaterial="dkEdge">
                <a:bevelT w="1905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6255800" y="1450075"/>
                <a:ext cx="76200" cy="304800"/>
              </a:xfrm>
              <a:prstGeom prst="rect">
                <a:avLst/>
              </a:prstGeom>
              <a:grpFill/>
              <a:ln>
                <a:noFill/>
              </a:ln>
              <a:sp3d prstMaterial="dkEdge">
                <a:bevelT w="1905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6442590" y="1447800"/>
                <a:ext cx="76200" cy="304800"/>
              </a:xfrm>
              <a:prstGeom prst="rect">
                <a:avLst/>
              </a:prstGeom>
              <a:grpFill/>
              <a:ln>
                <a:noFill/>
              </a:ln>
              <a:sp3d prstMaterial="dkEdge">
                <a:bevelT w="1905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8" name="Group 54"/>
            <p:cNvGrpSpPr/>
            <p:nvPr/>
          </p:nvGrpSpPr>
          <p:grpSpPr>
            <a:xfrm>
              <a:off x="5334000" y="2223449"/>
              <a:ext cx="1184790" cy="309349"/>
              <a:chOff x="5334000" y="1446663"/>
              <a:chExt cx="1184790" cy="309349"/>
            </a:xfrm>
            <a:solidFill>
              <a:srgbClr val="93797A"/>
            </a:solidFill>
          </p:grpSpPr>
          <p:sp>
            <p:nvSpPr>
              <p:cNvPr id="56" name="Rectangle 55"/>
              <p:cNvSpPr/>
              <p:nvPr/>
            </p:nvSpPr>
            <p:spPr>
              <a:xfrm>
                <a:off x="5334000" y="1447800"/>
                <a:ext cx="76200" cy="304800"/>
              </a:xfrm>
              <a:prstGeom prst="rect">
                <a:avLst/>
              </a:prstGeom>
              <a:grpFill/>
              <a:ln>
                <a:noFill/>
              </a:ln>
              <a:sp3d prstMaterial="dkEdge">
                <a:bevelT w="1905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5521659" y="1446663"/>
                <a:ext cx="76200" cy="304800"/>
              </a:xfrm>
              <a:prstGeom prst="rect">
                <a:avLst/>
              </a:prstGeom>
              <a:grpFill/>
              <a:ln>
                <a:noFill/>
              </a:ln>
              <a:sp3d prstMaterial="dkEdge">
                <a:bevelT w="1905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5716144" y="1446663"/>
                <a:ext cx="76200" cy="304800"/>
              </a:xfrm>
              <a:prstGeom prst="rect">
                <a:avLst/>
              </a:prstGeom>
              <a:grpFill/>
              <a:ln>
                <a:noFill/>
              </a:ln>
              <a:sp3d prstMaterial="dkEdge">
                <a:bevelT w="1905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5895261" y="1446663"/>
                <a:ext cx="76200" cy="304800"/>
              </a:xfrm>
              <a:prstGeom prst="rect">
                <a:avLst/>
              </a:prstGeom>
              <a:grpFill/>
              <a:ln>
                <a:noFill/>
              </a:ln>
              <a:sp3d prstMaterial="dkEdge">
                <a:bevelT w="1905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6068141" y="1451212"/>
                <a:ext cx="76200" cy="304800"/>
              </a:xfrm>
              <a:prstGeom prst="rect">
                <a:avLst/>
              </a:prstGeom>
              <a:grpFill/>
              <a:ln>
                <a:noFill/>
              </a:ln>
              <a:sp3d prstMaterial="dkEdge">
                <a:bevelT w="1905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6255800" y="1450075"/>
                <a:ext cx="76200" cy="304800"/>
              </a:xfrm>
              <a:prstGeom prst="rect">
                <a:avLst/>
              </a:prstGeom>
              <a:grpFill/>
              <a:ln>
                <a:noFill/>
              </a:ln>
              <a:sp3d prstMaterial="dkEdge">
                <a:bevelT w="1905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6442590" y="1447800"/>
                <a:ext cx="76200" cy="304800"/>
              </a:xfrm>
              <a:prstGeom prst="rect">
                <a:avLst/>
              </a:prstGeom>
              <a:grpFill/>
              <a:ln>
                <a:noFill/>
              </a:ln>
              <a:sp3d prstMaterial="dkEdge">
                <a:bevelT w="1905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06" name="Freeform 105"/>
          <p:cNvSpPr/>
          <p:nvPr/>
        </p:nvSpPr>
        <p:spPr>
          <a:xfrm>
            <a:off x="1731593" y="3805394"/>
            <a:ext cx="2735803" cy="1517132"/>
          </a:xfrm>
          <a:custGeom>
            <a:avLst/>
            <a:gdLst>
              <a:gd name="connsiteX0" fmla="*/ 2623693 w 5049982"/>
              <a:gd name="connsiteY0" fmla="*/ 2222575 h 2722418"/>
              <a:gd name="connsiteX1" fmla="*/ 2623693 w 5049982"/>
              <a:gd name="connsiteY1" fmla="*/ 2586257 h 2722418"/>
              <a:gd name="connsiteX2" fmla="*/ 3922146 w 5049982"/>
              <a:gd name="connsiteY2" fmla="*/ 2586257 h 2722418"/>
              <a:gd name="connsiteX3" fmla="*/ 3922146 w 5049982"/>
              <a:gd name="connsiteY3" fmla="*/ 2222575 h 2722418"/>
              <a:gd name="connsiteX4" fmla="*/ 1155756 w 5049982"/>
              <a:gd name="connsiteY4" fmla="*/ 986057 h 2722418"/>
              <a:gd name="connsiteX5" fmla="*/ 1155756 w 5049982"/>
              <a:gd name="connsiteY5" fmla="*/ 1671857 h 2722418"/>
              <a:gd name="connsiteX6" fmla="*/ 967891 w 5049982"/>
              <a:gd name="connsiteY6" fmla="*/ 1671857 h 2722418"/>
              <a:gd name="connsiteX7" fmla="*/ 967413 w 5049982"/>
              <a:gd name="connsiteY7" fmla="*/ 1667190 h 2722418"/>
              <a:gd name="connsiteX8" fmla="*/ 636569 w 5049982"/>
              <a:gd name="connsiteY8" fmla="*/ 1401693 h 2722418"/>
              <a:gd name="connsiteX9" fmla="*/ 298864 w 5049982"/>
              <a:gd name="connsiteY9" fmla="*/ 1734202 h 2722418"/>
              <a:gd name="connsiteX10" fmla="*/ 636569 w 5049982"/>
              <a:gd name="connsiteY10" fmla="*/ 2066711 h 2722418"/>
              <a:gd name="connsiteX11" fmla="*/ 947736 w 5049982"/>
              <a:gd name="connsiteY11" fmla="*/ 1863630 h 2722418"/>
              <a:gd name="connsiteX12" fmla="*/ 962332 w 5049982"/>
              <a:gd name="connsiteY12" fmla="*/ 1817330 h 2722418"/>
              <a:gd name="connsiteX13" fmla="*/ 1155756 w 5049982"/>
              <a:gd name="connsiteY13" fmla="*/ 1817330 h 2722418"/>
              <a:gd name="connsiteX14" fmla="*/ 1155756 w 5049982"/>
              <a:gd name="connsiteY14" fmla="*/ 2077102 h 2722418"/>
              <a:gd name="connsiteX15" fmla="*/ 4008420 w 5049982"/>
              <a:gd name="connsiteY15" fmla="*/ 2077102 h 2722418"/>
              <a:gd name="connsiteX16" fmla="*/ 4008420 w 5049982"/>
              <a:gd name="connsiteY16" fmla="*/ 1817329 h 2722418"/>
              <a:gd name="connsiteX17" fmla="*/ 4128130 w 5049982"/>
              <a:gd name="connsiteY17" fmla="*/ 1817329 h 2722418"/>
              <a:gd name="connsiteX18" fmla="*/ 4139755 w 5049982"/>
              <a:gd name="connsiteY18" fmla="*/ 1874021 h 2722418"/>
              <a:gd name="connsiteX19" fmla="*/ 4450921 w 5049982"/>
              <a:gd name="connsiteY19" fmla="*/ 2077102 h 2722418"/>
              <a:gd name="connsiteX20" fmla="*/ 4788626 w 5049982"/>
              <a:gd name="connsiteY20" fmla="*/ 1744593 h 2722418"/>
              <a:gd name="connsiteX21" fmla="*/ 4450921 w 5049982"/>
              <a:gd name="connsiteY21" fmla="*/ 1412084 h 2722418"/>
              <a:gd name="connsiteX22" fmla="*/ 4139755 w 5049982"/>
              <a:gd name="connsiteY22" fmla="*/ 1615166 h 2722418"/>
              <a:gd name="connsiteX23" fmla="*/ 4128131 w 5049982"/>
              <a:gd name="connsiteY23" fmla="*/ 1671856 h 2722418"/>
              <a:gd name="connsiteX24" fmla="*/ 4008420 w 5049982"/>
              <a:gd name="connsiteY24" fmla="*/ 1671856 h 2722418"/>
              <a:gd name="connsiteX25" fmla="*/ 4008420 w 5049982"/>
              <a:gd name="connsiteY25" fmla="*/ 986057 h 2722418"/>
              <a:gd name="connsiteX26" fmla="*/ 0 w 5049982"/>
              <a:gd name="connsiteY26" fmla="*/ 0 h 2722418"/>
              <a:gd name="connsiteX27" fmla="*/ 5049982 w 5049982"/>
              <a:gd name="connsiteY27" fmla="*/ 0 h 2722418"/>
              <a:gd name="connsiteX28" fmla="*/ 5049982 w 5049982"/>
              <a:gd name="connsiteY28" fmla="*/ 2722418 h 2722418"/>
              <a:gd name="connsiteX29" fmla="*/ 0 w 5049982"/>
              <a:gd name="connsiteY29" fmla="*/ 2722418 h 272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049982" h="2722418">
                <a:moveTo>
                  <a:pt x="2623693" y="2222575"/>
                </a:moveTo>
                <a:lnTo>
                  <a:pt x="2623693" y="2586257"/>
                </a:lnTo>
                <a:lnTo>
                  <a:pt x="3922146" y="2586257"/>
                </a:lnTo>
                <a:lnTo>
                  <a:pt x="3922146" y="2222575"/>
                </a:lnTo>
                <a:close/>
                <a:moveTo>
                  <a:pt x="1155756" y="986057"/>
                </a:moveTo>
                <a:lnTo>
                  <a:pt x="1155756" y="1671857"/>
                </a:lnTo>
                <a:lnTo>
                  <a:pt x="967891" y="1671857"/>
                </a:lnTo>
                <a:lnTo>
                  <a:pt x="967413" y="1667190"/>
                </a:lnTo>
                <a:cubicBezTo>
                  <a:pt x="935923" y="1515671"/>
                  <a:pt x="799764" y="1401693"/>
                  <a:pt x="636569" y="1401693"/>
                </a:cubicBezTo>
                <a:cubicBezTo>
                  <a:pt x="450060" y="1401693"/>
                  <a:pt x="298864" y="1550562"/>
                  <a:pt x="298864" y="1734202"/>
                </a:cubicBezTo>
                <a:cubicBezTo>
                  <a:pt x="298864" y="1917842"/>
                  <a:pt x="450060" y="2066711"/>
                  <a:pt x="636569" y="2066711"/>
                </a:cubicBezTo>
                <a:cubicBezTo>
                  <a:pt x="776451" y="2066711"/>
                  <a:pt x="896469" y="1982972"/>
                  <a:pt x="947736" y="1863630"/>
                </a:cubicBezTo>
                <a:lnTo>
                  <a:pt x="962332" y="1817330"/>
                </a:lnTo>
                <a:lnTo>
                  <a:pt x="1155756" y="1817330"/>
                </a:lnTo>
                <a:lnTo>
                  <a:pt x="1155756" y="2077102"/>
                </a:lnTo>
                <a:lnTo>
                  <a:pt x="4008420" y="2077102"/>
                </a:lnTo>
                <a:lnTo>
                  <a:pt x="4008420" y="1817329"/>
                </a:lnTo>
                <a:lnTo>
                  <a:pt x="4128130" y="1817329"/>
                </a:lnTo>
                <a:lnTo>
                  <a:pt x="4139755" y="1874021"/>
                </a:lnTo>
                <a:cubicBezTo>
                  <a:pt x="4191021" y="1993363"/>
                  <a:pt x="4311040" y="2077102"/>
                  <a:pt x="4450921" y="2077102"/>
                </a:cubicBezTo>
                <a:cubicBezTo>
                  <a:pt x="4637430" y="2077102"/>
                  <a:pt x="4788626" y="1928233"/>
                  <a:pt x="4788626" y="1744593"/>
                </a:cubicBezTo>
                <a:cubicBezTo>
                  <a:pt x="4788626" y="1560953"/>
                  <a:pt x="4637430" y="1412084"/>
                  <a:pt x="4450921" y="1412084"/>
                </a:cubicBezTo>
                <a:cubicBezTo>
                  <a:pt x="4311040" y="1412084"/>
                  <a:pt x="4191021" y="1495823"/>
                  <a:pt x="4139755" y="1615166"/>
                </a:cubicBezTo>
                <a:lnTo>
                  <a:pt x="4128131" y="1671856"/>
                </a:lnTo>
                <a:lnTo>
                  <a:pt x="4008420" y="1671856"/>
                </a:lnTo>
                <a:lnTo>
                  <a:pt x="4008420" y="986057"/>
                </a:lnTo>
                <a:close/>
                <a:moveTo>
                  <a:pt x="0" y="0"/>
                </a:moveTo>
                <a:lnTo>
                  <a:pt x="5049982" y="0"/>
                </a:lnTo>
                <a:lnTo>
                  <a:pt x="5049982" y="2722418"/>
                </a:lnTo>
                <a:lnTo>
                  <a:pt x="0" y="2722418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  <a:scene3d>
            <a:camera prst="isometricTopUp"/>
            <a:lightRig rig="threePt" dir="t"/>
          </a:scene3d>
          <a:sp3d extrusionH="127000">
            <a:bevelT w="0" h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4144571" y="1562078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Polycarbonate lid </a:t>
            </a:r>
          </a:p>
          <a:p>
            <a:r>
              <a:rPr lang="en-US" dirty="0">
                <a:solidFill>
                  <a:prstClr val="black"/>
                </a:solidFill>
              </a:rPr>
              <a:t>with reservoirs**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4103291" y="2220474"/>
            <a:ext cx="2236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PDMS vasculature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4307638" y="2592261"/>
            <a:ext cx="3016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Polycarbonate </a:t>
            </a:r>
          </a:p>
          <a:p>
            <a:r>
              <a:rPr lang="en-US" dirty="0">
                <a:solidFill>
                  <a:prstClr val="black"/>
                </a:solidFill>
              </a:rPr>
              <a:t>membrane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4609424" y="4116682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Silicone gasket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4758928" y="5487495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Polycarbonate </a:t>
            </a:r>
          </a:p>
          <a:p>
            <a:r>
              <a:rPr lang="en-US" dirty="0">
                <a:solidFill>
                  <a:prstClr val="black"/>
                </a:solidFill>
              </a:rPr>
              <a:t>bottom plate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4503860" y="4690394"/>
            <a:ext cx="2105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Cantilever and </a:t>
            </a:r>
            <a:r>
              <a:rPr lang="en-US" dirty="0" err="1">
                <a:solidFill>
                  <a:prstClr val="black"/>
                </a:solidFill>
              </a:rPr>
              <a:t>cMEA</a:t>
            </a:r>
            <a:r>
              <a:rPr lang="en-US" dirty="0">
                <a:solidFill>
                  <a:prstClr val="black"/>
                </a:solidFill>
              </a:rPr>
              <a:t> chips</a:t>
            </a:r>
          </a:p>
        </p:txBody>
      </p:sp>
      <p:sp>
        <p:nvSpPr>
          <p:cNvPr id="5" name="Rectangle 4"/>
          <p:cNvSpPr/>
          <p:nvPr/>
        </p:nvSpPr>
        <p:spPr>
          <a:xfrm>
            <a:off x="1744668" y="2967524"/>
            <a:ext cx="2735803" cy="1517132"/>
          </a:xfrm>
          <a:custGeom>
            <a:avLst/>
            <a:gdLst/>
            <a:ahLst/>
            <a:cxnLst/>
            <a:rect l="l" t="t" r="r" b="b"/>
            <a:pathLst>
              <a:path w="2735803" h="1517132">
                <a:moveTo>
                  <a:pt x="1432631" y="1295052"/>
                </a:moveTo>
                <a:lnTo>
                  <a:pt x="1432631" y="1420294"/>
                </a:lnTo>
                <a:lnTo>
                  <a:pt x="2115804" y="1420294"/>
                </a:lnTo>
                <a:lnTo>
                  <a:pt x="2115804" y="1295052"/>
                </a:lnTo>
                <a:close/>
                <a:moveTo>
                  <a:pt x="2425532" y="813133"/>
                </a:moveTo>
                <a:cubicBezTo>
                  <a:pt x="2328934" y="813133"/>
                  <a:pt x="2250625" y="888461"/>
                  <a:pt x="2250625" y="981383"/>
                </a:cubicBezTo>
                <a:cubicBezTo>
                  <a:pt x="2250625" y="1074305"/>
                  <a:pt x="2328934" y="1149633"/>
                  <a:pt x="2425532" y="1149633"/>
                </a:cubicBezTo>
                <a:cubicBezTo>
                  <a:pt x="2522130" y="1149633"/>
                  <a:pt x="2600439" y="1074305"/>
                  <a:pt x="2600439" y="981383"/>
                </a:cubicBezTo>
                <a:cubicBezTo>
                  <a:pt x="2600439" y="888461"/>
                  <a:pt x="2522130" y="813133"/>
                  <a:pt x="2425532" y="813133"/>
                </a:cubicBezTo>
                <a:close/>
                <a:moveTo>
                  <a:pt x="354111" y="797283"/>
                </a:moveTo>
                <a:cubicBezTo>
                  <a:pt x="257513" y="797283"/>
                  <a:pt x="179204" y="872611"/>
                  <a:pt x="179204" y="965533"/>
                </a:cubicBezTo>
                <a:cubicBezTo>
                  <a:pt x="179204" y="1058455"/>
                  <a:pt x="257513" y="1133783"/>
                  <a:pt x="354111" y="1133783"/>
                </a:cubicBezTo>
                <a:cubicBezTo>
                  <a:pt x="450709" y="1133783"/>
                  <a:pt x="529018" y="1058455"/>
                  <a:pt x="529018" y="965533"/>
                </a:cubicBezTo>
                <a:cubicBezTo>
                  <a:pt x="529018" y="872611"/>
                  <a:pt x="450709" y="797283"/>
                  <a:pt x="354111" y="797283"/>
                </a:cubicBezTo>
                <a:close/>
                <a:moveTo>
                  <a:pt x="591216" y="271748"/>
                </a:moveTo>
                <a:lnTo>
                  <a:pt x="591216" y="1164202"/>
                </a:lnTo>
                <a:lnTo>
                  <a:pt x="2144589" y="1164202"/>
                </a:lnTo>
                <a:lnTo>
                  <a:pt x="2144589" y="271748"/>
                </a:lnTo>
                <a:close/>
                <a:moveTo>
                  <a:pt x="0" y="0"/>
                </a:moveTo>
                <a:lnTo>
                  <a:pt x="2735803" y="0"/>
                </a:lnTo>
                <a:lnTo>
                  <a:pt x="2735803" y="1517132"/>
                </a:lnTo>
                <a:lnTo>
                  <a:pt x="0" y="1517132"/>
                </a:lnTo>
                <a:close/>
              </a:path>
            </a:pathLst>
          </a:custGeom>
          <a:solidFill>
            <a:schemeClr val="tx2">
              <a:lumMod val="20000"/>
              <a:lumOff val="80000"/>
              <a:alpha val="63000"/>
            </a:schemeClr>
          </a:solidFill>
          <a:ln>
            <a:noFill/>
          </a:ln>
          <a:scene3d>
            <a:camera prst="isometricTopUp"/>
            <a:lightRig rig="threePt" dir="t"/>
          </a:scene3d>
          <a:sp3d extrusionH="190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391838" y="3795281"/>
            <a:ext cx="1987064" cy="362206"/>
            <a:chOff x="3153464" y="700711"/>
            <a:chExt cx="1987064" cy="362206"/>
          </a:xfrm>
          <a:scene3d>
            <a:camera prst="isometricTopUp"/>
            <a:lightRig rig="threePt" dir="t"/>
          </a:scene3d>
        </p:grpSpPr>
        <p:sp>
          <p:nvSpPr>
            <p:cNvPr id="9" name="Rounded Rectangle 8"/>
            <p:cNvSpPr/>
            <p:nvPr/>
          </p:nvSpPr>
          <p:spPr>
            <a:xfrm>
              <a:off x="3153464" y="700711"/>
              <a:ext cx="1987064" cy="362206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  <a:sp3d extrusionH="889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1" name="Group 167"/>
            <p:cNvGrpSpPr/>
            <p:nvPr/>
          </p:nvGrpSpPr>
          <p:grpSpPr>
            <a:xfrm rot="16200000">
              <a:off x="4594223" y="629340"/>
              <a:ext cx="169857" cy="619215"/>
              <a:chOff x="3200400" y="3880237"/>
              <a:chExt cx="304800" cy="1143000"/>
            </a:xfrm>
          </p:grpSpPr>
          <p:sp>
            <p:nvSpPr>
              <p:cNvPr id="169" name="Rectangle 168"/>
              <p:cNvSpPr/>
              <p:nvPr/>
            </p:nvSpPr>
            <p:spPr>
              <a:xfrm>
                <a:off x="3200400" y="3880237"/>
                <a:ext cx="304800" cy="76200"/>
              </a:xfrm>
              <a:prstGeom prst="rect">
                <a:avLst/>
              </a:prstGeom>
              <a:solidFill>
                <a:srgbClr val="B8B41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0" name="Rectangle 169"/>
              <p:cNvSpPr/>
              <p:nvPr/>
            </p:nvSpPr>
            <p:spPr>
              <a:xfrm>
                <a:off x="3200400" y="4032637"/>
                <a:ext cx="304800" cy="76200"/>
              </a:xfrm>
              <a:prstGeom prst="rect">
                <a:avLst/>
              </a:prstGeom>
              <a:solidFill>
                <a:srgbClr val="B8B41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1" name="Rectangle 170"/>
              <p:cNvSpPr/>
              <p:nvPr/>
            </p:nvSpPr>
            <p:spPr>
              <a:xfrm>
                <a:off x="3200400" y="4185037"/>
                <a:ext cx="304800" cy="76200"/>
              </a:xfrm>
              <a:prstGeom prst="rect">
                <a:avLst/>
              </a:prstGeom>
              <a:solidFill>
                <a:srgbClr val="B8B41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2" name="Rectangle 171"/>
              <p:cNvSpPr/>
              <p:nvPr/>
            </p:nvSpPr>
            <p:spPr>
              <a:xfrm>
                <a:off x="3200400" y="4337437"/>
                <a:ext cx="304800" cy="76200"/>
              </a:xfrm>
              <a:prstGeom prst="rect">
                <a:avLst/>
              </a:prstGeom>
              <a:solidFill>
                <a:srgbClr val="B8B41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3" name="Rectangle 172"/>
              <p:cNvSpPr/>
              <p:nvPr/>
            </p:nvSpPr>
            <p:spPr>
              <a:xfrm>
                <a:off x="3200400" y="4489837"/>
                <a:ext cx="304800" cy="76200"/>
              </a:xfrm>
              <a:prstGeom prst="rect">
                <a:avLst/>
              </a:prstGeom>
              <a:solidFill>
                <a:srgbClr val="B8B41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4" name="Rectangle 173"/>
              <p:cNvSpPr/>
              <p:nvPr/>
            </p:nvSpPr>
            <p:spPr>
              <a:xfrm>
                <a:off x="3200400" y="4642237"/>
                <a:ext cx="304800" cy="76200"/>
              </a:xfrm>
              <a:prstGeom prst="rect">
                <a:avLst/>
              </a:prstGeom>
              <a:solidFill>
                <a:srgbClr val="B8B41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5" name="Rectangle 174"/>
              <p:cNvSpPr/>
              <p:nvPr/>
            </p:nvSpPr>
            <p:spPr>
              <a:xfrm>
                <a:off x="3200400" y="4794637"/>
                <a:ext cx="304800" cy="76200"/>
              </a:xfrm>
              <a:prstGeom prst="rect">
                <a:avLst/>
              </a:prstGeom>
              <a:solidFill>
                <a:srgbClr val="B8B41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6" name="Rectangle 175"/>
              <p:cNvSpPr/>
              <p:nvPr/>
            </p:nvSpPr>
            <p:spPr>
              <a:xfrm>
                <a:off x="3200400" y="4947037"/>
                <a:ext cx="304800" cy="76200"/>
              </a:xfrm>
              <a:prstGeom prst="rect">
                <a:avLst/>
              </a:prstGeom>
              <a:solidFill>
                <a:srgbClr val="B8B41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" name="Group 10"/>
          <p:cNvGrpSpPr/>
          <p:nvPr/>
        </p:nvGrpSpPr>
        <p:grpSpPr>
          <a:xfrm>
            <a:off x="2013074" y="2656234"/>
            <a:ext cx="1594845" cy="897214"/>
            <a:chOff x="2647991" y="2041439"/>
            <a:chExt cx="1594845" cy="897214"/>
          </a:xfrm>
        </p:grpSpPr>
        <p:sp>
          <p:nvSpPr>
            <p:cNvPr id="107" name="Rectangle 106"/>
            <p:cNvSpPr/>
            <p:nvPr/>
          </p:nvSpPr>
          <p:spPr>
            <a:xfrm>
              <a:off x="2647991" y="2330642"/>
              <a:ext cx="1594845" cy="608011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Rectangle 4"/>
            <p:cNvSpPr/>
            <p:nvPr/>
          </p:nvSpPr>
          <p:spPr>
            <a:xfrm>
              <a:off x="2684304" y="2041439"/>
              <a:ext cx="1515897" cy="598053"/>
            </a:xfrm>
            <a:custGeom>
              <a:avLst/>
              <a:gdLst/>
              <a:ahLst/>
              <a:cxnLst/>
              <a:rect l="l" t="t" r="r" b="b"/>
              <a:pathLst>
                <a:path w="7137400" h="1412699">
                  <a:moveTo>
                    <a:pt x="803658" y="774345"/>
                  </a:moveTo>
                  <a:lnTo>
                    <a:pt x="6198338" y="774345"/>
                  </a:lnTo>
                  <a:lnTo>
                    <a:pt x="5845072" y="978502"/>
                  </a:lnTo>
                  <a:lnTo>
                    <a:pt x="1084216" y="978503"/>
                  </a:lnTo>
                  <a:close/>
                  <a:moveTo>
                    <a:pt x="5856597" y="343021"/>
                  </a:moveTo>
                  <a:lnTo>
                    <a:pt x="6189923" y="585578"/>
                  </a:lnTo>
                  <a:lnTo>
                    <a:pt x="665039" y="585578"/>
                  </a:lnTo>
                  <a:lnTo>
                    <a:pt x="1084747" y="343023"/>
                  </a:lnTo>
                  <a:close/>
                  <a:moveTo>
                    <a:pt x="5902922" y="183191"/>
                  </a:moveTo>
                  <a:lnTo>
                    <a:pt x="5899606" y="187746"/>
                  </a:lnTo>
                  <a:lnTo>
                    <a:pt x="1048848" y="187747"/>
                  </a:lnTo>
                  <a:lnTo>
                    <a:pt x="1046801" y="184206"/>
                  </a:lnTo>
                  <a:lnTo>
                    <a:pt x="543981" y="474793"/>
                  </a:lnTo>
                  <a:cubicBezTo>
                    <a:pt x="494187" y="427578"/>
                    <a:pt x="425331" y="398377"/>
                    <a:pt x="349268" y="398377"/>
                  </a:cubicBezTo>
                  <a:cubicBezTo>
                    <a:pt x="197296" y="398377"/>
                    <a:pt x="74100" y="514940"/>
                    <a:pt x="74100" y="658728"/>
                  </a:cubicBezTo>
                  <a:cubicBezTo>
                    <a:pt x="74099" y="802513"/>
                    <a:pt x="197297" y="919078"/>
                    <a:pt x="349267" y="919078"/>
                  </a:cubicBezTo>
                  <a:cubicBezTo>
                    <a:pt x="444557" y="919077"/>
                    <a:pt x="528533" y="873249"/>
                    <a:pt x="577855" y="803571"/>
                  </a:cubicBezTo>
                  <a:lnTo>
                    <a:pt x="1033025" y="1134792"/>
                  </a:lnTo>
                  <a:lnTo>
                    <a:pt x="1040683" y="1124269"/>
                  </a:lnTo>
                  <a:lnTo>
                    <a:pt x="1040682" y="1133777"/>
                  </a:lnTo>
                  <a:lnTo>
                    <a:pt x="5889145" y="1133777"/>
                  </a:lnTo>
                  <a:lnTo>
                    <a:pt x="5889147" y="1133776"/>
                  </a:lnTo>
                  <a:lnTo>
                    <a:pt x="5910292" y="1133776"/>
                  </a:lnTo>
                  <a:lnTo>
                    <a:pt x="5910292" y="1121556"/>
                  </a:lnTo>
                  <a:lnTo>
                    <a:pt x="6453047" y="807890"/>
                  </a:lnTo>
                  <a:cubicBezTo>
                    <a:pt x="6502485" y="875227"/>
                    <a:pt x="6584871" y="919077"/>
                    <a:pt x="6678082" y="919078"/>
                  </a:cubicBezTo>
                  <a:cubicBezTo>
                    <a:pt x="6830053" y="919078"/>
                    <a:pt x="6953249" y="802514"/>
                    <a:pt x="6953250" y="658728"/>
                  </a:cubicBezTo>
                  <a:cubicBezTo>
                    <a:pt x="6953250" y="514941"/>
                    <a:pt x="6830053" y="398377"/>
                    <a:pt x="6678082" y="398377"/>
                  </a:cubicBezTo>
                  <a:cubicBezTo>
                    <a:pt x="6562415" y="398377"/>
                    <a:pt x="6463416" y="465902"/>
                    <a:pt x="6423114" y="561728"/>
                  </a:cubicBezTo>
                  <a:lnTo>
                    <a:pt x="5910292" y="188553"/>
                  </a:lnTo>
                  <a:lnTo>
                    <a:pt x="5910291" y="187745"/>
                  </a:lnTo>
                  <a:lnTo>
                    <a:pt x="5909180" y="187746"/>
                  </a:lnTo>
                  <a:close/>
                  <a:moveTo>
                    <a:pt x="0" y="0"/>
                  </a:moveTo>
                  <a:lnTo>
                    <a:pt x="7137400" y="0"/>
                  </a:lnTo>
                  <a:lnTo>
                    <a:pt x="7137400" y="1412699"/>
                  </a:lnTo>
                  <a:lnTo>
                    <a:pt x="0" y="1412699"/>
                  </a:lnTo>
                  <a:close/>
                </a:path>
              </a:pathLst>
            </a:custGeom>
            <a:solidFill>
              <a:schemeClr val="accent1">
                <a:alpha val="34000"/>
              </a:schemeClr>
            </a:solidFill>
            <a:ln>
              <a:noFill/>
            </a:ln>
            <a:scene3d>
              <a:camera prst="isometricTopUp"/>
              <a:lightRig rig="threePt" dir="t"/>
            </a:scene3d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779862" y="1668302"/>
            <a:ext cx="2054945" cy="1094373"/>
          </a:xfrm>
          <a:custGeom>
            <a:avLst/>
            <a:gdLst/>
            <a:ahLst/>
            <a:cxnLst/>
            <a:rect l="l" t="t" r="r" b="b"/>
            <a:pathLst>
              <a:path w="2054945" h="1094373">
                <a:moveTo>
                  <a:pt x="305919" y="422725"/>
                </a:moveTo>
                <a:cubicBezTo>
                  <a:pt x="247860" y="422725"/>
                  <a:pt x="200793" y="473513"/>
                  <a:pt x="200793" y="536163"/>
                </a:cubicBezTo>
                <a:cubicBezTo>
                  <a:pt x="200793" y="598813"/>
                  <a:pt x="247860" y="649601"/>
                  <a:pt x="305919" y="649601"/>
                </a:cubicBezTo>
                <a:cubicBezTo>
                  <a:pt x="363978" y="649601"/>
                  <a:pt x="411045" y="598813"/>
                  <a:pt x="411045" y="536163"/>
                </a:cubicBezTo>
                <a:cubicBezTo>
                  <a:pt x="411045" y="473513"/>
                  <a:pt x="363978" y="422725"/>
                  <a:pt x="305919" y="422725"/>
                </a:cubicBezTo>
                <a:close/>
                <a:moveTo>
                  <a:pt x="1731152" y="422724"/>
                </a:moveTo>
                <a:cubicBezTo>
                  <a:pt x="1673093" y="422724"/>
                  <a:pt x="1626026" y="473512"/>
                  <a:pt x="1626026" y="536162"/>
                </a:cubicBezTo>
                <a:cubicBezTo>
                  <a:pt x="1626026" y="598812"/>
                  <a:pt x="1673093" y="649600"/>
                  <a:pt x="1731152" y="649600"/>
                </a:cubicBezTo>
                <a:cubicBezTo>
                  <a:pt x="1789211" y="649600"/>
                  <a:pt x="1836278" y="598812"/>
                  <a:pt x="1836278" y="536162"/>
                </a:cubicBezTo>
                <a:cubicBezTo>
                  <a:pt x="1836278" y="473512"/>
                  <a:pt x="1789211" y="422724"/>
                  <a:pt x="1731152" y="422724"/>
                </a:cubicBezTo>
                <a:close/>
                <a:moveTo>
                  <a:pt x="0" y="0"/>
                </a:moveTo>
                <a:lnTo>
                  <a:pt x="2054945" y="0"/>
                </a:lnTo>
                <a:lnTo>
                  <a:pt x="2054945" y="1094373"/>
                </a:lnTo>
                <a:lnTo>
                  <a:pt x="0" y="1094373"/>
                </a:lnTo>
                <a:close/>
              </a:path>
            </a:pathLst>
          </a:custGeom>
          <a:solidFill>
            <a:schemeClr val="tx2">
              <a:lumMod val="20000"/>
              <a:lumOff val="80000"/>
              <a:alpha val="63000"/>
            </a:schemeClr>
          </a:solidFill>
          <a:ln>
            <a:noFill/>
          </a:ln>
          <a:scene3d>
            <a:camera prst="isometricTopUp"/>
            <a:lightRig rig="threePt" dir="t"/>
          </a:scene3d>
          <a:sp3d extrusionH="190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715228" y="3190561"/>
            <a:ext cx="1794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Polycarbonate </a:t>
            </a:r>
          </a:p>
          <a:p>
            <a:r>
              <a:rPr lang="en-US" dirty="0">
                <a:solidFill>
                  <a:prstClr val="black"/>
                </a:solidFill>
              </a:rPr>
              <a:t>frame </a:t>
            </a:r>
          </a:p>
          <a:p>
            <a:r>
              <a:rPr lang="en-US" dirty="0">
                <a:solidFill>
                  <a:prstClr val="black"/>
                </a:solidFill>
              </a:rPr>
              <a:t>with PCB**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977528" y="907427"/>
            <a:ext cx="9132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HSL Integrated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CardioVascular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Module</a:t>
            </a:r>
          </a:p>
        </p:txBody>
      </p:sp>
      <p:pic>
        <p:nvPicPr>
          <p:cNvPr id="1027" name="Picture 3" descr="C:\Users\McLamb\Downloads\photo(5).JPG"/>
          <p:cNvPicPr>
            <a:picLocks noChangeAspect="1" noChangeArrowheads="1"/>
          </p:cNvPicPr>
          <p:nvPr/>
        </p:nvPicPr>
        <p:blipFill>
          <a:blip r:embed="rId3" cstate="print"/>
          <a:srcRect l="14722" t="29008" b="17479"/>
          <a:stretch>
            <a:fillRect/>
          </a:stretch>
        </p:blipFill>
        <p:spPr bwMode="auto">
          <a:xfrm rot="5400000">
            <a:off x="6159768" y="2721635"/>
            <a:ext cx="4412924" cy="2068482"/>
          </a:xfrm>
          <a:prstGeom prst="rect">
            <a:avLst/>
          </a:prstGeom>
          <a:noFill/>
        </p:spPr>
      </p:pic>
      <p:sp>
        <p:nvSpPr>
          <p:cNvPr id="72" name="TextBox 71"/>
          <p:cNvSpPr txBox="1"/>
          <p:nvPr/>
        </p:nvSpPr>
        <p:spPr>
          <a:xfrm>
            <a:off x="7186550" y="5953780"/>
            <a:ext cx="2331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</a:rPr>
              <a:t>Lid and PCB not shown</a:t>
            </a:r>
          </a:p>
          <a:p>
            <a:pPr algn="ctr"/>
            <a:r>
              <a:rPr lang="en-US" sz="1400" b="1" dirty="0">
                <a:solidFill>
                  <a:prstClr val="black"/>
                </a:solidFill>
              </a:rPr>
              <a:t> (for clarity)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923453" y="5970896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220852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8562077" y="4513302"/>
            <a:ext cx="152400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stimulated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2725" y="811082"/>
            <a:ext cx="8763000" cy="1066800"/>
          </a:xfrm>
        </p:spPr>
        <p:txBody>
          <a:bodyPr>
            <a:normAutofit/>
          </a:bodyPr>
          <a:lstStyle/>
          <a:p>
            <a:r>
              <a:rPr lang="en-US" sz="2000" dirty="0"/>
              <a:t>Electrophysiology – </a:t>
            </a:r>
            <a:r>
              <a:rPr lang="en-US" sz="2000" dirty="0" err="1"/>
              <a:t>hIPSC</a:t>
            </a:r>
            <a:r>
              <a:rPr lang="en-US" sz="2000" dirty="0"/>
              <a:t> </a:t>
            </a:r>
            <a:r>
              <a:rPr lang="en-US" sz="2000" dirty="0" err="1"/>
              <a:t>cardiomyocytes</a:t>
            </a:r>
            <a:r>
              <a:rPr lang="en-US" sz="2000" dirty="0"/>
              <a:t> on MCS MEA</a:t>
            </a:r>
            <a:br>
              <a:rPr lang="en-US" sz="2000" dirty="0"/>
            </a:br>
            <a:r>
              <a:rPr lang="en-US" sz="2000" dirty="0"/>
              <a:t>Conduction velocity measurement</a:t>
            </a:r>
            <a:endParaRPr lang="en-US" sz="2000" dirty="0"/>
          </a:p>
        </p:txBody>
      </p:sp>
      <p:pic>
        <p:nvPicPr>
          <p:cNvPr id="7" name="Picture 6" descr="spontaneous.png"/>
          <p:cNvPicPr>
            <a:picLocks noChangeAspect="1"/>
          </p:cNvPicPr>
          <p:nvPr/>
        </p:nvPicPr>
        <p:blipFill>
          <a:blip r:embed="rId3" cstate="print"/>
          <a:srcRect b="1669"/>
          <a:stretch>
            <a:fillRect/>
          </a:stretch>
        </p:blipFill>
        <p:spPr>
          <a:xfrm>
            <a:off x="1702726" y="1646023"/>
            <a:ext cx="3783675" cy="3002481"/>
          </a:xfrm>
          <a:prstGeom prst="rect">
            <a:avLst/>
          </a:prstGeom>
        </p:spPr>
      </p:pic>
      <p:pic>
        <p:nvPicPr>
          <p:cNvPr id="8" name="Picture 7" descr="stimulat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9800" y="1667647"/>
            <a:ext cx="4162867" cy="2882745"/>
          </a:xfrm>
          <a:prstGeom prst="rect">
            <a:avLst/>
          </a:prstGeom>
        </p:spPr>
      </p:pic>
      <p:grpSp>
        <p:nvGrpSpPr>
          <p:cNvPr id="3" name="Group 34"/>
          <p:cNvGrpSpPr/>
          <p:nvPr/>
        </p:nvGrpSpPr>
        <p:grpSpPr>
          <a:xfrm rot="5400000">
            <a:off x="7658100" y="3924300"/>
            <a:ext cx="1295400" cy="3657600"/>
            <a:chOff x="6934201" y="521732"/>
            <a:chExt cx="1295400" cy="3657600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0800000">
              <a:off x="6934201" y="521732"/>
              <a:ext cx="1295400" cy="365760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21"/>
            <p:cNvGrpSpPr/>
            <p:nvPr/>
          </p:nvGrpSpPr>
          <p:grpSpPr>
            <a:xfrm rot="10800000">
              <a:off x="7915928" y="594748"/>
              <a:ext cx="182880" cy="2316480"/>
              <a:chOff x="7598392" y="1572904"/>
              <a:chExt cx="182880" cy="2316480"/>
            </a:xfrm>
          </p:grpSpPr>
          <p:sp>
            <p:nvSpPr>
              <p:cNvPr id="21" name="Oval 20"/>
              <p:cNvSpPr>
                <a:spLocks noChangeAspect="1"/>
              </p:cNvSpPr>
              <p:nvPr/>
            </p:nvSpPr>
            <p:spPr>
              <a:xfrm>
                <a:off x="7598392" y="3706504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2" name="Oval 21"/>
              <p:cNvSpPr>
                <a:spLocks noChangeAspect="1"/>
              </p:cNvSpPr>
              <p:nvPr/>
            </p:nvSpPr>
            <p:spPr>
              <a:xfrm>
                <a:off x="7598392" y="2792104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Oval 22"/>
              <p:cNvSpPr>
                <a:spLocks noChangeAspect="1"/>
              </p:cNvSpPr>
              <p:nvPr/>
            </p:nvSpPr>
            <p:spPr>
              <a:xfrm>
                <a:off x="7598392" y="3096904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Oval 23"/>
              <p:cNvSpPr>
                <a:spLocks noChangeAspect="1"/>
              </p:cNvSpPr>
              <p:nvPr/>
            </p:nvSpPr>
            <p:spPr>
              <a:xfrm>
                <a:off x="7598392" y="3401704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Oval 24"/>
              <p:cNvSpPr>
                <a:spLocks noChangeAspect="1"/>
              </p:cNvSpPr>
              <p:nvPr/>
            </p:nvSpPr>
            <p:spPr>
              <a:xfrm>
                <a:off x="7598392" y="2182504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6" name="Oval 25"/>
              <p:cNvSpPr>
                <a:spLocks noChangeAspect="1"/>
              </p:cNvSpPr>
              <p:nvPr/>
            </p:nvSpPr>
            <p:spPr>
              <a:xfrm>
                <a:off x="7598392" y="1877704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Oval 26"/>
              <p:cNvSpPr>
                <a:spLocks noChangeAspect="1"/>
              </p:cNvSpPr>
              <p:nvPr/>
            </p:nvSpPr>
            <p:spPr>
              <a:xfrm>
                <a:off x="7598392" y="1572904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8" name="Oval 27"/>
              <p:cNvSpPr>
                <a:spLocks noChangeAspect="1"/>
              </p:cNvSpPr>
              <p:nvPr/>
            </p:nvSpPr>
            <p:spPr>
              <a:xfrm>
                <a:off x="7598392" y="2487304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5" name="Group 22"/>
            <p:cNvGrpSpPr/>
            <p:nvPr/>
          </p:nvGrpSpPr>
          <p:grpSpPr>
            <a:xfrm rot="10800000">
              <a:off x="7001528" y="594748"/>
              <a:ext cx="182880" cy="2316480"/>
              <a:chOff x="7598392" y="1572904"/>
              <a:chExt cx="182880" cy="2316480"/>
            </a:xfrm>
          </p:grpSpPr>
          <p:sp>
            <p:nvSpPr>
              <p:cNvPr id="13" name="Oval 12"/>
              <p:cNvSpPr>
                <a:spLocks noChangeAspect="1"/>
              </p:cNvSpPr>
              <p:nvPr/>
            </p:nvSpPr>
            <p:spPr>
              <a:xfrm>
                <a:off x="7598392" y="3706504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4" name="Oval 13"/>
              <p:cNvSpPr>
                <a:spLocks noChangeAspect="1"/>
              </p:cNvSpPr>
              <p:nvPr/>
            </p:nvSpPr>
            <p:spPr>
              <a:xfrm>
                <a:off x="7598392" y="2792104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5" name="Oval 14"/>
              <p:cNvSpPr>
                <a:spLocks noChangeAspect="1"/>
              </p:cNvSpPr>
              <p:nvPr/>
            </p:nvSpPr>
            <p:spPr>
              <a:xfrm>
                <a:off x="7598392" y="3096904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6" name="Oval 15"/>
              <p:cNvSpPr>
                <a:spLocks noChangeAspect="1"/>
              </p:cNvSpPr>
              <p:nvPr/>
            </p:nvSpPr>
            <p:spPr>
              <a:xfrm>
                <a:off x="7598392" y="3401704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7" name="Oval 16"/>
              <p:cNvSpPr>
                <a:spLocks noChangeAspect="1"/>
              </p:cNvSpPr>
              <p:nvPr/>
            </p:nvSpPr>
            <p:spPr>
              <a:xfrm>
                <a:off x="7598392" y="2182504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Oval 17"/>
              <p:cNvSpPr>
                <a:spLocks noChangeAspect="1"/>
              </p:cNvSpPr>
              <p:nvPr/>
            </p:nvSpPr>
            <p:spPr>
              <a:xfrm>
                <a:off x="7598392" y="1877704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Oval 18"/>
              <p:cNvSpPr>
                <a:spLocks noChangeAspect="1"/>
              </p:cNvSpPr>
              <p:nvPr/>
            </p:nvSpPr>
            <p:spPr>
              <a:xfrm>
                <a:off x="7598392" y="1572904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0" name="Oval 19"/>
              <p:cNvSpPr>
                <a:spLocks noChangeAspect="1"/>
              </p:cNvSpPr>
              <p:nvPr/>
            </p:nvSpPr>
            <p:spPr>
              <a:xfrm>
                <a:off x="7598392" y="2487304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29" name="Right Arrow 28"/>
          <p:cNvSpPr/>
          <p:nvPr/>
        </p:nvSpPr>
        <p:spPr>
          <a:xfrm rot="5400000">
            <a:off x="9765496" y="4712505"/>
            <a:ext cx="457200" cy="1761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6858000" y="5261592"/>
            <a:ext cx="533400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858000" y="6175992"/>
            <a:ext cx="609600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Arc 35"/>
          <p:cNvSpPr/>
          <p:nvPr/>
        </p:nvSpPr>
        <p:spPr>
          <a:xfrm rot="13873212">
            <a:off x="6527988" y="5263676"/>
            <a:ext cx="914400" cy="914400"/>
          </a:xfrm>
          <a:prstGeom prst="arc">
            <a:avLst/>
          </a:prstGeom>
          <a:ln w="4445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121257" y="6363648"/>
            <a:ext cx="4358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Calculated Conduction velocity  = 0.42 m/s</a:t>
            </a:r>
          </a:p>
        </p:txBody>
      </p:sp>
      <p:pic>
        <p:nvPicPr>
          <p:cNvPr id="35" name="Picture 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522836"/>
            <a:ext cx="2819400" cy="2268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itle 3"/>
          <p:cNvSpPr txBox="1">
            <a:spLocks/>
          </p:cNvSpPr>
          <p:nvPr/>
        </p:nvSpPr>
        <p:spPr bwMode="auto">
          <a:xfrm>
            <a:off x="3429000" y="4753779"/>
            <a:ext cx="1003396" cy="30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 anchor="ctr">
            <a:spAutoFit/>
          </a:bodyPr>
          <a:lstStyle>
            <a:lvl1pPr eaLnBrk="0" hangingPunct="0">
              <a:defRPr sz="9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1400" b="1" dirty="0">
                <a:solidFill>
                  <a:srgbClr val="0070C0"/>
                </a:solidFill>
                <a:latin typeface="Calibri" pitchFamily="34" charset="0"/>
              </a:rPr>
              <a:t>QT interval</a:t>
            </a:r>
            <a:endParaRPr lang="en-US" sz="11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681" y="6400800"/>
            <a:ext cx="1146197" cy="43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570288" y="3971925"/>
            <a:ext cx="762000" cy="609600"/>
            <a:chOff x="1632" y="2160"/>
            <a:chExt cx="480" cy="384"/>
          </a:xfrm>
        </p:grpSpPr>
        <p:sp>
          <p:nvSpPr>
            <p:cNvPr id="187449" name="Oval 3"/>
            <p:cNvSpPr>
              <a:spLocks noChangeArrowheads="1"/>
            </p:cNvSpPr>
            <p:nvPr/>
          </p:nvSpPr>
          <p:spPr bwMode="auto">
            <a:xfrm>
              <a:off x="1632" y="2160"/>
              <a:ext cx="480" cy="384"/>
            </a:xfrm>
            <a:prstGeom prst="ellipse">
              <a:avLst/>
            </a:prstGeom>
            <a:solidFill>
              <a:schemeClr val="hlink"/>
            </a:solidFill>
            <a:ln w="9525">
              <a:round/>
              <a:headEnd/>
              <a:tailEnd/>
            </a:ln>
            <a:scene3d>
              <a:camera prst="legacyObliqueTopRight">
                <a:rot lat="16199971" lon="0" rev="0"/>
              </a:camera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87450" name="Line 4"/>
            <p:cNvSpPr>
              <a:spLocks noChangeShapeType="1"/>
            </p:cNvSpPr>
            <p:nvPr/>
          </p:nvSpPr>
          <p:spPr bwMode="auto">
            <a:xfrm flipH="1">
              <a:off x="1744" y="2296"/>
              <a:ext cx="224" cy="1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7451" name="Line 5"/>
            <p:cNvSpPr>
              <a:spLocks noChangeShapeType="1"/>
            </p:cNvSpPr>
            <p:nvPr/>
          </p:nvSpPr>
          <p:spPr bwMode="auto">
            <a:xfrm>
              <a:off x="1632" y="2352"/>
              <a:ext cx="4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87395" name="Oval 6"/>
          <p:cNvSpPr>
            <a:spLocks noChangeArrowheads="1"/>
          </p:cNvSpPr>
          <p:nvPr/>
        </p:nvSpPr>
        <p:spPr bwMode="auto">
          <a:xfrm>
            <a:off x="3908775" y="4124325"/>
            <a:ext cx="228600" cy="152400"/>
          </a:xfrm>
          <a:prstGeom prst="ellipse">
            <a:avLst/>
          </a:prstGeom>
          <a:solidFill>
            <a:srgbClr val="FF0000"/>
          </a:solidFill>
          <a:ln w="9525">
            <a:round/>
            <a:headEnd/>
            <a:tailEnd/>
          </a:ln>
          <a:scene3d>
            <a:camera prst="legacyPerspectiveTopRight"/>
            <a:lightRig rig="legacyFlat3" dir="b"/>
          </a:scene3d>
          <a:sp3d extrusionH="121893000"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87396" name="Oval 7"/>
          <p:cNvSpPr>
            <a:spLocks noChangeArrowheads="1"/>
          </p:cNvSpPr>
          <p:nvPr/>
        </p:nvSpPr>
        <p:spPr bwMode="auto">
          <a:xfrm>
            <a:off x="6972300" y="4061706"/>
            <a:ext cx="228600" cy="152400"/>
          </a:xfrm>
          <a:prstGeom prst="ellipse">
            <a:avLst/>
          </a:prstGeom>
          <a:solidFill>
            <a:srgbClr val="FF0000"/>
          </a:solidFill>
          <a:ln w="9525">
            <a:round/>
            <a:headEnd/>
            <a:tailEnd/>
          </a:ln>
          <a:scene3d>
            <a:camera prst="legacyPerspectiveTopLeft"/>
            <a:lightRig rig="legacyFlat3" dir="b"/>
          </a:scene3d>
          <a:sp3d extrusionH="121893000"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87397" name="Rectangle 8"/>
          <p:cNvSpPr>
            <a:spLocks noChangeArrowheads="1"/>
          </p:cNvSpPr>
          <p:nvPr/>
        </p:nvSpPr>
        <p:spPr bwMode="auto">
          <a:xfrm>
            <a:off x="1712102" y="912242"/>
            <a:ext cx="868773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000000"/>
                </a:solidFill>
              </a:rPr>
              <a:t>Bi(o)morph Force/Displacement Detection Schemes</a:t>
            </a: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584326" y="2185163"/>
            <a:ext cx="4494212" cy="1116013"/>
            <a:chOff x="-624" y="2976"/>
            <a:chExt cx="2831" cy="703"/>
          </a:xfrm>
        </p:grpSpPr>
        <p:sp>
          <p:nvSpPr>
            <p:cNvPr id="187431" name="Rectangle 10"/>
            <p:cNvSpPr>
              <a:spLocks noChangeArrowheads="1"/>
            </p:cNvSpPr>
            <p:nvPr/>
          </p:nvSpPr>
          <p:spPr bwMode="auto">
            <a:xfrm>
              <a:off x="-624" y="3295"/>
              <a:ext cx="1392" cy="384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1200000" lon="1500000" rev="0"/>
              </a:camera>
              <a:lightRig rig="legacyFlat2" dir="b"/>
            </a:scene3d>
            <a:sp3d extrusionH="36306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87432" name="Rectangle 11"/>
            <p:cNvSpPr>
              <a:spLocks noChangeArrowheads="1"/>
            </p:cNvSpPr>
            <p:nvPr/>
          </p:nvSpPr>
          <p:spPr bwMode="auto">
            <a:xfrm>
              <a:off x="336" y="3151"/>
              <a:ext cx="480" cy="48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PerspectiveFront">
                <a:rot lat="1200000" lon="1500000" rev="0"/>
              </a:camera>
              <a:lightRig rig="legacyFlat2" dir="b"/>
            </a:scene3d>
            <a:sp3d extrusionH="18018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87433" name="Freeform 12"/>
            <p:cNvSpPr>
              <a:spLocks/>
            </p:cNvSpPr>
            <p:nvPr/>
          </p:nvSpPr>
          <p:spPr bwMode="auto">
            <a:xfrm>
              <a:off x="911" y="3232"/>
              <a:ext cx="1249" cy="271"/>
            </a:xfrm>
            <a:custGeom>
              <a:avLst/>
              <a:gdLst>
                <a:gd name="T0" fmla="*/ 0 w 1249"/>
                <a:gd name="T1" fmla="*/ 19 h 271"/>
                <a:gd name="T2" fmla="*/ 34 w 1249"/>
                <a:gd name="T3" fmla="*/ 208 h 271"/>
                <a:gd name="T4" fmla="*/ 650 w 1249"/>
                <a:gd name="T5" fmla="*/ 267 h 271"/>
                <a:gd name="T6" fmla="*/ 1249 w 1249"/>
                <a:gd name="T7" fmla="*/ 182 h 271"/>
                <a:gd name="T8" fmla="*/ 1191 w 1249"/>
                <a:gd name="T9" fmla="*/ 16 h 271"/>
                <a:gd name="T10" fmla="*/ 626 w 1249"/>
                <a:gd name="T11" fmla="*/ 86 h 271"/>
                <a:gd name="T12" fmla="*/ 0 w 1249"/>
                <a:gd name="T13" fmla="*/ 19 h 2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49"/>
                <a:gd name="T22" fmla="*/ 0 h 271"/>
                <a:gd name="T23" fmla="*/ 1249 w 1249"/>
                <a:gd name="T24" fmla="*/ 271 h 27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49" h="271">
                  <a:moveTo>
                    <a:pt x="0" y="19"/>
                  </a:moveTo>
                  <a:lnTo>
                    <a:pt x="34" y="208"/>
                  </a:lnTo>
                  <a:cubicBezTo>
                    <a:pt x="142" y="249"/>
                    <a:pt x="448" y="271"/>
                    <a:pt x="650" y="267"/>
                  </a:cubicBezTo>
                  <a:cubicBezTo>
                    <a:pt x="853" y="262"/>
                    <a:pt x="1159" y="224"/>
                    <a:pt x="1249" y="182"/>
                  </a:cubicBezTo>
                  <a:lnTo>
                    <a:pt x="1191" y="16"/>
                  </a:lnTo>
                  <a:cubicBezTo>
                    <a:pt x="1087" y="0"/>
                    <a:pt x="824" y="86"/>
                    <a:pt x="626" y="86"/>
                  </a:cubicBezTo>
                  <a:cubicBezTo>
                    <a:pt x="428" y="86"/>
                    <a:pt x="130" y="33"/>
                    <a:pt x="0" y="19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1200000" lon="899994" rev="0"/>
              </a:camera>
              <a:lightRig rig="legacyFlat2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7434" name="Oval 13"/>
            <p:cNvSpPr>
              <a:spLocks noChangeArrowheads="1"/>
            </p:cNvSpPr>
            <p:nvPr/>
          </p:nvSpPr>
          <p:spPr bwMode="auto">
            <a:xfrm rot="-407100">
              <a:off x="808" y="2976"/>
              <a:ext cx="336" cy="134"/>
            </a:xfrm>
            <a:prstGeom prst="ellipse">
              <a:avLst/>
            </a:prstGeom>
            <a:solidFill>
              <a:schemeClr val="bg1"/>
            </a:solidFill>
            <a:ln w="9525">
              <a:round/>
              <a:headEnd/>
              <a:tailEnd/>
            </a:ln>
            <a:scene3d>
              <a:camera prst="legacyPerspectiveTopLeft">
                <a:rot lat="0" lon="19199990" rev="0"/>
              </a:camera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87435" name="Oval 14"/>
            <p:cNvSpPr>
              <a:spLocks noChangeArrowheads="1"/>
            </p:cNvSpPr>
            <p:nvPr/>
          </p:nvSpPr>
          <p:spPr bwMode="auto">
            <a:xfrm rot="-407100">
              <a:off x="876" y="2989"/>
              <a:ext cx="336" cy="143"/>
            </a:xfrm>
            <a:prstGeom prst="ellipse">
              <a:avLst/>
            </a:prstGeom>
            <a:solidFill>
              <a:srgbClr val="FFCCFF"/>
            </a:solidFill>
            <a:ln w="9525">
              <a:round/>
              <a:headEnd/>
              <a:tailEnd/>
            </a:ln>
            <a:scene3d>
              <a:camera prst="legacyPerspectiveTopLeft">
                <a:rot lat="0" lon="18900000" rev="0"/>
              </a:camera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CCFF"/>
              </a:extrusionClr>
            </a:sp3d>
          </p:spPr>
          <p:txBody>
            <a:bodyPr wrap="none" anchor="ctr">
              <a:flatTx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960" y="2992"/>
              <a:ext cx="1247" cy="255"/>
              <a:chOff x="1488" y="3216"/>
              <a:chExt cx="1247" cy="240"/>
            </a:xfrm>
          </p:grpSpPr>
          <p:sp>
            <p:nvSpPr>
              <p:cNvPr id="187437" name="Oval 16"/>
              <p:cNvSpPr>
                <a:spLocks noChangeArrowheads="1"/>
              </p:cNvSpPr>
              <p:nvPr/>
            </p:nvSpPr>
            <p:spPr bwMode="auto">
              <a:xfrm rot="-407100">
                <a:off x="1488" y="3216"/>
                <a:ext cx="336" cy="144"/>
              </a:xfrm>
              <a:prstGeom prst="ellipse">
                <a:avLst/>
              </a:prstGeom>
              <a:solidFill>
                <a:schemeClr val="bg1"/>
              </a:solidFill>
              <a:ln w="9525">
                <a:round/>
                <a:headEnd/>
                <a:tailEnd/>
              </a:ln>
              <a:scene3d>
                <a:camera prst="legacyPerspectiveTopLeft">
                  <a:rot lat="0" lon="19199990" rev="0"/>
                </a:camera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7438" name="Oval 17"/>
              <p:cNvSpPr>
                <a:spLocks noChangeArrowheads="1"/>
              </p:cNvSpPr>
              <p:nvPr/>
            </p:nvSpPr>
            <p:spPr bwMode="auto">
              <a:xfrm rot="-407100">
                <a:off x="1556" y="3228"/>
                <a:ext cx="336" cy="154"/>
              </a:xfrm>
              <a:prstGeom prst="ellipse">
                <a:avLst/>
              </a:prstGeom>
              <a:solidFill>
                <a:srgbClr val="FFCCFF"/>
              </a:solidFill>
              <a:ln w="9525">
                <a:round/>
                <a:headEnd/>
                <a:tailEnd/>
              </a:ln>
              <a:scene3d>
                <a:camera prst="legacyPerspectiveTopLeft">
                  <a:rot lat="0" lon="18900000" rev="0"/>
                </a:camera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CC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7439" name="Oval 18"/>
              <p:cNvSpPr>
                <a:spLocks noChangeArrowheads="1"/>
              </p:cNvSpPr>
              <p:nvPr/>
            </p:nvSpPr>
            <p:spPr bwMode="auto">
              <a:xfrm rot="-407100">
                <a:off x="1621" y="3235"/>
                <a:ext cx="336" cy="152"/>
              </a:xfrm>
              <a:prstGeom prst="ellipse">
                <a:avLst/>
              </a:prstGeom>
              <a:solidFill>
                <a:schemeClr val="bg1"/>
              </a:solidFill>
              <a:ln w="9525">
                <a:round/>
                <a:headEnd/>
                <a:tailEnd/>
              </a:ln>
              <a:scene3d>
                <a:camera prst="legacyPerspectiveTopLeft">
                  <a:rot lat="0" lon="18300000" rev="0"/>
                </a:camera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7440" name="Oval 19"/>
              <p:cNvSpPr>
                <a:spLocks noChangeArrowheads="1"/>
              </p:cNvSpPr>
              <p:nvPr/>
            </p:nvSpPr>
            <p:spPr bwMode="auto">
              <a:xfrm rot="-407100">
                <a:off x="1696" y="3248"/>
                <a:ext cx="336" cy="157"/>
              </a:xfrm>
              <a:prstGeom prst="ellipse">
                <a:avLst/>
              </a:prstGeom>
              <a:solidFill>
                <a:srgbClr val="FFCCFF"/>
              </a:solidFill>
              <a:ln w="9525">
                <a:round/>
                <a:headEnd/>
                <a:tailEnd/>
              </a:ln>
              <a:scene3d>
                <a:camera prst="legacyPerspectiveTopLeft">
                  <a:rot lat="0" lon="18300000" rev="0"/>
                </a:camera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CC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7441" name="Oval 20"/>
              <p:cNvSpPr>
                <a:spLocks noChangeArrowheads="1"/>
              </p:cNvSpPr>
              <p:nvPr/>
            </p:nvSpPr>
            <p:spPr bwMode="auto">
              <a:xfrm rot="-407100">
                <a:off x="1779" y="3264"/>
                <a:ext cx="336" cy="152"/>
              </a:xfrm>
              <a:prstGeom prst="ellipse">
                <a:avLst/>
              </a:prstGeom>
              <a:solidFill>
                <a:schemeClr val="bg1"/>
              </a:solidFill>
              <a:ln w="9525">
                <a:round/>
                <a:headEnd/>
                <a:tailEnd/>
              </a:ln>
              <a:scene3d>
                <a:camera prst="legacyPerspectiveTopLeft">
                  <a:rot lat="0" lon="18600000" rev="0"/>
                </a:camera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7442" name="Oval 21"/>
              <p:cNvSpPr>
                <a:spLocks noChangeArrowheads="1"/>
              </p:cNvSpPr>
              <p:nvPr/>
            </p:nvSpPr>
            <p:spPr bwMode="auto">
              <a:xfrm rot="-407100">
                <a:off x="1853" y="3273"/>
                <a:ext cx="336" cy="150"/>
              </a:xfrm>
              <a:prstGeom prst="ellipse">
                <a:avLst/>
              </a:prstGeom>
              <a:solidFill>
                <a:srgbClr val="FFCCFF"/>
              </a:solidFill>
              <a:ln w="9525">
                <a:round/>
                <a:headEnd/>
                <a:tailEnd/>
              </a:ln>
              <a:scene3d>
                <a:camera prst="legacyPerspectiveTopLeft">
                  <a:rot lat="0" lon="18000000" rev="0"/>
                </a:camera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CC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7443" name="Oval 22"/>
              <p:cNvSpPr>
                <a:spLocks noChangeArrowheads="1"/>
              </p:cNvSpPr>
              <p:nvPr/>
            </p:nvSpPr>
            <p:spPr bwMode="auto">
              <a:xfrm rot="-407100">
                <a:off x="1934" y="3278"/>
                <a:ext cx="336" cy="162"/>
              </a:xfrm>
              <a:prstGeom prst="ellipse">
                <a:avLst/>
              </a:prstGeom>
              <a:solidFill>
                <a:schemeClr val="bg1"/>
              </a:solidFill>
              <a:ln w="9525">
                <a:round/>
                <a:headEnd/>
                <a:tailEnd/>
              </a:ln>
              <a:scene3d>
                <a:camera prst="legacyPerspectiveTopLeft">
                  <a:rot lat="0" lon="17699992" rev="0"/>
                </a:camera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7444" name="Oval 23"/>
              <p:cNvSpPr>
                <a:spLocks noChangeArrowheads="1"/>
              </p:cNvSpPr>
              <p:nvPr/>
            </p:nvSpPr>
            <p:spPr bwMode="auto">
              <a:xfrm rot="-407100">
                <a:off x="2014" y="3282"/>
                <a:ext cx="336" cy="162"/>
              </a:xfrm>
              <a:prstGeom prst="ellipse">
                <a:avLst/>
              </a:prstGeom>
              <a:solidFill>
                <a:srgbClr val="FFCCFF"/>
              </a:solidFill>
              <a:ln w="9525">
                <a:round/>
                <a:headEnd/>
                <a:tailEnd/>
              </a:ln>
              <a:scene3d>
                <a:camera prst="legacyPerspectiveTopLeft">
                  <a:rot lat="0" lon="17699992" rev="0"/>
                </a:camera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CC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7445" name="Oval 24"/>
              <p:cNvSpPr>
                <a:spLocks noChangeArrowheads="1"/>
              </p:cNvSpPr>
              <p:nvPr/>
            </p:nvSpPr>
            <p:spPr bwMode="auto">
              <a:xfrm rot="-407100">
                <a:off x="2104" y="3285"/>
                <a:ext cx="336" cy="170"/>
              </a:xfrm>
              <a:prstGeom prst="ellipse">
                <a:avLst/>
              </a:prstGeom>
              <a:solidFill>
                <a:schemeClr val="bg1"/>
              </a:solidFill>
              <a:ln w="9525">
                <a:round/>
                <a:headEnd/>
                <a:tailEnd/>
              </a:ln>
              <a:scene3d>
                <a:camera prst="legacyPerspectiveTopLeft">
                  <a:rot lat="0" lon="17699992" rev="0"/>
                </a:camera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7446" name="Oval 25"/>
              <p:cNvSpPr>
                <a:spLocks noChangeArrowheads="1"/>
              </p:cNvSpPr>
              <p:nvPr/>
            </p:nvSpPr>
            <p:spPr bwMode="auto">
              <a:xfrm rot="-407100">
                <a:off x="2202" y="3288"/>
                <a:ext cx="336" cy="168"/>
              </a:xfrm>
              <a:prstGeom prst="ellipse">
                <a:avLst/>
              </a:prstGeom>
              <a:solidFill>
                <a:srgbClr val="FFCCFF"/>
              </a:solidFill>
              <a:ln w="9525">
                <a:round/>
                <a:headEnd/>
                <a:tailEnd/>
              </a:ln>
              <a:scene3d>
                <a:camera prst="legacyPerspectiveTopLeft">
                  <a:rot lat="0" lon="17699992" rev="0"/>
                </a:camera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CC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7447" name="Oval 26"/>
              <p:cNvSpPr>
                <a:spLocks noChangeArrowheads="1"/>
              </p:cNvSpPr>
              <p:nvPr/>
            </p:nvSpPr>
            <p:spPr bwMode="auto">
              <a:xfrm rot="-407100">
                <a:off x="2298" y="3287"/>
                <a:ext cx="336" cy="168"/>
              </a:xfrm>
              <a:prstGeom prst="ellipse">
                <a:avLst/>
              </a:prstGeom>
              <a:solidFill>
                <a:schemeClr val="bg1"/>
              </a:solidFill>
              <a:ln w="9525">
                <a:round/>
                <a:headEnd/>
                <a:tailEnd/>
              </a:ln>
              <a:scene3d>
                <a:camera prst="legacyPerspectiveTopLeft">
                  <a:rot lat="0" lon="17699992" rev="0"/>
                </a:camera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7448" name="Oval 27"/>
              <p:cNvSpPr>
                <a:spLocks noChangeArrowheads="1"/>
              </p:cNvSpPr>
              <p:nvPr/>
            </p:nvSpPr>
            <p:spPr bwMode="auto">
              <a:xfrm rot="-407100">
                <a:off x="2399" y="3288"/>
                <a:ext cx="336" cy="163"/>
              </a:xfrm>
              <a:prstGeom prst="ellipse">
                <a:avLst/>
              </a:prstGeom>
              <a:solidFill>
                <a:srgbClr val="FFCCFF"/>
              </a:solidFill>
              <a:ln w="9525">
                <a:round/>
                <a:headEnd/>
                <a:tailEnd/>
              </a:ln>
              <a:scene3d>
                <a:camera prst="legacyPerspectiveTopLeft">
                  <a:rot lat="0" lon="18000000" rev="0"/>
                </a:camera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CC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87399" name="Rectangle 28"/>
          <p:cNvSpPr>
            <a:spLocks noChangeArrowheads="1"/>
          </p:cNvSpPr>
          <p:nvPr/>
        </p:nvSpPr>
        <p:spPr bwMode="auto">
          <a:xfrm>
            <a:off x="6055970" y="1819294"/>
            <a:ext cx="3709987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I. Deflection (optical lever)</a:t>
            </a:r>
          </a:p>
        </p:txBody>
      </p:sp>
      <p:sp>
        <p:nvSpPr>
          <p:cNvPr id="187400" name="Rectangle 29"/>
          <p:cNvSpPr>
            <a:spLocks noChangeArrowheads="1"/>
          </p:cNvSpPr>
          <p:nvPr/>
        </p:nvSpPr>
        <p:spPr bwMode="auto">
          <a:xfrm>
            <a:off x="4531661" y="4469254"/>
            <a:ext cx="5897563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II. </a:t>
            </a:r>
            <a:r>
              <a:rPr lang="en-US" sz="2400" dirty="0" err="1">
                <a:solidFill>
                  <a:srgbClr val="000000"/>
                </a:solidFill>
              </a:rPr>
              <a:t>Piezoresistive</a:t>
            </a:r>
            <a:r>
              <a:rPr lang="en-US" sz="2400" dirty="0">
                <a:solidFill>
                  <a:srgbClr val="000000"/>
                </a:solidFill>
              </a:rPr>
              <a:t> (embedded strain gauge)</a:t>
            </a:r>
          </a:p>
        </p:txBody>
      </p:sp>
      <p:sp>
        <p:nvSpPr>
          <p:cNvPr id="187401" name="Oval 30"/>
          <p:cNvSpPr>
            <a:spLocks noChangeArrowheads="1"/>
          </p:cNvSpPr>
          <p:nvPr/>
        </p:nvSpPr>
        <p:spPr bwMode="auto">
          <a:xfrm>
            <a:off x="6972300" y="4028368"/>
            <a:ext cx="381000" cy="304800"/>
          </a:xfrm>
          <a:prstGeom prst="ellipse">
            <a:avLst/>
          </a:prstGeom>
          <a:solidFill>
            <a:srgbClr val="FFFFFF"/>
          </a:solidFill>
          <a:ln w="9525">
            <a:round/>
            <a:headEnd/>
            <a:tailEnd/>
          </a:ln>
          <a:scene3d>
            <a:camera prst="legacyPerspectiveFront">
              <a:rot lat="1500000" lon="20099970" rev="0"/>
            </a:camera>
            <a:lightRig rig="legacyFlat4" dir="t"/>
          </a:scene3d>
          <a:sp3d extrusionH="8874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87402" name="Text Box 31"/>
          <p:cNvSpPr txBox="1">
            <a:spLocks noChangeArrowheads="1"/>
          </p:cNvSpPr>
          <p:nvPr/>
        </p:nvSpPr>
        <p:spPr bwMode="auto">
          <a:xfrm rot="2386456">
            <a:off x="6975474" y="3726361"/>
            <a:ext cx="755650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Laser</a:t>
            </a:r>
          </a:p>
        </p:txBody>
      </p:sp>
      <p:sp>
        <p:nvSpPr>
          <p:cNvPr id="187403" name="Rectangle 32"/>
          <p:cNvSpPr>
            <a:spLocks noChangeArrowheads="1"/>
          </p:cNvSpPr>
          <p:nvPr/>
        </p:nvSpPr>
        <p:spPr bwMode="auto">
          <a:xfrm>
            <a:off x="2014538" y="4260025"/>
            <a:ext cx="1581150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photodetector</a:t>
            </a:r>
          </a:p>
        </p:txBody>
      </p: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1741488" y="5072063"/>
            <a:ext cx="4953000" cy="1828800"/>
            <a:chOff x="192" y="3072"/>
            <a:chExt cx="3120" cy="1152"/>
          </a:xfrm>
        </p:grpSpPr>
        <p:sp>
          <p:nvSpPr>
            <p:cNvPr id="187405" name="Rectangle 34"/>
            <p:cNvSpPr>
              <a:spLocks noChangeArrowheads="1"/>
            </p:cNvSpPr>
            <p:nvPr/>
          </p:nvSpPr>
          <p:spPr bwMode="auto">
            <a:xfrm>
              <a:off x="192" y="3450"/>
              <a:ext cx="1392" cy="384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1200000" lon="1500000" rev="0"/>
              </a:camera>
              <a:lightRig rig="legacyFlat2" dir="b"/>
            </a:scene3d>
            <a:sp3d extrusionH="36306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87406" name="Freeform 35"/>
            <p:cNvSpPr>
              <a:spLocks/>
            </p:cNvSpPr>
            <p:nvPr/>
          </p:nvSpPr>
          <p:spPr bwMode="auto">
            <a:xfrm>
              <a:off x="1760" y="3354"/>
              <a:ext cx="1456" cy="292"/>
            </a:xfrm>
            <a:custGeom>
              <a:avLst/>
              <a:gdLst>
                <a:gd name="T0" fmla="*/ 0 w 1456"/>
                <a:gd name="T1" fmla="*/ 0 h 292"/>
                <a:gd name="T2" fmla="*/ 1 w 1456"/>
                <a:gd name="T3" fmla="*/ 185 h 292"/>
                <a:gd name="T4" fmla="*/ 680 w 1456"/>
                <a:gd name="T5" fmla="*/ 288 h 292"/>
                <a:gd name="T6" fmla="*/ 1456 w 1456"/>
                <a:gd name="T7" fmla="*/ 159 h 292"/>
                <a:gd name="T8" fmla="*/ 1399 w 1456"/>
                <a:gd name="T9" fmla="*/ 40 h 292"/>
                <a:gd name="T10" fmla="*/ 672 w 1456"/>
                <a:gd name="T11" fmla="*/ 160 h 292"/>
                <a:gd name="T12" fmla="*/ 0 w 1456"/>
                <a:gd name="T13" fmla="*/ 0 h 2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56"/>
                <a:gd name="T22" fmla="*/ 0 h 292"/>
                <a:gd name="T23" fmla="*/ 1456 w 1456"/>
                <a:gd name="T24" fmla="*/ 292 h 2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56" h="292">
                  <a:moveTo>
                    <a:pt x="0" y="0"/>
                  </a:moveTo>
                  <a:lnTo>
                    <a:pt x="1" y="185"/>
                  </a:lnTo>
                  <a:cubicBezTo>
                    <a:pt x="114" y="233"/>
                    <a:pt x="438" y="292"/>
                    <a:pt x="680" y="288"/>
                  </a:cubicBezTo>
                  <a:cubicBezTo>
                    <a:pt x="922" y="284"/>
                    <a:pt x="1336" y="200"/>
                    <a:pt x="1456" y="159"/>
                  </a:cubicBezTo>
                  <a:lnTo>
                    <a:pt x="1399" y="40"/>
                  </a:lnTo>
                  <a:cubicBezTo>
                    <a:pt x="1268" y="40"/>
                    <a:pt x="905" y="167"/>
                    <a:pt x="672" y="160"/>
                  </a:cubicBezTo>
                  <a:cubicBezTo>
                    <a:pt x="439" y="153"/>
                    <a:pt x="140" y="33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1200000" lon="899994" rev="0"/>
              </a:camera>
              <a:lightRig rig="legacyFlat2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7407" name="Rectangle 36"/>
            <p:cNvSpPr>
              <a:spLocks noChangeArrowheads="1"/>
            </p:cNvSpPr>
            <p:nvPr/>
          </p:nvSpPr>
          <p:spPr bwMode="auto">
            <a:xfrm>
              <a:off x="1056" y="3354"/>
              <a:ext cx="480" cy="48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PerspectiveFront">
                <a:rot lat="1200000" lon="1500000" rev="0"/>
              </a:camera>
              <a:lightRig rig="legacyFlat2" dir="b"/>
            </a:scene3d>
            <a:sp3d extrusionH="18018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87408" name="Freeform 37"/>
            <p:cNvSpPr>
              <a:spLocks/>
            </p:cNvSpPr>
            <p:nvPr/>
          </p:nvSpPr>
          <p:spPr bwMode="auto">
            <a:xfrm>
              <a:off x="1923" y="3312"/>
              <a:ext cx="1005" cy="153"/>
            </a:xfrm>
            <a:custGeom>
              <a:avLst/>
              <a:gdLst>
                <a:gd name="T0" fmla="*/ 11 w 1005"/>
                <a:gd name="T1" fmla="*/ 0 h 153"/>
                <a:gd name="T2" fmla="*/ 0 w 1005"/>
                <a:gd name="T3" fmla="*/ 6 h 153"/>
                <a:gd name="T4" fmla="*/ 468 w 1005"/>
                <a:gd name="T5" fmla="*/ 138 h 153"/>
                <a:gd name="T6" fmla="*/ 996 w 1005"/>
                <a:gd name="T7" fmla="*/ 93 h 153"/>
                <a:gd name="T8" fmla="*/ 1005 w 1005"/>
                <a:gd name="T9" fmla="*/ 76 h 153"/>
                <a:gd name="T10" fmla="*/ 471 w 1005"/>
                <a:gd name="T11" fmla="*/ 130 h 153"/>
                <a:gd name="T12" fmla="*/ 11 w 1005"/>
                <a:gd name="T13" fmla="*/ 0 h 15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05"/>
                <a:gd name="T22" fmla="*/ 0 h 153"/>
                <a:gd name="T23" fmla="*/ 1005 w 1005"/>
                <a:gd name="T24" fmla="*/ 153 h 15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05" h="153">
                  <a:moveTo>
                    <a:pt x="11" y="0"/>
                  </a:moveTo>
                  <a:lnTo>
                    <a:pt x="0" y="6"/>
                  </a:lnTo>
                  <a:cubicBezTo>
                    <a:pt x="76" y="29"/>
                    <a:pt x="302" y="123"/>
                    <a:pt x="468" y="138"/>
                  </a:cubicBezTo>
                  <a:cubicBezTo>
                    <a:pt x="634" y="153"/>
                    <a:pt x="907" y="103"/>
                    <a:pt x="996" y="93"/>
                  </a:cubicBezTo>
                  <a:lnTo>
                    <a:pt x="1005" y="76"/>
                  </a:lnTo>
                  <a:cubicBezTo>
                    <a:pt x="918" y="82"/>
                    <a:pt x="636" y="143"/>
                    <a:pt x="471" y="130"/>
                  </a:cubicBezTo>
                  <a:cubicBezTo>
                    <a:pt x="305" y="117"/>
                    <a:pt x="11" y="0"/>
                    <a:pt x="11" y="0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round/>
              <a:headEnd/>
              <a:tailEnd/>
            </a:ln>
            <a:scene3d>
              <a:camera prst="legacyPerspectiveFront">
                <a:rot lat="1200000" lon="600000" rev="0"/>
              </a:camera>
              <a:lightRig rig="legacyFlat2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7409" name="Freeform 38"/>
            <p:cNvSpPr>
              <a:spLocks/>
            </p:cNvSpPr>
            <p:nvPr/>
          </p:nvSpPr>
          <p:spPr bwMode="auto">
            <a:xfrm>
              <a:off x="1916" y="3312"/>
              <a:ext cx="1008" cy="170"/>
            </a:xfrm>
            <a:custGeom>
              <a:avLst/>
              <a:gdLst>
                <a:gd name="T0" fmla="*/ 4 w 1132"/>
                <a:gd name="T1" fmla="*/ 0 h 170"/>
                <a:gd name="T2" fmla="*/ 0 w 1132"/>
                <a:gd name="T3" fmla="*/ 24 h 170"/>
                <a:gd name="T4" fmla="*/ 74 w 1132"/>
                <a:gd name="T5" fmla="*/ 156 h 170"/>
                <a:gd name="T6" fmla="*/ 156 w 1132"/>
                <a:gd name="T7" fmla="*/ 108 h 170"/>
                <a:gd name="T8" fmla="*/ 158 w 1132"/>
                <a:gd name="T9" fmla="*/ 76 h 170"/>
                <a:gd name="T10" fmla="*/ 74 w 1132"/>
                <a:gd name="T11" fmla="*/ 130 h 170"/>
                <a:gd name="T12" fmla="*/ 4 w 1132"/>
                <a:gd name="T13" fmla="*/ 0 h 1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32"/>
                <a:gd name="T22" fmla="*/ 0 h 170"/>
                <a:gd name="T23" fmla="*/ 1132 w 1132"/>
                <a:gd name="T24" fmla="*/ 170 h 17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32" h="170">
                  <a:moveTo>
                    <a:pt x="16" y="0"/>
                  </a:moveTo>
                  <a:lnTo>
                    <a:pt x="0" y="24"/>
                  </a:lnTo>
                  <a:cubicBezTo>
                    <a:pt x="85" y="50"/>
                    <a:pt x="341" y="142"/>
                    <a:pt x="528" y="156"/>
                  </a:cubicBezTo>
                  <a:cubicBezTo>
                    <a:pt x="715" y="170"/>
                    <a:pt x="1019" y="121"/>
                    <a:pt x="1120" y="108"/>
                  </a:cubicBezTo>
                  <a:lnTo>
                    <a:pt x="1132" y="76"/>
                  </a:lnTo>
                  <a:cubicBezTo>
                    <a:pt x="1034" y="80"/>
                    <a:pt x="718" y="143"/>
                    <a:pt x="532" y="130"/>
                  </a:cubicBezTo>
                  <a:cubicBezTo>
                    <a:pt x="346" y="117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339966"/>
            </a:solidFill>
            <a:ln w="9525">
              <a:round/>
              <a:headEnd/>
              <a:tailEnd/>
            </a:ln>
            <a:scene3d>
              <a:camera prst="legacyPerspectiveFront">
                <a:rot lat="1200000" lon="600000" rev="0"/>
              </a:camera>
              <a:lightRig rig="legacyFlat2" dir="b"/>
            </a:scene3d>
            <a:sp3d prstMaterial="legacyMatte">
              <a:bevelT w="13500" h="13500" prst="angle"/>
              <a:bevelB w="13500" h="13500" prst="angle"/>
              <a:extrusionClr>
                <a:srgbClr val="339966"/>
              </a:extrusionClr>
            </a:sp3d>
          </p:spPr>
          <p:txBody>
            <a:bodyPr wrap="none" anchor="ctr">
              <a:flatTx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6" name="Group 39"/>
            <p:cNvGrpSpPr>
              <a:grpSpLocks/>
            </p:cNvGrpSpPr>
            <p:nvPr/>
          </p:nvGrpSpPr>
          <p:grpSpPr bwMode="auto">
            <a:xfrm>
              <a:off x="1584" y="3072"/>
              <a:ext cx="1728" cy="282"/>
              <a:chOff x="0" y="2640"/>
              <a:chExt cx="1581" cy="282"/>
            </a:xfrm>
          </p:grpSpPr>
          <p:sp>
            <p:nvSpPr>
              <p:cNvPr id="187415" name="Oval 40"/>
              <p:cNvSpPr>
                <a:spLocks noChangeArrowheads="1"/>
              </p:cNvSpPr>
              <p:nvPr/>
            </p:nvSpPr>
            <p:spPr bwMode="auto">
              <a:xfrm>
                <a:off x="0" y="2640"/>
                <a:ext cx="336" cy="144"/>
              </a:xfrm>
              <a:prstGeom prst="ellipse">
                <a:avLst/>
              </a:prstGeom>
              <a:solidFill>
                <a:schemeClr val="bg1"/>
              </a:solidFill>
              <a:ln w="9525">
                <a:round/>
                <a:headEnd/>
                <a:tailEnd/>
              </a:ln>
              <a:scene3d>
                <a:camera prst="legacyPerspectiveTopLeft">
                  <a:rot lat="0" lon="18600000" rev="0"/>
                </a:camera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7416" name="Oval 41"/>
              <p:cNvSpPr>
                <a:spLocks noChangeArrowheads="1"/>
              </p:cNvSpPr>
              <p:nvPr/>
            </p:nvSpPr>
            <p:spPr bwMode="auto">
              <a:xfrm>
                <a:off x="79" y="2649"/>
                <a:ext cx="336" cy="144"/>
              </a:xfrm>
              <a:prstGeom prst="ellipse">
                <a:avLst/>
              </a:prstGeom>
              <a:solidFill>
                <a:srgbClr val="FFCCFF"/>
              </a:solidFill>
              <a:ln w="9525">
                <a:round/>
                <a:headEnd/>
                <a:tailEnd/>
              </a:ln>
              <a:scene3d>
                <a:camera prst="legacyPerspectiveTopLeft">
                  <a:rot lat="0" lon="18300000" rev="0"/>
                </a:camera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CC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7417" name="Oval 42"/>
              <p:cNvSpPr>
                <a:spLocks noChangeArrowheads="1"/>
              </p:cNvSpPr>
              <p:nvPr/>
            </p:nvSpPr>
            <p:spPr bwMode="auto">
              <a:xfrm>
                <a:off x="160" y="2658"/>
                <a:ext cx="336" cy="144"/>
              </a:xfrm>
              <a:prstGeom prst="ellipse">
                <a:avLst/>
              </a:prstGeom>
              <a:solidFill>
                <a:schemeClr val="bg1"/>
              </a:solidFill>
              <a:ln w="9525">
                <a:round/>
                <a:headEnd/>
                <a:tailEnd/>
              </a:ln>
              <a:scene3d>
                <a:camera prst="legacyPerspectiveTopLeft">
                  <a:rot lat="0" lon="18300000" rev="0"/>
                </a:camera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7418" name="Oval 43"/>
              <p:cNvSpPr>
                <a:spLocks noChangeArrowheads="1"/>
              </p:cNvSpPr>
              <p:nvPr/>
            </p:nvSpPr>
            <p:spPr bwMode="auto">
              <a:xfrm>
                <a:off x="242" y="2670"/>
                <a:ext cx="336" cy="144"/>
              </a:xfrm>
              <a:prstGeom prst="ellipse">
                <a:avLst/>
              </a:prstGeom>
              <a:solidFill>
                <a:srgbClr val="FFCCFF"/>
              </a:solidFill>
              <a:ln w="9525">
                <a:round/>
                <a:headEnd/>
                <a:tailEnd/>
              </a:ln>
              <a:scene3d>
                <a:camera prst="legacyPerspectiveTopLeft">
                  <a:rot lat="0" lon="18300000" rev="0"/>
                </a:camera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CC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7419" name="Oval 44"/>
              <p:cNvSpPr>
                <a:spLocks noChangeArrowheads="1"/>
              </p:cNvSpPr>
              <p:nvPr/>
            </p:nvSpPr>
            <p:spPr bwMode="auto">
              <a:xfrm>
                <a:off x="324" y="2682"/>
                <a:ext cx="336" cy="144"/>
              </a:xfrm>
              <a:prstGeom prst="ellipse">
                <a:avLst/>
              </a:prstGeom>
              <a:solidFill>
                <a:schemeClr val="bg1"/>
              </a:solidFill>
              <a:ln w="9525">
                <a:round/>
                <a:headEnd/>
                <a:tailEnd/>
              </a:ln>
              <a:scene3d>
                <a:camera prst="legacyPerspectiveTopLeft">
                  <a:rot lat="0" lon="18300000" rev="0"/>
                </a:camera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7420" name="Oval 45"/>
              <p:cNvSpPr>
                <a:spLocks noChangeArrowheads="1"/>
              </p:cNvSpPr>
              <p:nvPr/>
            </p:nvSpPr>
            <p:spPr bwMode="auto">
              <a:xfrm>
                <a:off x="407" y="2694"/>
                <a:ext cx="336" cy="144"/>
              </a:xfrm>
              <a:prstGeom prst="ellipse">
                <a:avLst/>
              </a:prstGeom>
              <a:solidFill>
                <a:srgbClr val="FFCCFF"/>
              </a:solidFill>
              <a:ln w="9525">
                <a:round/>
                <a:headEnd/>
                <a:tailEnd/>
              </a:ln>
              <a:scene3d>
                <a:camera prst="legacyPerspectiveTopLeft">
                  <a:rot lat="0" lon="18300000" rev="0"/>
                </a:camera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CC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7421" name="Oval 46"/>
              <p:cNvSpPr>
                <a:spLocks noChangeArrowheads="1"/>
              </p:cNvSpPr>
              <p:nvPr/>
            </p:nvSpPr>
            <p:spPr bwMode="auto">
              <a:xfrm>
                <a:off x="497" y="2703"/>
                <a:ext cx="336" cy="144"/>
              </a:xfrm>
              <a:prstGeom prst="ellipse">
                <a:avLst/>
              </a:prstGeom>
              <a:solidFill>
                <a:schemeClr val="bg1"/>
              </a:solidFill>
              <a:ln w="9525">
                <a:round/>
                <a:headEnd/>
                <a:tailEnd/>
              </a:ln>
              <a:scene3d>
                <a:camera prst="legacyPerspectiveTopLeft">
                  <a:rot lat="0" lon="18300000" rev="0"/>
                </a:camera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7422" name="Oval 47"/>
              <p:cNvSpPr>
                <a:spLocks noChangeArrowheads="1"/>
              </p:cNvSpPr>
              <p:nvPr/>
            </p:nvSpPr>
            <p:spPr bwMode="auto">
              <a:xfrm>
                <a:off x="585" y="2712"/>
                <a:ext cx="336" cy="144"/>
              </a:xfrm>
              <a:prstGeom prst="ellipse">
                <a:avLst/>
              </a:prstGeom>
              <a:solidFill>
                <a:srgbClr val="FFCCFF"/>
              </a:solidFill>
              <a:ln w="9525">
                <a:round/>
                <a:headEnd/>
                <a:tailEnd/>
              </a:ln>
              <a:scene3d>
                <a:camera prst="legacyPerspectiveTopLeft">
                  <a:rot lat="0" lon="18300000" rev="0"/>
                </a:camera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CC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7423" name="Oval 48"/>
              <p:cNvSpPr>
                <a:spLocks noChangeArrowheads="1"/>
              </p:cNvSpPr>
              <p:nvPr/>
            </p:nvSpPr>
            <p:spPr bwMode="auto">
              <a:xfrm>
                <a:off x="669" y="2718"/>
                <a:ext cx="336" cy="144"/>
              </a:xfrm>
              <a:prstGeom prst="ellipse">
                <a:avLst/>
              </a:prstGeom>
              <a:solidFill>
                <a:schemeClr val="bg1"/>
              </a:solidFill>
              <a:ln w="9525">
                <a:round/>
                <a:headEnd/>
                <a:tailEnd/>
              </a:ln>
              <a:scene3d>
                <a:camera prst="legacyPerspectiveTopLeft">
                  <a:rot lat="0" lon="18300000" rev="0"/>
                </a:camera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7424" name="Oval 49"/>
              <p:cNvSpPr>
                <a:spLocks noChangeArrowheads="1"/>
              </p:cNvSpPr>
              <p:nvPr/>
            </p:nvSpPr>
            <p:spPr bwMode="auto">
              <a:xfrm>
                <a:off x="760" y="2727"/>
                <a:ext cx="336" cy="144"/>
              </a:xfrm>
              <a:prstGeom prst="ellipse">
                <a:avLst/>
              </a:prstGeom>
              <a:solidFill>
                <a:srgbClr val="FFCCFF"/>
              </a:solidFill>
              <a:ln w="9525">
                <a:round/>
                <a:headEnd/>
                <a:tailEnd/>
              </a:ln>
              <a:scene3d>
                <a:camera prst="legacyPerspectiveTopLeft">
                  <a:rot lat="0" lon="18300000" rev="0"/>
                </a:camera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CC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7425" name="Oval 50"/>
              <p:cNvSpPr>
                <a:spLocks noChangeArrowheads="1"/>
              </p:cNvSpPr>
              <p:nvPr/>
            </p:nvSpPr>
            <p:spPr bwMode="auto">
              <a:xfrm>
                <a:off x="850" y="2736"/>
                <a:ext cx="336" cy="144"/>
              </a:xfrm>
              <a:prstGeom prst="ellipse">
                <a:avLst/>
              </a:prstGeom>
              <a:solidFill>
                <a:schemeClr val="bg1"/>
              </a:solidFill>
              <a:ln w="9525">
                <a:round/>
                <a:headEnd/>
                <a:tailEnd/>
              </a:ln>
              <a:scene3d>
                <a:camera prst="legacyPerspectiveTopLeft">
                  <a:rot lat="0" lon="18300000" rev="0"/>
                </a:camera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7426" name="Oval 51"/>
              <p:cNvSpPr>
                <a:spLocks noChangeArrowheads="1"/>
              </p:cNvSpPr>
              <p:nvPr/>
            </p:nvSpPr>
            <p:spPr bwMode="auto">
              <a:xfrm>
                <a:off x="929" y="2745"/>
                <a:ext cx="336" cy="144"/>
              </a:xfrm>
              <a:prstGeom prst="ellipse">
                <a:avLst/>
              </a:prstGeom>
              <a:solidFill>
                <a:srgbClr val="FFCCFF"/>
              </a:solidFill>
              <a:ln w="9525">
                <a:round/>
                <a:headEnd/>
                <a:tailEnd/>
              </a:ln>
              <a:scene3d>
                <a:camera prst="legacyPerspectiveTopLeft">
                  <a:rot lat="0" lon="18300000" rev="0"/>
                </a:camera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CC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7427" name="Oval 52"/>
              <p:cNvSpPr>
                <a:spLocks noChangeArrowheads="1"/>
              </p:cNvSpPr>
              <p:nvPr/>
            </p:nvSpPr>
            <p:spPr bwMode="auto">
              <a:xfrm>
                <a:off x="1006" y="2751"/>
                <a:ext cx="336" cy="144"/>
              </a:xfrm>
              <a:prstGeom prst="ellipse">
                <a:avLst/>
              </a:prstGeom>
              <a:solidFill>
                <a:schemeClr val="bg1"/>
              </a:solidFill>
              <a:ln w="9525">
                <a:round/>
                <a:headEnd/>
                <a:tailEnd/>
              </a:ln>
              <a:scene3d>
                <a:camera prst="legacyPerspectiveTopLeft">
                  <a:rot lat="0" lon="18300000" rev="0"/>
                </a:camera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7428" name="Oval 53"/>
              <p:cNvSpPr>
                <a:spLocks noChangeArrowheads="1"/>
              </p:cNvSpPr>
              <p:nvPr/>
            </p:nvSpPr>
            <p:spPr bwMode="auto">
              <a:xfrm>
                <a:off x="1085" y="2757"/>
                <a:ext cx="336" cy="144"/>
              </a:xfrm>
              <a:prstGeom prst="ellipse">
                <a:avLst/>
              </a:prstGeom>
              <a:solidFill>
                <a:srgbClr val="FFCCFF"/>
              </a:solidFill>
              <a:ln w="9525">
                <a:round/>
                <a:headEnd/>
                <a:tailEnd/>
              </a:ln>
              <a:scene3d>
                <a:camera prst="legacyPerspectiveTopLeft">
                  <a:rot lat="0" lon="18300000" rev="0"/>
                </a:camera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CC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7429" name="Oval 54"/>
              <p:cNvSpPr>
                <a:spLocks noChangeArrowheads="1"/>
              </p:cNvSpPr>
              <p:nvPr/>
            </p:nvSpPr>
            <p:spPr bwMode="auto">
              <a:xfrm>
                <a:off x="1166" y="2769"/>
                <a:ext cx="336" cy="144"/>
              </a:xfrm>
              <a:prstGeom prst="ellipse">
                <a:avLst/>
              </a:prstGeom>
              <a:solidFill>
                <a:schemeClr val="bg1"/>
              </a:solidFill>
              <a:ln w="9525">
                <a:round/>
                <a:headEnd/>
                <a:tailEnd/>
              </a:ln>
              <a:scene3d>
                <a:camera prst="legacyPerspectiveTopLeft">
                  <a:rot lat="0" lon="18300000" rev="0"/>
                </a:camera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7430" name="Oval 55"/>
              <p:cNvSpPr>
                <a:spLocks noChangeArrowheads="1"/>
              </p:cNvSpPr>
              <p:nvPr/>
            </p:nvSpPr>
            <p:spPr bwMode="auto">
              <a:xfrm>
                <a:off x="1245" y="2778"/>
                <a:ext cx="336" cy="144"/>
              </a:xfrm>
              <a:prstGeom prst="ellipse">
                <a:avLst/>
              </a:prstGeom>
              <a:solidFill>
                <a:srgbClr val="FFCCFF"/>
              </a:solidFill>
              <a:ln w="9525">
                <a:round/>
                <a:headEnd/>
                <a:tailEnd/>
              </a:ln>
              <a:scene3d>
                <a:camera prst="legacyPerspectiveTopLeft">
                  <a:rot lat="0" lon="18300000" rev="0"/>
                </a:camera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CC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7411" name="Oval 56"/>
            <p:cNvSpPr>
              <a:spLocks noChangeArrowheads="1"/>
            </p:cNvSpPr>
            <p:nvPr/>
          </p:nvSpPr>
          <p:spPr bwMode="auto">
            <a:xfrm flipH="1">
              <a:off x="1296" y="3936"/>
              <a:ext cx="288" cy="288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87412" name="Line 57"/>
            <p:cNvSpPr>
              <a:spLocks noChangeShapeType="1"/>
            </p:cNvSpPr>
            <p:nvPr/>
          </p:nvSpPr>
          <p:spPr bwMode="auto">
            <a:xfrm flipH="1">
              <a:off x="1584" y="4080"/>
              <a:ext cx="52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7413" name="Line 58"/>
            <p:cNvSpPr>
              <a:spLocks noChangeShapeType="1"/>
            </p:cNvSpPr>
            <p:nvPr/>
          </p:nvSpPr>
          <p:spPr bwMode="auto">
            <a:xfrm flipH="1" flipV="1">
              <a:off x="2112" y="3312"/>
              <a:ext cx="0" cy="7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7414" name="Rectangle 59"/>
            <p:cNvSpPr>
              <a:spLocks noChangeArrowheads="1"/>
            </p:cNvSpPr>
            <p:nvPr/>
          </p:nvSpPr>
          <p:spPr bwMode="auto">
            <a:xfrm>
              <a:off x="1344" y="3984"/>
              <a:ext cx="212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fontAlgn="base" hangingPunct="0">
                <a:lnSpc>
                  <a:spcPct val="7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</a:rPr>
                <a:t>v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431" y="6357938"/>
            <a:ext cx="1146147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6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85800" y="861459"/>
            <a:ext cx="9144000" cy="8986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Functional Evaluation- </a:t>
            </a:r>
            <a:r>
              <a:rPr lang="en-US" sz="2000" dirty="0" err="1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hIPSC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cardiomyocytes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on HSL Integrated Cardiac M</a:t>
            </a:r>
            <a:r>
              <a:rPr lang="en-US" sz="2000" dirty="0" err="1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odule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5"/>
          <p:cNvGrpSpPr/>
          <p:nvPr/>
        </p:nvGrpSpPr>
        <p:grpSpPr>
          <a:xfrm>
            <a:off x="2328862" y="2819401"/>
            <a:ext cx="5257800" cy="1899073"/>
            <a:chOff x="133349" y="2819400"/>
            <a:chExt cx="5303520" cy="2051473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-7" r="40262"/>
            <a:stretch/>
          </p:blipFill>
          <p:spPr bwMode="auto">
            <a:xfrm>
              <a:off x="133349" y="2819400"/>
              <a:ext cx="5303520" cy="20514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147140" y="2871850"/>
              <a:ext cx="1803279" cy="39897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MEA Recording</a:t>
              </a:r>
            </a:p>
          </p:txBody>
        </p:sp>
      </p:grpSp>
      <p:pic>
        <p:nvPicPr>
          <p:cNvPr id="1026" name="Picture 2" descr="C:\Users\McLamb\AppData\Local\Temp\photo-2.JPG"/>
          <p:cNvPicPr>
            <a:picLocks noChangeAspect="1" noChangeArrowheads="1"/>
          </p:cNvPicPr>
          <p:nvPr/>
        </p:nvPicPr>
        <p:blipFill>
          <a:blip r:embed="rId3" cstate="print"/>
          <a:srcRect l="7778" t="18967" r="278" b="21570"/>
          <a:stretch>
            <a:fillRect/>
          </a:stretch>
        </p:blipFill>
        <p:spPr bwMode="auto">
          <a:xfrm rot="10800000">
            <a:off x="3331963" y="1688541"/>
            <a:ext cx="2133600" cy="1030656"/>
          </a:xfrm>
          <a:prstGeom prst="rect">
            <a:avLst/>
          </a:prstGeom>
          <a:noFill/>
        </p:spPr>
      </p:pic>
      <p:grpSp>
        <p:nvGrpSpPr>
          <p:cNvPr id="3" name="Group 5"/>
          <p:cNvGrpSpPr/>
          <p:nvPr/>
        </p:nvGrpSpPr>
        <p:grpSpPr>
          <a:xfrm>
            <a:off x="2328862" y="4781809"/>
            <a:ext cx="5257800" cy="1552306"/>
            <a:chOff x="1919466" y="4917702"/>
            <a:chExt cx="5562600" cy="1857106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50" b="4037"/>
            <a:stretch/>
          </p:blipFill>
          <p:spPr>
            <a:xfrm>
              <a:off x="1919466" y="4917702"/>
              <a:ext cx="5562600" cy="185710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919466" y="6312680"/>
              <a:ext cx="2474702" cy="44185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Cantilever Recording</a:t>
              </a:r>
            </a:p>
          </p:txBody>
        </p:sp>
      </p:grpSp>
      <p:grpSp>
        <p:nvGrpSpPr>
          <p:cNvPr id="5" name="Group 9"/>
          <p:cNvGrpSpPr/>
          <p:nvPr/>
        </p:nvGrpSpPr>
        <p:grpSpPr>
          <a:xfrm>
            <a:off x="1828800" y="6229702"/>
            <a:ext cx="8686800" cy="628299"/>
            <a:chOff x="228600" y="6096000"/>
            <a:chExt cx="8686800" cy="628299"/>
          </a:xfrm>
        </p:grpSpPr>
        <p:pic>
          <p:nvPicPr>
            <p:cNvPr id="11" name="Picture 10" descr="CULogo187"/>
            <p:cNvPicPr/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903802" y="6096000"/>
              <a:ext cx="2011598" cy="628299"/>
            </a:xfrm>
            <a:prstGeom prst="rect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7" descr="xut_footer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8600" y="6172200"/>
              <a:ext cx="1000125" cy="411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7" cstate="print">
            <a:lum bright="22000" contrast="50000"/>
          </a:blip>
          <a:srcRect/>
          <a:stretch>
            <a:fillRect/>
          </a:stretch>
        </p:blipFill>
        <p:spPr bwMode="auto">
          <a:xfrm rot="5400000">
            <a:off x="6823437" y="2777764"/>
            <a:ext cx="5181598" cy="160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48493" y="3294957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Electrical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602922" y="5106819"/>
            <a:ext cx="634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Force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9181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38200"/>
            <a:ext cx="8229600" cy="868362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Testing with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cardioactive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compounds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752600" y="1752600"/>
          <a:ext cx="8686800" cy="4985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/>
                <a:gridCol w="1905000"/>
                <a:gridCol w="4267200"/>
              </a:tblGrid>
              <a:tr h="40497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Compound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Mode of Action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Effect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585622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Norepinephrine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Adrenergic agonist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</a:t>
                      </a:r>
                      <a:r>
                        <a:rPr lang="en-US" sz="1400" baseline="0" dirty="0" smtClean="0"/>
                        <a:t> = 3,  </a:t>
                      </a:r>
                      <a:r>
                        <a:rPr lang="en-US" sz="1400" dirty="0" smtClean="0"/>
                        <a:t>Increas</a:t>
                      </a:r>
                      <a:r>
                        <a:rPr lang="en-US" sz="1400" baseline="0" dirty="0" smtClean="0"/>
                        <a:t>e beat frequency and contractile force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555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Epinephrine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Adrenergic agonist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</a:t>
                      </a:r>
                      <a:r>
                        <a:rPr lang="en-US" sz="1400" baseline="0" dirty="0" smtClean="0"/>
                        <a:t> = 4, </a:t>
                      </a:r>
                      <a:r>
                        <a:rPr lang="en-US" sz="1400" dirty="0" smtClean="0"/>
                        <a:t>Increase beat frequency and contractile</a:t>
                      </a:r>
                      <a:r>
                        <a:rPr lang="en-US" sz="1400" baseline="0" dirty="0" smtClean="0"/>
                        <a:t> force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9899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Acetylcholine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Parasympathetic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neurotransmitter; </a:t>
                      </a:r>
                      <a:r>
                        <a:rPr lang="en-US" sz="1400" dirty="0" err="1" smtClean="0"/>
                        <a:t>cardioprotective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</a:t>
                      </a:r>
                      <a:r>
                        <a:rPr lang="en-US" sz="1400" baseline="0" dirty="0" smtClean="0"/>
                        <a:t> = 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en-US" sz="1400" baseline="0" dirty="0" smtClean="0"/>
                        <a:t>, 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effect inconclusive; 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confirm </a:t>
                      </a:r>
                      <a:r>
                        <a:rPr lang="en-US" sz="1400" dirty="0" err="1" smtClean="0">
                          <a:solidFill>
                            <a:srgbClr val="FF0000"/>
                          </a:solidFill>
                        </a:rPr>
                        <a:t>AchR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 expression with </a:t>
                      </a:r>
                      <a:r>
                        <a:rPr lang="en-US" sz="1400" baseline="0" dirty="0" err="1" smtClean="0">
                          <a:solidFill>
                            <a:srgbClr val="FF0000"/>
                          </a:solidFill>
                        </a:rPr>
                        <a:t>immunostaining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905662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Verapamil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L-type calcium</a:t>
                      </a:r>
                      <a:r>
                        <a:rPr lang="en-US" sz="1400" baseline="0" dirty="0" smtClean="0"/>
                        <a:t> channel blocker; </a:t>
                      </a:r>
                      <a:r>
                        <a:rPr lang="en-US" sz="1400" baseline="0" dirty="0" err="1" smtClean="0"/>
                        <a:t>antiarrhythmic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n</a:t>
                      </a:r>
                      <a:r>
                        <a:rPr lang="en-US" sz="1400" baseline="0" dirty="0" smtClean="0"/>
                        <a:t> =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3</a:t>
                      </a:r>
                      <a:r>
                        <a:rPr lang="en-US" sz="1400" baseline="0" dirty="0" smtClean="0"/>
                        <a:t>, decrease  beat frequency and contractile force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Decrease</a:t>
                      </a:r>
                      <a:r>
                        <a:rPr lang="en-US" sz="1400" baseline="0" dirty="0" smtClean="0"/>
                        <a:t> conduction velocity; </a:t>
                      </a:r>
                      <a:r>
                        <a:rPr lang="en-US" sz="1400" dirty="0" smtClean="0"/>
                        <a:t>Prolongs QT</a:t>
                      </a:r>
                      <a:r>
                        <a:rPr lang="en-US" sz="1400" baseline="0" dirty="0" smtClean="0"/>
                        <a:t> interval</a:t>
                      </a:r>
                      <a:endParaRPr lang="en-US" sz="1400" dirty="0" smtClean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98999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Sparfloxacin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Non-cardiac drug; antimicrobial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=  1</a:t>
                      </a:r>
                      <a:r>
                        <a:rPr lang="en-US" sz="1400" baseline="0" dirty="0" smtClean="0"/>
                        <a:t>, </a:t>
                      </a:r>
                      <a:r>
                        <a:rPr lang="en-US" sz="1400" dirty="0" smtClean="0"/>
                        <a:t>QT prolongation as a side effect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404976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Sotalol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Anti-arrhythmic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</a:t>
                      </a:r>
                      <a:r>
                        <a:rPr lang="en-US" sz="1400" baseline="0" dirty="0" smtClean="0"/>
                        <a:t> = 2, Decrease conduction velocity; </a:t>
                      </a:r>
                      <a:r>
                        <a:rPr lang="en-US" sz="1400" dirty="0" smtClean="0"/>
                        <a:t>Prolongs QT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98999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Propanolol</a:t>
                      </a:r>
                      <a:r>
                        <a:rPr lang="en-US" sz="1400" dirty="0" smtClean="0"/>
                        <a:t> / </a:t>
                      </a:r>
                      <a:r>
                        <a:rPr lang="en-US" sz="1400" dirty="0" err="1" smtClean="0"/>
                        <a:t>Metoprolol</a:t>
                      </a:r>
                      <a:endParaRPr lang="en-US" sz="1400" dirty="0" smtClean="0"/>
                    </a:p>
                    <a:p>
                      <a:r>
                        <a:rPr lang="en-US" sz="1400" baseline="0" dirty="0" smtClean="0"/>
                        <a:t>(after Epinephrine)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Anti-arrhythmic,</a:t>
                      </a:r>
                      <a:r>
                        <a:rPr lang="en-US" sz="1400" baseline="0" dirty="0" smtClean="0"/>
                        <a:t> beta-blocker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</a:t>
                      </a:r>
                      <a:r>
                        <a:rPr lang="en-US" sz="1400" baseline="0" dirty="0" smtClean="0"/>
                        <a:t> = 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1400" baseline="0" dirty="0" smtClean="0"/>
                        <a:t>, </a:t>
                      </a:r>
                      <a:r>
                        <a:rPr lang="en-US" sz="1400" dirty="0" smtClean="0"/>
                        <a:t>Counteracts adrenergic effects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549" y="6430048"/>
            <a:ext cx="1114926" cy="42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85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Basis for Advanced Multi-Organ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800" dirty="0"/>
              <a:t>Chemical, biological, electrical &amp; mechanical responses</a:t>
            </a:r>
          </a:p>
          <a:p>
            <a:pPr>
              <a:spcBef>
                <a:spcPts val="0"/>
              </a:spcBef>
            </a:pPr>
            <a:endParaRPr lang="en-US" sz="1050" dirty="0"/>
          </a:p>
          <a:p>
            <a:pPr>
              <a:spcBef>
                <a:spcPts val="0"/>
              </a:spcBef>
            </a:pPr>
            <a:r>
              <a:rPr lang="en-US" sz="2800" dirty="0"/>
              <a:t>Both in situ (online) measurements and off-line from “blood” surrogate</a:t>
            </a:r>
          </a:p>
          <a:p>
            <a:pPr>
              <a:spcBef>
                <a:spcPts val="0"/>
              </a:spcBef>
            </a:pPr>
            <a:endParaRPr lang="en-US" sz="1050" dirty="0"/>
          </a:p>
          <a:p>
            <a:pPr>
              <a:spcBef>
                <a:spcPts val="0"/>
              </a:spcBef>
            </a:pPr>
            <a:r>
              <a:rPr lang="en-US" sz="2800" dirty="0"/>
              <a:t>Can capture impact of metabolic conversions and organ-to-organ exchange</a:t>
            </a:r>
          </a:p>
          <a:p>
            <a:pPr>
              <a:spcBef>
                <a:spcPts val="0"/>
              </a:spcBef>
            </a:pPr>
            <a:endParaRPr lang="en-US" sz="1050" dirty="0"/>
          </a:p>
          <a:p>
            <a:pPr>
              <a:spcBef>
                <a:spcPts val="0"/>
              </a:spcBef>
            </a:pPr>
            <a:r>
              <a:rPr lang="en-US" sz="2800" dirty="0"/>
              <a:t>PPBPK model of device leads to PBPK of human response to predict human response to a variety of exposure scenarios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5530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239" y="1398725"/>
            <a:ext cx="7733522" cy="542350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91440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dirty="0"/>
              <a:t>13 Organ Device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441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1015696"/>
            <a:ext cx="7467600" cy="584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516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Toward a Physiological Model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4"/>
              </a:buClr>
            </a:pPr>
            <a:r>
              <a:rPr lang="en-US" dirty="0" smtClean="0"/>
              <a:t>A rocker platform design reduces problems associated with pumps (e.g. gas bubbles)</a:t>
            </a:r>
          </a:p>
          <a:p>
            <a:pPr>
              <a:buClr>
                <a:schemeClr val="accent4"/>
              </a:buClr>
            </a:pPr>
            <a:r>
              <a:rPr lang="en-US" dirty="0" smtClean="0"/>
              <a:t>2 layered system allows direct organ to organ communication: Barrier tissues to internal organs</a:t>
            </a:r>
          </a:p>
          <a:p>
            <a:pPr>
              <a:buClr>
                <a:schemeClr val="accent4"/>
              </a:buClr>
            </a:pPr>
            <a:r>
              <a:rPr lang="en-US" dirty="0" smtClean="0"/>
              <a:t>Organ sizes are scaled proportionately to each other using average adult human male organ volumes (Price 2003)</a:t>
            </a:r>
          </a:p>
          <a:p>
            <a:pPr>
              <a:buClr>
                <a:schemeClr val="accent4"/>
              </a:buClr>
            </a:pPr>
            <a:r>
              <a:rPr lang="en-US" dirty="0" smtClean="0"/>
              <a:t>Channel dimensions calculated to match the flow to obtain physiological organ residence times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4651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9906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dirty="0" err="1" smtClean="0"/>
              <a:t>Hesperos,Inc</a:t>
            </a:r>
            <a:r>
              <a:rPr lang="en-US" dirty="0" smtClean="0"/>
              <a:t>.; Making Systems </a:t>
            </a:r>
            <a:r>
              <a:rPr lang="en-US" dirty="0"/>
              <a:t>W</a:t>
            </a:r>
            <a:r>
              <a:rPr lang="en-US" dirty="0" smtClean="0"/>
              <a:t>idely Available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6082" y="2057400"/>
            <a:ext cx="8229600" cy="4876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1.</a:t>
            </a:r>
            <a:r>
              <a:rPr lang="en-US" dirty="0"/>
              <a:t> </a:t>
            </a:r>
            <a:r>
              <a:rPr lang="en-US" dirty="0" smtClean="0"/>
              <a:t>Goal </a:t>
            </a:r>
            <a:r>
              <a:rPr lang="en-US" dirty="0"/>
              <a:t>is to commercialize Functional “Body-on-a-Chip” technology as well as individual organ systems </a:t>
            </a:r>
            <a:r>
              <a:rPr lang="en-US" dirty="0" smtClean="0"/>
              <a:t>for humans.</a:t>
            </a:r>
            <a:endParaRPr lang="en-US" dirty="0"/>
          </a:p>
          <a:p>
            <a:r>
              <a:rPr lang="en-US" dirty="0"/>
              <a:t>2. </a:t>
            </a:r>
            <a:r>
              <a:rPr lang="en-US" dirty="0" smtClean="0"/>
              <a:t>Work </a:t>
            </a:r>
            <a:r>
              <a:rPr lang="en-US" dirty="0"/>
              <a:t>with customer to custom design systems as well as offer standard tests for cardiac, NMJ, liver, muscle and combinations </a:t>
            </a:r>
            <a:r>
              <a:rPr lang="en-US" dirty="0" smtClean="0"/>
              <a:t>thereof; available skin &amp; GI soon.</a:t>
            </a:r>
            <a:endParaRPr lang="en-US" dirty="0"/>
          </a:p>
          <a:p>
            <a:r>
              <a:rPr lang="en-US" dirty="0"/>
              <a:t>3. </a:t>
            </a:r>
            <a:r>
              <a:rPr lang="en-US" dirty="0" smtClean="0"/>
              <a:t>Functional </a:t>
            </a:r>
            <a:r>
              <a:rPr lang="en-US" dirty="0"/>
              <a:t>tissues; Chemical, electrical, mechanical, and biological outputs measured.</a:t>
            </a:r>
          </a:p>
          <a:p>
            <a:r>
              <a:rPr lang="en-US" dirty="0" smtClean="0"/>
              <a:t>4</a:t>
            </a:r>
            <a:r>
              <a:rPr lang="en-US" dirty="0"/>
              <a:t>.</a:t>
            </a:r>
            <a:r>
              <a:rPr lang="en-US" dirty="0" smtClean="0"/>
              <a:t> </a:t>
            </a:r>
            <a:r>
              <a:rPr lang="en-US" dirty="0"/>
              <a:t>All systems in serum free defined medium utilizing human cells.</a:t>
            </a:r>
          </a:p>
          <a:p>
            <a:r>
              <a:rPr lang="en-US" dirty="0" smtClean="0"/>
              <a:t>5.</a:t>
            </a:r>
            <a:r>
              <a:rPr lang="en-US" dirty="0"/>
              <a:t> </a:t>
            </a:r>
            <a:r>
              <a:rPr lang="en-US" dirty="0" smtClean="0"/>
              <a:t>Shuler </a:t>
            </a:r>
            <a:r>
              <a:rPr lang="en-US" dirty="0"/>
              <a:t>as CEO; J. Hickman as Chief Scientist; Jeff Anderson as business manager (</a:t>
            </a:r>
            <a:r>
              <a:rPr lang="en-US" u="sng" dirty="0">
                <a:hlinkClick r:id="rId2"/>
              </a:rPr>
              <a:t>janderson@hesperos.net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3697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3444483"/>
              </p:ext>
            </p:extLst>
          </p:nvPr>
        </p:nvGraphicFramePr>
        <p:xfrm>
          <a:off x="2209800" y="1670236"/>
          <a:ext cx="8001000" cy="4639936"/>
        </p:xfrm>
        <a:graphic>
          <a:graphicData uri="http://schemas.openxmlformats.org/drawingml/2006/table">
            <a:tbl>
              <a:tblPr/>
              <a:tblGrid>
                <a:gridCol w="2133600"/>
                <a:gridCol w="2933700"/>
                <a:gridCol w="2933700"/>
              </a:tblGrid>
              <a:tr h="3719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+mn-lt"/>
                          <a:ea typeface="Calibri"/>
                          <a:cs typeface="Times New Roman"/>
                        </a:rPr>
                        <a:t>Colleagues</a:t>
                      </a:r>
                      <a:endParaRPr lang="en-U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+mn-lt"/>
                          <a:ea typeface="Calibri"/>
                          <a:cs typeface="Times New Roman"/>
                        </a:rPr>
                        <a:t>Prior PhD Students</a:t>
                      </a:r>
                      <a:endParaRPr lang="en-U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+mn-lt"/>
                          <a:ea typeface="Calibri"/>
                          <a:cs typeface="Times New Roman"/>
                        </a:rPr>
                        <a:t>Post-Doc</a:t>
                      </a:r>
                      <a:endParaRPr lang="en-U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19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Calibri"/>
                          <a:cs typeface="Times New Roman"/>
                        </a:rPr>
                        <a:t>Ray Glahn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Calibri"/>
                          <a:cs typeface="Times New Roman"/>
                        </a:rPr>
                        <a:t>Lisa Sweeney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n-lt"/>
                          <a:ea typeface="Calibri"/>
                          <a:cs typeface="Times New Roman"/>
                        </a:rPr>
                        <a:t>Mandy Esch</a:t>
                      </a:r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9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Calibri"/>
                          <a:cs typeface="Times New Roman"/>
                        </a:rPr>
                        <a:t>Sung June Kim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Calibri"/>
                          <a:cs typeface="Times New Roman"/>
                        </a:rPr>
                        <a:t>Kwan </a:t>
                      </a:r>
                      <a:r>
                        <a:rPr lang="en-US" sz="1800" dirty="0" err="1" smtClean="0">
                          <a:latin typeface="+mn-lt"/>
                          <a:ea typeface="Calibri"/>
                          <a:cs typeface="Times New Roman"/>
                        </a:rPr>
                        <a:t>Viravaidya</a:t>
                      </a:r>
                      <a:endParaRPr lang="en-U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Jean </a:t>
                      </a:r>
                      <a:r>
                        <a:rPr lang="en-US" dirty="0" err="1" smtClean="0"/>
                        <a:t>Matthieu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Prot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9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Calibri"/>
                          <a:cs typeface="Times New Roman"/>
                        </a:rPr>
                        <a:t>Don Cropek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Calibri"/>
                          <a:cs typeface="Times New Roman"/>
                        </a:rPr>
                        <a:t>Aaron Sin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n-lt"/>
                          <a:ea typeface="Calibri"/>
                          <a:cs typeface="Times New Roman"/>
                        </a:rPr>
                        <a:t>H. Erbil Abaci</a:t>
                      </a:r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9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Calibri"/>
                          <a:cs typeface="Times New Roman"/>
                        </a:rPr>
                        <a:t>Don Kim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Calibri"/>
                          <a:cs typeface="Times New Roman"/>
                        </a:rPr>
                        <a:t>Dan Tatosian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n-lt"/>
                          <a:ea typeface="Calibri"/>
                          <a:cs typeface="Times New Roman"/>
                        </a:rPr>
                        <a:t>Ying Wang</a:t>
                      </a:r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9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+mn-lt"/>
                          <a:ea typeface="Calibri"/>
                          <a:cs typeface="Times New Roman"/>
                        </a:rPr>
                        <a:t>Jay Hickman</a:t>
                      </a:r>
                      <a:endParaRPr lang="en-U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Calibri"/>
                          <a:cs typeface="Times New Roman"/>
                        </a:rPr>
                        <a:t>Gretchen McAuliffe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+mn-lt"/>
                          <a:ea typeface="Calibri"/>
                          <a:cs typeface="Times New Roman"/>
                        </a:rPr>
                        <a:t>Joyce Chen</a:t>
                      </a:r>
                      <a:endParaRPr lang="en-U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9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+mn-lt"/>
                          <a:ea typeface="Calibri"/>
                          <a:cs typeface="Times New Roman"/>
                        </a:rPr>
                        <a:t>Angela</a:t>
                      </a:r>
                      <a:r>
                        <a:rPr lang="en-US" sz="1800" baseline="0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latin typeface="+mn-lt"/>
                          <a:ea typeface="Calibri"/>
                          <a:cs typeface="Times New Roman"/>
                        </a:rPr>
                        <a:t>Christiano</a:t>
                      </a:r>
                      <a:endParaRPr lang="en-U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Calibri"/>
                          <a:cs typeface="Times New Roman"/>
                        </a:rPr>
                        <a:t>Hui Xu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19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>
                          <a:latin typeface="+mn-lt"/>
                          <a:ea typeface="Calibri"/>
                          <a:cs typeface="Times New Roman"/>
                        </a:rPr>
                        <a:t>Dawn Applegate</a:t>
                      </a:r>
                      <a:endParaRPr lang="en-US" sz="18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+mn-lt"/>
                          <a:ea typeface="Calibri"/>
                          <a:cs typeface="Times New Roman"/>
                        </a:rPr>
                        <a:t>Jay Sung</a:t>
                      </a:r>
                      <a:endParaRPr lang="en-U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19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 smtClean="0">
                          <a:latin typeface="+mn-lt"/>
                          <a:ea typeface="Calibri"/>
                          <a:cs typeface="Times New Roman"/>
                        </a:rPr>
                        <a:t>Brian Davis</a:t>
                      </a:r>
                      <a:endParaRPr lang="en-U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9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 smtClean="0">
                          <a:latin typeface="+mn-lt"/>
                          <a:ea typeface="Calibri"/>
                          <a:cs typeface="Times New Roman"/>
                        </a:rPr>
                        <a:t>John March</a:t>
                      </a:r>
                      <a:endParaRPr lang="en-U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800" smtClean="0">
                          <a:latin typeface="+mn-lt"/>
                          <a:cs typeface="Times New Roman"/>
                        </a:rPr>
                        <a:t>Funding</a:t>
                      </a:r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9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 smtClean="0">
                          <a:latin typeface="+mn-lt"/>
                          <a:ea typeface="Calibri"/>
                          <a:cs typeface="Times New Roman"/>
                        </a:rPr>
                        <a:t>Xiling Shen</a:t>
                      </a:r>
                      <a:endParaRPr lang="en-U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latin typeface="+mn-lt"/>
                          <a:ea typeface="Calibri"/>
                          <a:cs typeface="Times New Roman"/>
                        </a:rPr>
                        <a:t>Nanobiotechnology</a:t>
                      </a:r>
                      <a:r>
                        <a:rPr lang="en-US" sz="1800" dirty="0" smtClean="0">
                          <a:latin typeface="+mn-lt"/>
                          <a:ea typeface="Calibri"/>
                          <a:cs typeface="Times New Roman"/>
                        </a:rPr>
                        <a:t> Center, NSF, U.S. Army (CERL) NIH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9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>
                          <a:latin typeface="+mn-lt"/>
                          <a:ea typeface="Calibri"/>
                          <a:cs typeface="Times New Roman"/>
                        </a:rPr>
                        <a:t>Steven Lipkin</a:t>
                      </a:r>
                      <a:endParaRPr lang="en-US" sz="18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n-lt"/>
                          <a:ea typeface="Calibri"/>
                          <a:cs typeface="Times New Roman"/>
                        </a:rPr>
                        <a:t>CNF (Cornell Nanofabrication Facility), NYSTAR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 bwMode="auto">
          <a:xfrm>
            <a:off x="2209800" y="838200"/>
            <a:ext cx="8001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7" tIns="45693" rIns="91387" bIns="45693" anchor="ctr"/>
          <a:lstStyle/>
          <a:p>
            <a:pPr algn="ctr" eaLnBrk="0" hangingPunct="0">
              <a:defRPr/>
            </a:pPr>
            <a:r>
              <a:rPr lang="en-US" sz="44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374750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1" y="990881"/>
            <a:ext cx="7055013" cy="584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080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757265"/>
            <a:ext cx="8839200" cy="4876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/>
              <a:t>Animal models are not very effective in drug development</a:t>
            </a:r>
          </a:p>
          <a:p>
            <a:pPr lvl="1"/>
            <a:r>
              <a:rPr lang="en-US" sz="2600" dirty="0"/>
              <a:t>Ethical, cost, time issues.</a:t>
            </a:r>
          </a:p>
          <a:p>
            <a:pPr lvl="1"/>
            <a:r>
              <a:rPr lang="en-US" sz="2600" dirty="0"/>
              <a:t>Poor predictors of human response: 11% of drugs entering clinical trials came out as approved products.</a:t>
            </a:r>
          </a:p>
          <a:p>
            <a:pPr lvl="3"/>
            <a:r>
              <a:rPr lang="en-US" sz="2600" dirty="0"/>
              <a:t>For every 50 drugs found safe for animals only 1 proves safe in humans (2%); one drug company finds 6% of animal trials predict human response</a:t>
            </a:r>
          </a:p>
          <a:p>
            <a:pPr lvl="1"/>
            <a:r>
              <a:rPr lang="en-US" sz="2600" dirty="0"/>
              <a:t>In vitro models using human cells/tissues provide potential models with improved accuracy.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185467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for Replacements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Both regulatory agencies, pharmaceutical and chemical companies recognize problems with animal studies</a:t>
            </a:r>
          </a:p>
          <a:p>
            <a:endParaRPr lang="en-US" sz="2800" dirty="0"/>
          </a:p>
          <a:p>
            <a:r>
              <a:rPr lang="en-US" sz="2800" dirty="0"/>
              <a:t>The current drug development process is too costly; both regulators and companies open to new technologies that are more accurate and cost-effective</a:t>
            </a:r>
          </a:p>
          <a:p>
            <a:endParaRPr lang="en-US" sz="2800" dirty="0"/>
          </a:p>
          <a:p>
            <a:r>
              <a:rPr lang="en-US" sz="2800" dirty="0"/>
              <a:t>Increased success in clinical trials from 11% to 33% would have big economic impact; replacements need not be perfect, only better than animals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037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9144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Developing a Human Surrogate </a:t>
            </a:r>
            <a:br>
              <a:rPr lang="en-US" dirty="0" smtClean="0"/>
            </a:br>
            <a:r>
              <a:rPr lang="en-US" sz="3600" dirty="0"/>
              <a:t>“Human-on-a-Chip”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133600"/>
            <a:ext cx="8229600" cy="4419600"/>
          </a:xfrm>
        </p:spPr>
        <p:txBody>
          <a:bodyPr>
            <a:normAutofit/>
          </a:bodyPr>
          <a:lstStyle/>
          <a:p>
            <a:pPr>
              <a:buClr>
                <a:schemeClr val="accent3"/>
              </a:buClr>
            </a:pPr>
            <a:r>
              <a:rPr lang="en-US" b="1" dirty="0" smtClean="0"/>
              <a:t>Goal: </a:t>
            </a:r>
            <a:r>
              <a:rPr lang="en-US" dirty="0" smtClean="0"/>
              <a:t>Integration of organs-on-a-chip to form a “body-on-a-chip”</a:t>
            </a:r>
          </a:p>
          <a:p>
            <a:pPr>
              <a:buClr>
                <a:schemeClr val="accent3"/>
              </a:buClr>
            </a:pPr>
            <a:r>
              <a:rPr lang="en-US" b="1" dirty="0" smtClean="0"/>
              <a:t>Why: </a:t>
            </a:r>
            <a:r>
              <a:rPr lang="en-US" dirty="0" smtClean="0"/>
              <a:t>Predict in pre-clinical studies how humans will respond to drugs or chemicals</a:t>
            </a:r>
          </a:p>
          <a:p>
            <a:pPr>
              <a:buClr>
                <a:schemeClr val="accent3"/>
              </a:buClr>
            </a:pPr>
            <a:r>
              <a:rPr lang="en-US" b="1" dirty="0" smtClean="0"/>
              <a:t>How: </a:t>
            </a:r>
            <a:r>
              <a:rPr lang="en-US" dirty="0" smtClean="0"/>
              <a:t>Experimental device guided by Physiologically Based Pharmacokinetic (PBPK) model; more than a simple multi-organ system: it attempts to maintain physiological relationships among organs and add biological function beyond metabolism</a:t>
            </a:r>
          </a:p>
          <a:p>
            <a:pPr>
              <a:buClr>
                <a:schemeClr val="accent3"/>
              </a:buClr>
            </a:pPr>
            <a:r>
              <a:rPr lang="en-US" b="1" dirty="0" smtClean="0"/>
              <a:t>When: </a:t>
            </a:r>
            <a:r>
              <a:rPr lang="en-US" dirty="0" smtClean="0"/>
              <a:t>Conceived Spring 1989 (US Pat. 5,612,188); microfabricated systems in 1998 (US Pat. 7,228,045)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417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5" descr="PBPK_mode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057401"/>
            <a:ext cx="194468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9" descr="PBPK_exampl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1" y="1676400"/>
            <a:ext cx="1000125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30" descr="PBPK_exampl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1" y="2438400"/>
            <a:ext cx="1000125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31" descr="PBPK_example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1" y="3276600"/>
            <a:ext cx="1000125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5" descr="MCj03404160000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2209801"/>
            <a:ext cx="893763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963613"/>
            <a:ext cx="9144000" cy="869156"/>
          </a:xfrm>
          <a:noFill/>
          <a:ln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 eaLnBrk="1" hangingPunct="1"/>
            <a:r>
              <a:rPr lang="en-US" altLang="ko-KR" sz="3000" b="1" dirty="0">
                <a:ea typeface="굴림" pitchFamily="34" charset="-127"/>
              </a:rPr>
              <a:t>Mathematical Models Can Predict Drug Distribution</a:t>
            </a:r>
          </a:p>
        </p:txBody>
      </p:sp>
      <p:graphicFrame>
        <p:nvGraphicFramePr>
          <p:cNvPr id="6152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4191001" y="1828801"/>
          <a:ext cx="1071563" cy="266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1" name="Clip" r:id="rId9" imgW="1928813" imgH="4792663" progId="MS_ClipArt_Gallery.2">
                  <p:embed/>
                </p:oleObj>
              </mc:Choice>
              <mc:Fallback>
                <p:oleObj name="Clip" r:id="rId9" imgW="1928813" imgH="479266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1" y="1828801"/>
                        <a:ext cx="1071563" cy="2663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3" name="AutoShape 5"/>
          <p:cNvSpPr>
            <a:spLocks noChangeArrowheads="1"/>
          </p:cNvSpPr>
          <p:nvPr/>
        </p:nvSpPr>
        <p:spPr bwMode="auto">
          <a:xfrm>
            <a:off x="3352801" y="2438401"/>
            <a:ext cx="714375" cy="360363"/>
          </a:xfrm>
          <a:prstGeom prst="rightArrow">
            <a:avLst>
              <a:gd name="adj1" fmla="val 50000"/>
              <a:gd name="adj2" fmla="val 49559"/>
            </a:avLst>
          </a:prstGeom>
          <a:solidFill>
            <a:srgbClr val="CCFFFF"/>
          </a:solid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ko-KR">
              <a:ea typeface="굴림" pitchFamily="34" charset="-127"/>
            </a:endParaRPr>
          </a:p>
        </p:txBody>
      </p:sp>
      <p:sp>
        <p:nvSpPr>
          <p:cNvPr id="6154" name="Text Box 34"/>
          <p:cNvSpPr txBox="1">
            <a:spLocks noChangeArrowheads="1"/>
          </p:cNvSpPr>
          <p:nvPr/>
        </p:nvSpPr>
        <p:spPr bwMode="auto">
          <a:xfrm>
            <a:off x="2057401" y="4724400"/>
            <a:ext cx="84232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50000"/>
              <a:buFont typeface="Wingdings" pitchFamily="2" charset="2"/>
              <a:buChar char="l"/>
            </a:pPr>
            <a:r>
              <a:rPr lang="en-US" altLang="ko-KR" sz="2200" dirty="0">
                <a:ea typeface="굴림" pitchFamily="34" charset="-127"/>
              </a:rPr>
              <a:t>PBPK (Physiologically-Based Pharmacokinetic) computer models treats human body as a series of interconnected compartments</a:t>
            </a:r>
          </a:p>
          <a:p>
            <a:pPr algn="l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50000"/>
              <a:buFont typeface="Wingdings" pitchFamily="2" charset="2"/>
              <a:buChar char="l"/>
            </a:pPr>
            <a:r>
              <a:rPr lang="en-US" altLang="ko-KR" sz="2200" dirty="0">
                <a:ea typeface="굴림" pitchFamily="34" charset="-127"/>
              </a:rPr>
              <a:t>Compartments are reactors, absorbers, or </a:t>
            </a:r>
            <a:r>
              <a:rPr lang="en-US" altLang="ko-KR" sz="2200" dirty="0">
                <a:ea typeface="굴림" pitchFamily="34" charset="-127"/>
              </a:rPr>
              <a:t>holding </a:t>
            </a:r>
            <a:r>
              <a:rPr lang="en-US" altLang="ko-KR" sz="2200" dirty="0">
                <a:ea typeface="굴림" pitchFamily="34" charset="-127"/>
              </a:rPr>
              <a:t>tanks</a:t>
            </a:r>
          </a:p>
          <a:p>
            <a:pPr algn="l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50000"/>
              <a:buFont typeface="Wingdings" pitchFamily="2" charset="2"/>
              <a:buChar char="l"/>
            </a:pPr>
            <a:r>
              <a:rPr lang="en-US" altLang="ko-KR" sz="2200" dirty="0">
                <a:ea typeface="굴림" pitchFamily="34" charset="-127"/>
              </a:rPr>
              <a:t>PD </a:t>
            </a:r>
            <a:r>
              <a:rPr lang="en-US" altLang="ko-KR" sz="2200" dirty="0">
                <a:ea typeface="굴림" pitchFamily="34" charset="-127"/>
              </a:rPr>
              <a:t>(Pharmacodynamic </a:t>
            </a:r>
            <a:r>
              <a:rPr lang="en-US" altLang="ko-KR" sz="2200" dirty="0">
                <a:ea typeface="굴림" pitchFamily="34" charset="-127"/>
              </a:rPr>
              <a:t>model) predicts pharmacological effect</a:t>
            </a:r>
          </a:p>
          <a:p>
            <a:pPr algn="l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l"/>
            </a:pPr>
            <a:endParaRPr lang="en-US" altLang="ko-KR" sz="2200" dirty="0">
              <a:ea typeface="굴림" pitchFamily="34" charset="-127"/>
            </a:endParaRPr>
          </a:p>
        </p:txBody>
      </p:sp>
      <p:sp>
        <p:nvSpPr>
          <p:cNvPr id="6155" name="AutoShape 36"/>
          <p:cNvSpPr>
            <a:spLocks noChangeArrowheads="1"/>
          </p:cNvSpPr>
          <p:nvPr/>
        </p:nvSpPr>
        <p:spPr bwMode="auto">
          <a:xfrm>
            <a:off x="5486401" y="2362201"/>
            <a:ext cx="714375" cy="360363"/>
          </a:xfrm>
          <a:prstGeom prst="rightArrow">
            <a:avLst>
              <a:gd name="adj1" fmla="val 50000"/>
              <a:gd name="adj2" fmla="val 49559"/>
            </a:avLst>
          </a:prstGeom>
          <a:solidFill>
            <a:srgbClr val="CCFFFF"/>
          </a:solid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ko-KR">
              <a:ea typeface="굴림" pitchFamily="34" charset="-127"/>
            </a:endParaRPr>
          </a:p>
        </p:txBody>
      </p:sp>
      <p:sp>
        <p:nvSpPr>
          <p:cNvPr id="6156" name="Text Box 37"/>
          <p:cNvSpPr txBox="1">
            <a:spLocks noChangeArrowheads="1"/>
          </p:cNvSpPr>
          <p:nvPr/>
        </p:nvSpPr>
        <p:spPr bwMode="auto">
          <a:xfrm>
            <a:off x="9609138" y="1649413"/>
            <a:ext cx="692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ko-KR" dirty="0">
                <a:ea typeface="굴림" pitchFamily="34" charset="-127"/>
              </a:rPr>
              <a:t>Lung</a:t>
            </a:r>
          </a:p>
        </p:txBody>
      </p:sp>
      <p:sp>
        <p:nvSpPr>
          <p:cNvPr id="6157" name="Text Box 38"/>
          <p:cNvSpPr txBox="1">
            <a:spLocks noChangeArrowheads="1"/>
          </p:cNvSpPr>
          <p:nvPr/>
        </p:nvSpPr>
        <p:spPr bwMode="auto">
          <a:xfrm>
            <a:off x="9625013" y="2416176"/>
            <a:ext cx="679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ko-KR" dirty="0">
                <a:ea typeface="굴림" pitchFamily="34" charset="-127"/>
              </a:rPr>
              <a:t>Liver</a:t>
            </a:r>
          </a:p>
        </p:txBody>
      </p:sp>
      <p:sp>
        <p:nvSpPr>
          <p:cNvPr id="6158" name="Text Box 39"/>
          <p:cNvSpPr txBox="1">
            <a:spLocks noChangeArrowheads="1"/>
          </p:cNvSpPr>
          <p:nvPr/>
        </p:nvSpPr>
        <p:spPr bwMode="auto">
          <a:xfrm>
            <a:off x="9609138" y="3141663"/>
            <a:ext cx="768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ko-KR" dirty="0">
                <a:ea typeface="굴림" pitchFamily="34" charset="-127"/>
              </a:rPr>
              <a:t>Blood</a:t>
            </a:r>
          </a:p>
        </p:txBody>
      </p:sp>
      <p:sp>
        <p:nvSpPr>
          <p:cNvPr id="6159" name="Text Box 40"/>
          <p:cNvSpPr txBox="1">
            <a:spLocks noChangeArrowheads="1"/>
          </p:cNvSpPr>
          <p:nvPr/>
        </p:nvSpPr>
        <p:spPr bwMode="auto">
          <a:xfrm>
            <a:off x="6705600" y="4267200"/>
            <a:ext cx="14927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ko-KR" dirty="0">
                <a:ea typeface="굴림" pitchFamily="34" charset="-127"/>
              </a:rPr>
              <a:t>PBPK model</a:t>
            </a:r>
          </a:p>
        </p:txBody>
      </p:sp>
    </p:spTree>
    <p:extLst>
      <p:ext uri="{BB962C8B-B14F-4D97-AF65-F5344CB8AC3E}">
        <p14:creationId xmlns:p14="http://schemas.microsoft.com/office/powerpoint/2010/main" val="171162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9" descr="chip design-0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7" y="2247901"/>
            <a:ext cx="7835900" cy="20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33"/>
          <p:cNvSpPr>
            <a:spLocks/>
          </p:cNvSpPr>
          <p:nvPr/>
        </p:nvSpPr>
        <p:spPr bwMode="auto">
          <a:xfrm>
            <a:off x="1878013" y="4398962"/>
            <a:ext cx="861059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42900" indent="-3429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rial (body)"/>
                <a:ea typeface="MS PGothic" pitchFamily="34" charset="-128"/>
                <a:cs typeface="Arial" panose="020B0604020202020204" pitchFamily="34" charset="0"/>
                <a:sym typeface="Calibri" pitchFamily="34" charset="0"/>
              </a:rPr>
              <a:t>Organ volume ratios translate into ratios of microfluidic chamber volumes.</a:t>
            </a:r>
          </a:p>
          <a:p>
            <a:pPr algn="l" eaLnBrk="1" hangingPunct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rial (body)"/>
                <a:ea typeface="MS PGothic" pitchFamily="34" charset="-128"/>
                <a:cs typeface="Arial" panose="020B0604020202020204" pitchFamily="34" charset="0"/>
                <a:sym typeface="Calibri" pitchFamily="34" charset="0"/>
              </a:rPr>
              <a:t>Fluid residence time per organ translates into fluid residence time per organ chamber.</a:t>
            </a:r>
          </a:p>
          <a:p>
            <a:pPr algn="l" eaLnBrk="1" hangingPunct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rial (body)"/>
                <a:ea typeface="MS PGothic" pitchFamily="34" charset="-128"/>
                <a:cs typeface="Arial" panose="020B0604020202020204" pitchFamily="34" charset="0"/>
                <a:sym typeface="Calibri" pitchFamily="34" charset="0"/>
              </a:rPr>
              <a:t>A passive fluid flow split achieves the required fluid flow rates.</a:t>
            </a:r>
          </a:p>
          <a:p>
            <a:pPr algn="l" eaLnBrk="1" hangingPunct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rial (body)"/>
                <a:ea typeface="MS PGothic" pitchFamily="34" charset="-128"/>
                <a:cs typeface="Arial" panose="020B0604020202020204" pitchFamily="34" charset="0"/>
                <a:sym typeface="Calibri" pitchFamily="34" charset="0"/>
              </a:rPr>
              <a:t>The chip is operated with a common medium in which all tissues will grow.</a:t>
            </a:r>
          </a:p>
          <a:p>
            <a:pPr algn="l" eaLnBrk="1" hangingPunct="1">
              <a:buFont typeface="Calibri" pitchFamily="34" charset="0"/>
              <a:buAutoNum type="arabicPeriod"/>
            </a:pPr>
            <a:endParaRPr lang="en-US" altLang="en-US" sz="1800" dirty="0">
              <a:solidFill>
                <a:srgbClr val="00355F"/>
              </a:solidFill>
              <a:latin typeface="Calibri" pitchFamily="34" charset="0"/>
              <a:ea typeface="MS PGothic" pitchFamily="34" charset="-128"/>
              <a:sym typeface="Calibri" pitchFamily="34" charset="0"/>
            </a:endParaRPr>
          </a:p>
        </p:txBody>
      </p:sp>
      <p:sp>
        <p:nvSpPr>
          <p:cNvPr id="27653" name="Rectangle 2"/>
          <p:cNvSpPr>
            <a:spLocks/>
          </p:cNvSpPr>
          <p:nvPr/>
        </p:nvSpPr>
        <p:spPr bwMode="auto">
          <a:xfrm>
            <a:off x="2286000" y="1047790"/>
            <a:ext cx="75438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3600" b="1" dirty="0">
                <a:solidFill>
                  <a:schemeClr val="tx1"/>
                </a:solidFill>
                <a:latin typeface="+mn-lt"/>
                <a:ea typeface="MS PGothic" pitchFamily="34" charset="-128"/>
                <a:sym typeface="Palatino Bold" charset="0"/>
              </a:rPr>
              <a:t>Physiologically Designed Systems</a:t>
            </a:r>
          </a:p>
        </p:txBody>
      </p:sp>
      <p:sp>
        <p:nvSpPr>
          <p:cNvPr id="15" name="Rectangle 34"/>
          <p:cNvSpPr>
            <a:spLocks/>
          </p:cNvSpPr>
          <p:nvPr/>
        </p:nvSpPr>
        <p:spPr bwMode="auto">
          <a:xfrm>
            <a:off x="2362201" y="1905001"/>
            <a:ext cx="1527175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>
              <a:defRPr/>
            </a:pPr>
            <a:r>
              <a:rPr lang="en-US" sz="2000" dirty="0">
                <a:solidFill>
                  <a:schemeClr val="accent3"/>
                </a:solidFill>
                <a:latin typeface="Calibri" charset="0"/>
                <a:ea typeface="ＭＳ Ｐゴシック" charset="-128"/>
                <a:cs typeface="ＭＳ Ｐゴシック" charset="-128"/>
                <a:sym typeface="Calibri" charset="0"/>
              </a:rPr>
              <a:t>Human body</a:t>
            </a:r>
          </a:p>
        </p:txBody>
      </p:sp>
      <p:sp>
        <p:nvSpPr>
          <p:cNvPr id="27655" name="Rectangle 34"/>
          <p:cNvSpPr>
            <a:spLocks/>
          </p:cNvSpPr>
          <p:nvPr/>
        </p:nvSpPr>
        <p:spPr bwMode="auto">
          <a:xfrm>
            <a:off x="4360862" y="1905001"/>
            <a:ext cx="6302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2000" dirty="0">
                <a:solidFill>
                  <a:srgbClr val="969696"/>
                </a:solidFill>
                <a:latin typeface="Calibri" pitchFamily="34" charset="0"/>
                <a:ea typeface="MS PGothic" pitchFamily="34" charset="-128"/>
                <a:sym typeface="Calibri" pitchFamily="34" charset="0"/>
              </a:rPr>
              <a:t>PBPK</a:t>
            </a:r>
          </a:p>
        </p:txBody>
      </p:sp>
      <p:sp>
        <p:nvSpPr>
          <p:cNvPr id="27656" name="Rectangle 34"/>
          <p:cNvSpPr>
            <a:spLocks/>
          </p:cNvSpPr>
          <p:nvPr/>
        </p:nvSpPr>
        <p:spPr bwMode="auto">
          <a:xfrm>
            <a:off x="8624888" y="1905001"/>
            <a:ext cx="143351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2000" dirty="0">
                <a:solidFill>
                  <a:srgbClr val="969696"/>
                </a:solidFill>
                <a:latin typeface="Calibri" pitchFamily="34" charset="0"/>
                <a:ea typeface="MS PGothic" pitchFamily="34" charset="-128"/>
                <a:sym typeface="Calibri" pitchFamily="34" charset="0"/>
              </a:rPr>
              <a:t>Body-on-a-Chip</a:t>
            </a:r>
          </a:p>
        </p:txBody>
      </p:sp>
      <p:sp>
        <p:nvSpPr>
          <p:cNvPr id="27657" name="Rectangle 3"/>
          <p:cNvSpPr>
            <a:spLocks/>
          </p:cNvSpPr>
          <p:nvPr/>
        </p:nvSpPr>
        <p:spPr bwMode="auto">
          <a:xfrm>
            <a:off x="4224338" y="2281238"/>
            <a:ext cx="225425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900" dirty="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sym typeface="Calibri" pitchFamily="34" charset="0"/>
              </a:rPr>
              <a:t>Lung</a:t>
            </a:r>
          </a:p>
        </p:txBody>
      </p:sp>
      <p:sp>
        <p:nvSpPr>
          <p:cNvPr id="27658" name="Rectangle 3"/>
          <p:cNvSpPr>
            <a:spLocks/>
          </p:cNvSpPr>
          <p:nvPr/>
        </p:nvSpPr>
        <p:spPr bwMode="auto">
          <a:xfrm>
            <a:off x="4217988" y="2716213"/>
            <a:ext cx="244475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900" dirty="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sym typeface="Calibri" pitchFamily="34" charset="0"/>
              </a:rPr>
              <a:t>Adip.</a:t>
            </a:r>
          </a:p>
        </p:txBody>
      </p:sp>
      <p:sp>
        <p:nvSpPr>
          <p:cNvPr id="27659" name="Rectangle 3"/>
          <p:cNvSpPr>
            <a:spLocks/>
          </p:cNvSpPr>
          <p:nvPr/>
        </p:nvSpPr>
        <p:spPr bwMode="auto">
          <a:xfrm>
            <a:off x="4214812" y="2900363"/>
            <a:ext cx="242888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900" dirty="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sym typeface="Calibri" pitchFamily="34" charset="0"/>
              </a:rPr>
              <a:t>Bone</a:t>
            </a:r>
          </a:p>
        </p:txBody>
      </p:sp>
      <p:sp>
        <p:nvSpPr>
          <p:cNvPr id="27660" name="Rectangle 3"/>
          <p:cNvSpPr>
            <a:spLocks/>
          </p:cNvSpPr>
          <p:nvPr/>
        </p:nvSpPr>
        <p:spPr bwMode="auto">
          <a:xfrm>
            <a:off x="4198938" y="3081338"/>
            <a:ext cx="269875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900" dirty="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sym typeface="Calibri" pitchFamily="34" charset="0"/>
              </a:rPr>
              <a:t>Heart</a:t>
            </a:r>
          </a:p>
        </p:txBody>
      </p:sp>
      <p:sp>
        <p:nvSpPr>
          <p:cNvPr id="27661" name="Rectangle 3"/>
          <p:cNvSpPr>
            <a:spLocks/>
          </p:cNvSpPr>
          <p:nvPr/>
        </p:nvSpPr>
        <p:spPr bwMode="auto">
          <a:xfrm>
            <a:off x="4208462" y="3286125"/>
            <a:ext cx="2476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700" dirty="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sym typeface="Calibri" pitchFamily="34" charset="0"/>
              </a:rPr>
              <a:t>Kidney</a:t>
            </a:r>
          </a:p>
        </p:txBody>
      </p:sp>
      <p:sp>
        <p:nvSpPr>
          <p:cNvPr id="27662" name="Rectangle 3"/>
          <p:cNvSpPr>
            <a:spLocks/>
          </p:cNvSpPr>
          <p:nvPr/>
        </p:nvSpPr>
        <p:spPr bwMode="auto">
          <a:xfrm>
            <a:off x="4202113" y="3467100"/>
            <a:ext cx="269875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700" dirty="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sym typeface="Calibri" pitchFamily="34" charset="0"/>
              </a:rPr>
              <a:t>Muscle</a:t>
            </a:r>
          </a:p>
        </p:txBody>
      </p:sp>
      <p:sp>
        <p:nvSpPr>
          <p:cNvPr id="27663" name="Rectangle 3"/>
          <p:cNvSpPr>
            <a:spLocks/>
          </p:cNvSpPr>
          <p:nvPr/>
        </p:nvSpPr>
        <p:spPr bwMode="auto">
          <a:xfrm>
            <a:off x="4233863" y="3624263"/>
            <a:ext cx="352425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900" dirty="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sym typeface="Calibri" pitchFamily="34" charset="0"/>
              </a:rPr>
              <a:t>Skin</a:t>
            </a:r>
          </a:p>
        </p:txBody>
      </p:sp>
      <p:sp>
        <p:nvSpPr>
          <p:cNvPr id="27664" name="Rectangle 3"/>
          <p:cNvSpPr>
            <a:spLocks/>
          </p:cNvSpPr>
          <p:nvPr/>
        </p:nvSpPr>
        <p:spPr bwMode="auto">
          <a:xfrm>
            <a:off x="4230687" y="3794125"/>
            <a:ext cx="223838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900" dirty="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sym typeface="Calibri" pitchFamily="34" charset="0"/>
              </a:rPr>
              <a:t>Liver</a:t>
            </a:r>
          </a:p>
        </p:txBody>
      </p:sp>
      <p:sp>
        <p:nvSpPr>
          <p:cNvPr id="27665" name="Rectangle 3"/>
          <p:cNvSpPr>
            <a:spLocks/>
          </p:cNvSpPr>
          <p:nvPr/>
        </p:nvSpPr>
        <p:spPr bwMode="auto">
          <a:xfrm>
            <a:off x="4691062" y="4117976"/>
            <a:ext cx="1971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900" dirty="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sym typeface="Calibri" pitchFamily="34" charset="0"/>
              </a:rPr>
              <a:t>Gut </a:t>
            </a:r>
          </a:p>
        </p:txBody>
      </p:sp>
      <p:sp>
        <p:nvSpPr>
          <p:cNvPr id="27666" name="Rectangle 3"/>
          <p:cNvSpPr>
            <a:spLocks/>
          </p:cNvSpPr>
          <p:nvPr/>
        </p:nvSpPr>
        <p:spPr bwMode="auto">
          <a:xfrm>
            <a:off x="4664075" y="3959225"/>
            <a:ext cx="246062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700" dirty="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sym typeface="Calibri" pitchFamily="34" charset="0"/>
              </a:rPr>
              <a:t>Spleen</a:t>
            </a:r>
          </a:p>
        </p:txBody>
      </p:sp>
      <p:sp>
        <p:nvSpPr>
          <p:cNvPr id="27667" name="Rectangle 3"/>
          <p:cNvSpPr>
            <a:spLocks/>
          </p:cNvSpPr>
          <p:nvPr/>
        </p:nvSpPr>
        <p:spPr bwMode="auto">
          <a:xfrm rot="-5400000">
            <a:off x="4747419" y="3258344"/>
            <a:ext cx="72072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1000" dirty="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sym typeface="Calibri" pitchFamily="34" charset="0"/>
              </a:rPr>
              <a:t>Arterial Blood</a:t>
            </a:r>
          </a:p>
        </p:txBody>
      </p:sp>
      <p:sp>
        <p:nvSpPr>
          <p:cNvPr id="27668" name="Rectangle 3"/>
          <p:cNvSpPr>
            <a:spLocks/>
          </p:cNvSpPr>
          <p:nvPr/>
        </p:nvSpPr>
        <p:spPr bwMode="auto">
          <a:xfrm rot="-5400000">
            <a:off x="3456781" y="3209131"/>
            <a:ext cx="7127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1000" dirty="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sym typeface="Calibri" pitchFamily="34" charset="0"/>
              </a:rPr>
              <a:t>Venous Blood</a:t>
            </a:r>
          </a:p>
        </p:txBody>
      </p:sp>
      <p:sp>
        <p:nvSpPr>
          <p:cNvPr id="27669" name="Rectangle 3"/>
          <p:cNvSpPr>
            <a:spLocks/>
          </p:cNvSpPr>
          <p:nvPr/>
        </p:nvSpPr>
        <p:spPr bwMode="auto">
          <a:xfrm>
            <a:off x="4214812" y="2544763"/>
            <a:ext cx="242888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900" dirty="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sym typeface="Calibri" pitchFamily="34" charset="0"/>
              </a:rPr>
              <a:t>Brain</a:t>
            </a:r>
          </a:p>
        </p:txBody>
      </p:sp>
      <p:sp>
        <p:nvSpPr>
          <p:cNvPr id="27670" name="Rectangle 3"/>
          <p:cNvSpPr>
            <a:spLocks/>
          </p:cNvSpPr>
          <p:nvPr/>
        </p:nvSpPr>
        <p:spPr bwMode="auto">
          <a:xfrm>
            <a:off x="7451725" y="2759076"/>
            <a:ext cx="1971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900" dirty="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sym typeface="Calibri" pitchFamily="34" charset="0"/>
              </a:rPr>
              <a:t>Gut </a:t>
            </a:r>
          </a:p>
        </p:txBody>
      </p:sp>
      <p:sp>
        <p:nvSpPr>
          <p:cNvPr id="27671" name="Rectangle 3"/>
          <p:cNvSpPr>
            <a:spLocks/>
          </p:cNvSpPr>
          <p:nvPr/>
        </p:nvSpPr>
        <p:spPr bwMode="auto">
          <a:xfrm>
            <a:off x="6872288" y="3395662"/>
            <a:ext cx="246063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700" dirty="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sym typeface="Calibri" pitchFamily="34" charset="0"/>
              </a:rPr>
              <a:t>Kidney</a:t>
            </a:r>
          </a:p>
        </p:txBody>
      </p:sp>
      <p:sp>
        <p:nvSpPr>
          <p:cNvPr id="27672" name="Rectangle 3"/>
          <p:cNvSpPr>
            <a:spLocks/>
          </p:cNvSpPr>
          <p:nvPr/>
        </p:nvSpPr>
        <p:spPr bwMode="auto">
          <a:xfrm>
            <a:off x="6877051" y="3186113"/>
            <a:ext cx="244475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900" dirty="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sym typeface="Calibri" pitchFamily="34" charset="0"/>
              </a:rPr>
              <a:t>Adip.</a:t>
            </a:r>
          </a:p>
        </p:txBody>
      </p:sp>
      <p:sp>
        <p:nvSpPr>
          <p:cNvPr id="27673" name="Rectangle 3"/>
          <p:cNvSpPr>
            <a:spLocks/>
          </p:cNvSpPr>
          <p:nvPr/>
        </p:nvSpPr>
        <p:spPr bwMode="auto">
          <a:xfrm>
            <a:off x="6892925" y="3598863"/>
            <a:ext cx="2260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900" dirty="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sym typeface="Calibri" pitchFamily="34" charset="0"/>
              </a:rPr>
              <a:t>Liver</a:t>
            </a:r>
          </a:p>
        </p:txBody>
      </p:sp>
      <p:sp>
        <p:nvSpPr>
          <p:cNvPr id="27674" name="Rectangle 3"/>
          <p:cNvSpPr>
            <a:spLocks/>
          </p:cNvSpPr>
          <p:nvPr/>
        </p:nvSpPr>
        <p:spPr bwMode="auto">
          <a:xfrm>
            <a:off x="6878637" y="2989263"/>
            <a:ext cx="2413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900" dirty="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sym typeface="Calibri" pitchFamily="34" charset="0"/>
              </a:rPr>
              <a:t>Bone</a:t>
            </a:r>
          </a:p>
        </p:txBody>
      </p:sp>
      <p:sp>
        <p:nvSpPr>
          <p:cNvPr id="27675" name="Rectangle 3"/>
          <p:cNvSpPr>
            <a:spLocks/>
          </p:cNvSpPr>
          <p:nvPr/>
        </p:nvSpPr>
        <p:spPr bwMode="auto">
          <a:xfrm>
            <a:off x="6886575" y="2763838"/>
            <a:ext cx="334962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900" dirty="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sym typeface="Calibri" pitchFamily="34" charset="0"/>
              </a:rPr>
              <a:t>Plasma</a:t>
            </a:r>
          </a:p>
        </p:txBody>
      </p:sp>
      <p:sp>
        <p:nvSpPr>
          <p:cNvPr id="27676" name="Rectangle 3"/>
          <p:cNvSpPr>
            <a:spLocks/>
          </p:cNvSpPr>
          <p:nvPr/>
        </p:nvSpPr>
        <p:spPr bwMode="auto">
          <a:xfrm>
            <a:off x="5908675" y="3094038"/>
            <a:ext cx="42386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600" dirty="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sym typeface="Calibri" pitchFamily="34" charset="0"/>
              </a:rPr>
              <a:t>well perfused</a:t>
            </a:r>
          </a:p>
        </p:txBody>
      </p:sp>
      <p:sp>
        <p:nvSpPr>
          <p:cNvPr id="27677" name="Rectangle 3"/>
          <p:cNvSpPr>
            <a:spLocks/>
          </p:cNvSpPr>
          <p:nvPr/>
        </p:nvSpPr>
        <p:spPr bwMode="auto">
          <a:xfrm>
            <a:off x="5913438" y="3309937"/>
            <a:ext cx="422275" cy="7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500" dirty="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sym typeface="Calibri" pitchFamily="34" charset="0"/>
              </a:rPr>
              <a:t>poorly perfused</a:t>
            </a:r>
          </a:p>
        </p:txBody>
      </p:sp>
      <p:sp>
        <p:nvSpPr>
          <p:cNvPr id="27678" name="Rectangle 34"/>
          <p:cNvSpPr>
            <a:spLocks/>
          </p:cNvSpPr>
          <p:nvPr/>
        </p:nvSpPr>
        <p:spPr bwMode="auto">
          <a:xfrm>
            <a:off x="6686551" y="1905001"/>
            <a:ext cx="12652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2000" dirty="0">
                <a:solidFill>
                  <a:srgbClr val="969696"/>
                </a:solidFill>
                <a:latin typeface="Calibri" pitchFamily="34" charset="0"/>
                <a:ea typeface="MS PGothic" pitchFamily="34" charset="-128"/>
                <a:sym typeface="Calibri" pitchFamily="34" charset="0"/>
              </a:rPr>
              <a:t>Chip PBPK</a:t>
            </a:r>
          </a:p>
        </p:txBody>
      </p:sp>
      <p:pic>
        <p:nvPicPr>
          <p:cNvPr id="27679" name="Picture 31" descr="small assembly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838" y="2574925"/>
            <a:ext cx="1743075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020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4242</TotalTime>
  <Words>1747</Words>
  <Application>Microsoft Office PowerPoint</Application>
  <PresentationFormat>Widescreen</PresentationFormat>
  <Paragraphs>327</Paragraphs>
  <Slides>32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9" baseType="lpstr">
      <vt:lpstr>Dotum</vt:lpstr>
      <vt:lpstr>Dotum</vt:lpstr>
      <vt:lpstr>굴림</vt:lpstr>
      <vt:lpstr>맑은 고딕</vt:lpstr>
      <vt:lpstr>ＭＳ Ｐゴシック</vt:lpstr>
      <vt:lpstr>ＭＳ Ｐゴシック</vt:lpstr>
      <vt:lpstr>Arial</vt:lpstr>
      <vt:lpstr>Arial (body)</vt:lpstr>
      <vt:lpstr>Calibri</vt:lpstr>
      <vt:lpstr>方正舒体</vt:lpstr>
      <vt:lpstr>Myriad Pro</vt:lpstr>
      <vt:lpstr>Palatino Bold</vt:lpstr>
      <vt:lpstr>Times New Roman</vt:lpstr>
      <vt:lpstr>Wingdings</vt:lpstr>
      <vt:lpstr>Clarity</vt:lpstr>
      <vt:lpstr>Clip</vt:lpstr>
      <vt:lpstr>Prism 6</vt:lpstr>
      <vt:lpstr>Lush Prize 2015</vt:lpstr>
      <vt:lpstr>The Team</vt:lpstr>
      <vt:lpstr>PowerPoint Presentation</vt:lpstr>
      <vt:lpstr>PowerPoint Presentation</vt:lpstr>
      <vt:lpstr>Basic Concepts</vt:lpstr>
      <vt:lpstr>Search for Replacements</vt:lpstr>
      <vt:lpstr>Developing a Human Surrogate  “Human-on-a-Chip”</vt:lpstr>
      <vt:lpstr>Mathematical Models Can Predict Drug Distribution</vt:lpstr>
      <vt:lpstr>PowerPoint Presentation</vt:lpstr>
      <vt:lpstr>Design Criteria to Emulate PBPK</vt:lpstr>
      <vt:lpstr>PowerPoint Presentation</vt:lpstr>
      <vt:lpstr>System Operation</vt:lpstr>
      <vt:lpstr>Example:  Naphthalene</vt:lpstr>
      <vt:lpstr>Example:  Multidrug Resistant Cancer</vt:lpstr>
      <vt:lpstr>Example:  Colon Cancer with Prodrug</vt:lpstr>
      <vt:lpstr>Design to Simplify Operation</vt:lpstr>
      <vt:lpstr>Multichamber device on rocker platform made from silicon sheets and polycarbonate frame; low cost; easy to modify Easy to implement (rapid set-up and minimal operator training) Low cost format (no pump, multiple units on a rocker platform, optical and electrical access) Robust operation (no gas bubbles, removes tubing that causes dead volumes and unphysiologic absorption, no moving parts to fail)</vt:lpstr>
      <vt:lpstr>Can Barrier Models be Incorporated into Body-on-a-Chip Systems?</vt:lpstr>
      <vt:lpstr>Building Models of Each “Organ” Compartment Using Human Primary on iPS Cells</vt:lpstr>
      <vt:lpstr>PowerPoint Presentation</vt:lpstr>
      <vt:lpstr>PowerPoint Presentation</vt:lpstr>
      <vt:lpstr>Broadening Potential Impact</vt:lpstr>
      <vt:lpstr>PowerPoint Presentation</vt:lpstr>
      <vt:lpstr>Electrophysiology – hIPSC cardiomyocytes on MCS MEA Conduction velocity measurement</vt:lpstr>
      <vt:lpstr>PowerPoint Presentation</vt:lpstr>
      <vt:lpstr>PowerPoint Presentation</vt:lpstr>
      <vt:lpstr>Testing with cardioactive compounds</vt:lpstr>
      <vt:lpstr>Basis for Advanced Multi-Organ Systems</vt:lpstr>
      <vt:lpstr>13 Organ Device</vt:lpstr>
      <vt:lpstr>Toward a Physiological Model</vt:lpstr>
      <vt:lpstr> Hesperos,Inc.; Making Systems Widely Available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Cell Cultures and Microscale Systems in Drug Development</dc:title>
  <dc:creator>Admin</dc:creator>
  <cp:lastModifiedBy>Brenda R. Stevens</cp:lastModifiedBy>
  <cp:revision>158</cp:revision>
  <cp:lastPrinted>2015-11-05T19:47:20Z</cp:lastPrinted>
  <dcterms:created xsi:type="dcterms:W3CDTF">2013-01-15T16:28:05Z</dcterms:created>
  <dcterms:modified xsi:type="dcterms:W3CDTF">2015-11-17T14:56:36Z</dcterms:modified>
</cp:coreProperties>
</file>