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80" r:id="rId2"/>
    <p:sldId id="276" r:id="rId3"/>
    <p:sldId id="264" r:id="rId4"/>
    <p:sldId id="304" r:id="rId5"/>
    <p:sldId id="308" r:id="rId6"/>
    <p:sldId id="289" r:id="rId7"/>
    <p:sldId id="323" r:id="rId8"/>
    <p:sldId id="314" r:id="rId9"/>
    <p:sldId id="310" r:id="rId10"/>
    <p:sldId id="311" r:id="rId11"/>
    <p:sldId id="291" r:id="rId12"/>
    <p:sldId id="313" r:id="rId13"/>
    <p:sldId id="312" r:id="rId14"/>
    <p:sldId id="295" r:id="rId15"/>
    <p:sldId id="294" r:id="rId16"/>
    <p:sldId id="285" r:id="rId17"/>
    <p:sldId id="300" r:id="rId18"/>
    <p:sldId id="301" r:id="rId19"/>
    <p:sldId id="324" r:id="rId20"/>
    <p:sldId id="305" r:id="rId21"/>
    <p:sldId id="320" r:id="rId22"/>
    <p:sldId id="306" r:id="rId23"/>
    <p:sldId id="317" r:id="rId24"/>
    <p:sldId id="297" r:id="rId25"/>
    <p:sldId id="318" r:id="rId26"/>
    <p:sldId id="319" r:id="rId27"/>
    <p:sldId id="321" r:id="rId28"/>
    <p:sldId id="284" r:id="rId29"/>
    <p:sldId id="299" r:id="rId30"/>
    <p:sldId id="292" r:id="rId31"/>
    <p:sldId id="298" r:id="rId32"/>
    <p:sldId id="322" r:id="rId33"/>
    <p:sldId id="325" r:id="rId34"/>
    <p:sldId id="279" r:id="rId35"/>
    <p:sldId id="315" r:id="rId36"/>
    <p:sldId id="282" r:id="rId37"/>
    <p:sldId id="288" r:id="rId38"/>
    <p:sldId id="327" r:id="rId39"/>
    <p:sldId id="328" r:id="rId40"/>
    <p:sldId id="326" r:id="rId41"/>
    <p:sldId id="316" r:id="rId42"/>
    <p:sldId id="287" r:id="rId43"/>
    <p:sldId id="329"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D4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33" autoAdjust="0"/>
    <p:restoredTop sz="91529" autoAdjust="0"/>
  </p:normalViewPr>
  <p:slideViewPr>
    <p:cSldViewPr>
      <p:cViewPr varScale="1">
        <p:scale>
          <a:sx n="88" d="100"/>
          <a:sy n="88" d="100"/>
        </p:scale>
        <p:origin x="-474" y="-11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NZ"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07E8CD-AB20-4059-BD50-508D4A564CD6}" type="datetimeFigureOut">
              <a:rPr lang="en-NZ" smtClean="0"/>
              <a:t>12/11/2015</a:t>
            </a:fld>
            <a:endParaRPr lang="en-NZ"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NZ"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NZ"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7288EC-B359-44AD-9E81-C9D1C748B0E0}" type="slidenum">
              <a:rPr lang="en-NZ" smtClean="0"/>
              <a:t>‹#›</a:t>
            </a:fld>
            <a:endParaRPr lang="en-NZ" dirty="0"/>
          </a:p>
        </p:txBody>
      </p:sp>
    </p:spTree>
    <p:extLst>
      <p:ext uri="{BB962C8B-B14F-4D97-AF65-F5344CB8AC3E}">
        <p14:creationId xmlns:p14="http://schemas.microsoft.com/office/powerpoint/2010/main" val="3594998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NZ"/>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NZ"/>
          </a:p>
        </p:txBody>
      </p:sp>
      <p:sp>
        <p:nvSpPr>
          <p:cNvPr id="4" name="Date Placeholder 3"/>
          <p:cNvSpPr>
            <a:spLocks noGrp="1"/>
          </p:cNvSpPr>
          <p:nvPr>
            <p:ph type="dt" sz="half" idx="10"/>
          </p:nvPr>
        </p:nvSpPr>
        <p:spPr/>
        <p:txBody>
          <a:bodyPr/>
          <a:lstStyle/>
          <a:p>
            <a:fld id="{396875F5-19DC-4DBC-80AC-3A8EB126983A}" type="datetimeFigureOut">
              <a:rPr lang="en-NZ" smtClean="0"/>
              <a:t>12/11/2015</a:t>
            </a:fld>
            <a:endParaRPr lang="en-NZ"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7297D723-60AC-45EF-A594-20918161A6FC}" type="slidenum">
              <a:rPr lang="en-NZ" smtClean="0"/>
              <a:t>‹#›</a:t>
            </a:fld>
            <a:endParaRPr lang="en-NZ" dirty="0"/>
          </a:p>
        </p:txBody>
      </p:sp>
    </p:spTree>
    <p:extLst>
      <p:ext uri="{BB962C8B-B14F-4D97-AF65-F5344CB8AC3E}">
        <p14:creationId xmlns:p14="http://schemas.microsoft.com/office/powerpoint/2010/main" val="600309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396875F5-19DC-4DBC-80AC-3A8EB126983A}" type="datetimeFigureOut">
              <a:rPr lang="en-NZ" smtClean="0"/>
              <a:t>12/11/2015</a:t>
            </a:fld>
            <a:endParaRPr lang="en-NZ"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7297D723-60AC-45EF-A594-20918161A6FC}" type="slidenum">
              <a:rPr lang="en-NZ" smtClean="0"/>
              <a:t>‹#›</a:t>
            </a:fld>
            <a:endParaRPr lang="en-NZ" dirty="0"/>
          </a:p>
        </p:txBody>
      </p:sp>
    </p:spTree>
    <p:extLst>
      <p:ext uri="{BB962C8B-B14F-4D97-AF65-F5344CB8AC3E}">
        <p14:creationId xmlns:p14="http://schemas.microsoft.com/office/powerpoint/2010/main" val="1545714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NZ"/>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396875F5-19DC-4DBC-80AC-3A8EB126983A}" type="datetimeFigureOut">
              <a:rPr lang="en-NZ" smtClean="0"/>
              <a:t>12/11/2015</a:t>
            </a:fld>
            <a:endParaRPr lang="en-NZ"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7297D723-60AC-45EF-A594-20918161A6FC}" type="slidenum">
              <a:rPr lang="en-NZ" smtClean="0"/>
              <a:t>‹#›</a:t>
            </a:fld>
            <a:endParaRPr lang="en-NZ" dirty="0"/>
          </a:p>
        </p:txBody>
      </p:sp>
    </p:spTree>
    <p:extLst>
      <p:ext uri="{BB962C8B-B14F-4D97-AF65-F5344CB8AC3E}">
        <p14:creationId xmlns:p14="http://schemas.microsoft.com/office/powerpoint/2010/main" val="2977318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396875F5-19DC-4DBC-80AC-3A8EB126983A}" type="datetimeFigureOut">
              <a:rPr lang="en-NZ" smtClean="0"/>
              <a:t>12/11/2015</a:t>
            </a:fld>
            <a:endParaRPr lang="en-NZ"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7297D723-60AC-45EF-A594-20918161A6FC}" type="slidenum">
              <a:rPr lang="en-NZ" smtClean="0"/>
              <a:t>‹#›</a:t>
            </a:fld>
            <a:endParaRPr lang="en-NZ" dirty="0"/>
          </a:p>
        </p:txBody>
      </p:sp>
    </p:spTree>
    <p:extLst>
      <p:ext uri="{BB962C8B-B14F-4D97-AF65-F5344CB8AC3E}">
        <p14:creationId xmlns:p14="http://schemas.microsoft.com/office/powerpoint/2010/main" val="1020806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N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6875F5-19DC-4DBC-80AC-3A8EB126983A}" type="datetimeFigureOut">
              <a:rPr lang="en-NZ" smtClean="0"/>
              <a:t>12/11/2015</a:t>
            </a:fld>
            <a:endParaRPr lang="en-NZ"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7297D723-60AC-45EF-A594-20918161A6FC}" type="slidenum">
              <a:rPr lang="en-NZ" smtClean="0"/>
              <a:t>‹#›</a:t>
            </a:fld>
            <a:endParaRPr lang="en-NZ" dirty="0"/>
          </a:p>
        </p:txBody>
      </p:sp>
    </p:spTree>
    <p:extLst>
      <p:ext uri="{BB962C8B-B14F-4D97-AF65-F5344CB8AC3E}">
        <p14:creationId xmlns:p14="http://schemas.microsoft.com/office/powerpoint/2010/main" val="325330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Date Placeholder 4"/>
          <p:cNvSpPr>
            <a:spLocks noGrp="1"/>
          </p:cNvSpPr>
          <p:nvPr>
            <p:ph type="dt" sz="half" idx="10"/>
          </p:nvPr>
        </p:nvSpPr>
        <p:spPr/>
        <p:txBody>
          <a:bodyPr/>
          <a:lstStyle/>
          <a:p>
            <a:fld id="{396875F5-19DC-4DBC-80AC-3A8EB126983A}" type="datetimeFigureOut">
              <a:rPr lang="en-NZ" smtClean="0"/>
              <a:t>12/11/2015</a:t>
            </a:fld>
            <a:endParaRPr lang="en-NZ" dirty="0"/>
          </a:p>
        </p:txBody>
      </p:sp>
      <p:sp>
        <p:nvSpPr>
          <p:cNvPr id="6" name="Footer Placeholder 5"/>
          <p:cNvSpPr>
            <a:spLocks noGrp="1"/>
          </p:cNvSpPr>
          <p:nvPr>
            <p:ph type="ftr" sz="quarter" idx="11"/>
          </p:nvPr>
        </p:nvSpPr>
        <p:spPr/>
        <p:txBody>
          <a:bodyPr/>
          <a:lstStyle/>
          <a:p>
            <a:endParaRPr lang="en-NZ" dirty="0"/>
          </a:p>
        </p:txBody>
      </p:sp>
      <p:sp>
        <p:nvSpPr>
          <p:cNvPr id="7" name="Slide Number Placeholder 6"/>
          <p:cNvSpPr>
            <a:spLocks noGrp="1"/>
          </p:cNvSpPr>
          <p:nvPr>
            <p:ph type="sldNum" sz="quarter" idx="12"/>
          </p:nvPr>
        </p:nvSpPr>
        <p:spPr/>
        <p:txBody>
          <a:bodyPr/>
          <a:lstStyle/>
          <a:p>
            <a:fld id="{7297D723-60AC-45EF-A594-20918161A6FC}" type="slidenum">
              <a:rPr lang="en-NZ" smtClean="0"/>
              <a:t>‹#›</a:t>
            </a:fld>
            <a:endParaRPr lang="en-NZ" dirty="0"/>
          </a:p>
        </p:txBody>
      </p:sp>
    </p:spTree>
    <p:extLst>
      <p:ext uri="{BB962C8B-B14F-4D97-AF65-F5344CB8AC3E}">
        <p14:creationId xmlns:p14="http://schemas.microsoft.com/office/powerpoint/2010/main" val="2454306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N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7" name="Date Placeholder 6"/>
          <p:cNvSpPr>
            <a:spLocks noGrp="1"/>
          </p:cNvSpPr>
          <p:nvPr>
            <p:ph type="dt" sz="half" idx="10"/>
          </p:nvPr>
        </p:nvSpPr>
        <p:spPr/>
        <p:txBody>
          <a:bodyPr/>
          <a:lstStyle/>
          <a:p>
            <a:fld id="{396875F5-19DC-4DBC-80AC-3A8EB126983A}" type="datetimeFigureOut">
              <a:rPr lang="en-NZ" smtClean="0"/>
              <a:t>12/11/2015</a:t>
            </a:fld>
            <a:endParaRPr lang="en-NZ" dirty="0"/>
          </a:p>
        </p:txBody>
      </p:sp>
      <p:sp>
        <p:nvSpPr>
          <p:cNvPr id="8" name="Footer Placeholder 7"/>
          <p:cNvSpPr>
            <a:spLocks noGrp="1"/>
          </p:cNvSpPr>
          <p:nvPr>
            <p:ph type="ftr" sz="quarter" idx="11"/>
          </p:nvPr>
        </p:nvSpPr>
        <p:spPr/>
        <p:txBody>
          <a:bodyPr/>
          <a:lstStyle/>
          <a:p>
            <a:endParaRPr lang="en-NZ" dirty="0"/>
          </a:p>
        </p:txBody>
      </p:sp>
      <p:sp>
        <p:nvSpPr>
          <p:cNvPr id="9" name="Slide Number Placeholder 8"/>
          <p:cNvSpPr>
            <a:spLocks noGrp="1"/>
          </p:cNvSpPr>
          <p:nvPr>
            <p:ph type="sldNum" sz="quarter" idx="12"/>
          </p:nvPr>
        </p:nvSpPr>
        <p:spPr/>
        <p:txBody>
          <a:bodyPr/>
          <a:lstStyle/>
          <a:p>
            <a:fld id="{7297D723-60AC-45EF-A594-20918161A6FC}" type="slidenum">
              <a:rPr lang="en-NZ" smtClean="0"/>
              <a:t>‹#›</a:t>
            </a:fld>
            <a:endParaRPr lang="en-NZ" dirty="0"/>
          </a:p>
        </p:txBody>
      </p:sp>
    </p:spTree>
    <p:extLst>
      <p:ext uri="{BB962C8B-B14F-4D97-AF65-F5344CB8AC3E}">
        <p14:creationId xmlns:p14="http://schemas.microsoft.com/office/powerpoint/2010/main" val="298811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Date Placeholder 2"/>
          <p:cNvSpPr>
            <a:spLocks noGrp="1"/>
          </p:cNvSpPr>
          <p:nvPr>
            <p:ph type="dt" sz="half" idx="10"/>
          </p:nvPr>
        </p:nvSpPr>
        <p:spPr/>
        <p:txBody>
          <a:bodyPr/>
          <a:lstStyle/>
          <a:p>
            <a:fld id="{396875F5-19DC-4DBC-80AC-3A8EB126983A}" type="datetimeFigureOut">
              <a:rPr lang="en-NZ" smtClean="0"/>
              <a:t>12/11/2015</a:t>
            </a:fld>
            <a:endParaRPr lang="en-NZ" dirty="0"/>
          </a:p>
        </p:txBody>
      </p:sp>
      <p:sp>
        <p:nvSpPr>
          <p:cNvPr id="4" name="Footer Placeholder 3"/>
          <p:cNvSpPr>
            <a:spLocks noGrp="1"/>
          </p:cNvSpPr>
          <p:nvPr>
            <p:ph type="ftr" sz="quarter" idx="11"/>
          </p:nvPr>
        </p:nvSpPr>
        <p:spPr/>
        <p:txBody>
          <a:bodyPr/>
          <a:lstStyle/>
          <a:p>
            <a:endParaRPr lang="en-NZ" dirty="0"/>
          </a:p>
        </p:txBody>
      </p:sp>
      <p:sp>
        <p:nvSpPr>
          <p:cNvPr id="5" name="Slide Number Placeholder 4"/>
          <p:cNvSpPr>
            <a:spLocks noGrp="1"/>
          </p:cNvSpPr>
          <p:nvPr>
            <p:ph type="sldNum" sz="quarter" idx="12"/>
          </p:nvPr>
        </p:nvSpPr>
        <p:spPr/>
        <p:txBody>
          <a:bodyPr/>
          <a:lstStyle/>
          <a:p>
            <a:fld id="{7297D723-60AC-45EF-A594-20918161A6FC}" type="slidenum">
              <a:rPr lang="en-NZ" smtClean="0"/>
              <a:t>‹#›</a:t>
            </a:fld>
            <a:endParaRPr lang="en-NZ" dirty="0"/>
          </a:p>
        </p:txBody>
      </p:sp>
    </p:spTree>
    <p:extLst>
      <p:ext uri="{BB962C8B-B14F-4D97-AF65-F5344CB8AC3E}">
        <p14:creationId xmlns:p14="http://schemas.microsoft.com/office/powerpoint/2010/main" val="3527997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6875F5-19DC-4DBC-80AC-3A8EB126983A}" type="datetimeFigureOut">
              <a:rPr lang="en-NZ" smtClean="0"/>
              <a:t>12/11/2015</a:t>
            </a:fld>
            <a:endParaRPr lang="en-NZ" dirty="0"/>
          </a:p>
        </p:txBody>
      </p:sp>
      <p:sp>
        <p:nvSpPr>
          <p:cNvPr id="3" name="Footer Placeholder 2"/>
          <p:cNvSpPr>
            <a:spLocks noGrp="1"/>
          </p:cNvSpPr>
          <p:nvPr>
            <p:ph type="ftr" sz="quarter" idx="11"/>
          </p:nvPr>
        </p:nvSpPr>
        <p:spPr/>
        <p:txBody>
          <a:bodyPr/>
          <a:lstStyle/>
          <a:p>
            <a:endParaRPr lang="en-NZ" dirty="0"/>
          </a:p>
        </p:txBody>
      </p:sp>
      <p:sp>
        <p:nvSpPr>
          <p:cNvPr id="4" name="Slide Number Placeholder 3"/>
          <p:cNvSpPr>
            <a:spLocks noGrp="1"/>
          </p:cNvSpPr>
          <p:nvPr>
            <p:ph type="sldNum" sz="quarter" idx="12"/>
          </p:nvPr>
        </p:nvSpPr>
        <p:spPr/>
        <p:txBody>
          <a:bodyPr/>
          <a:lstStyle/>
          <a:p>
            <a:fld id="{7297D723-60AC-45EF-A594-20918161A6FC}" type="slidenum">
              <a:rPr lang="en-NZ" smtClean="0"/>
              <a:t>‹#›</a:t>
            </a:fld>
            <a:endParaRPr lang="en-NZ"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73"/>
            <a:ext cx="9144000" cy="6854653"/>
          </a:xfrm>
          <a:prstGeom prst="rect">
            <a:avLst/>
          </a:prstGeom>
        </p:spPr>
      </p:pic>
    </p:spTree>
    <p:extLst>
      <p:ext uri="{BB962C8B-B14F-4D97-AF65-F5344CB8AC3E}">
        <p14:creationId xmlns:p14="http://schemas.microsoft.com/office/powerpoint/2010/main" val="3300913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NZ"/>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6875F5-19DC-4DBC-80AC-3A8EB126983A}" type="datetimeFigureOut">
              <a:rPr lang="en-NZ" smtClean="0"/>
              <a:t>12/11/2015</a:t>
            </a:fld>
            <a:endParaRPr lang="en-NZ" dirty="0"/>
          </a:p>
        </p:txBody>
      </p:sp>
      <p:sp>
        <p:nvSpPr>
          <p:cNvPr id="6" name="Footer Placeholder 5"/>
          <p:cNvSpPr>
            <a:spLocks noGrp="1"/>
          </p:cNvSpPr>
          <p:nvPr>
            <p:ph type="ftr" sz="quarter" idx="11"/>
          </p:nvPr>
        </p:nvSpPr>
        <p:spPr/>
        <p:txBody>
          <a:bodyPr/>
          <a:lstStyle/>
          <a:p>
            <a:endParaRPr lang="en-NZ" dirty="0"/>
          </a:p>
        </p:txBody>
      </p:sp>
      <p:sp>
        <p:nvSpPr>
          <p:cNvPr id="7" name="Slide Number Placeholder 6"/>
          <p:cNvSpPr>
            <a:spLocks noGrp="1"/>
          </p:cNvSpPr>
          <p:nvPr>
            <p:ph type="sldNum" sz="quarter" idx="12"/>
          </p:nvPr>
        </p:nvSpPr>
        <p:spPr/>
        <p:txBody>
          <a:bodyPr/>
          <a:lstStyle/>
          <a:p>
            <a:fld id="{7297D723-60AC-45EF-A594-20918161A6FC}" type="slidenum">
              <a:rPr lang="en-NZ" smtClean="0"/>
              <a:t>‹#›</a:t>
            </a:fld>
            <a:endParaRPr lang="en-NZ" dirty="0"/>
          </a:p>
        </p:txBody>
      </p:sp>
    </p:spTree>
    <p:extLst>
      <p:ext uri="{BB962C8B-B14F-4D97-AF65-F5344CB8AC3E}">
        <p14:creationId xmlns:p14="http://schemas.microsoft.com/office/powerpoint/2010/main" val="3146147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NZ"/>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6875F5-19DC-4DBC-80AC-3A8EB126983A}" type="datetimeFigureOut">
              <a:rPr lang="en-NZ" smtClean="0"/>
              <a:t>12/11/2015</a:t>
            </a:fld>
            <a:endParaRPr lang="en-NZ" dirty="0"/>
          </a:p>
        </p:txBody>
      </p:sp>
      <p:sp>
        <p:nvSpPr>
          <p:cNvPr id="6" name="Footer Placeholder 5"/>
          <p:cNvSpPr>
            <a:spLocks noGrp="1"/>
          </p:cNvSpPr>
          <p:nvPr>
            <p:ph type="ftr" sz="quarter" idx="11"/>
          </p:nvPr>
        </p:nvSpPr>
        <p:spPr/>
        <p:txBody>
          <a:bodyPr/>
          <a:lstStyle/>
          <a:p>
            <a:endParaRPr lang="en-NZ" dirty="0"/>
          </a:p>
        </p:txBody>
      </p:sp>
      <p:sp>
        <p:nvSpPr>
          <p:cNvPr id="7" name="Slide Number Placeholder 6"/>
          <p:cNvSpPr>
            <a:spLocks noGrp="1"/>
          </p:cNvSpPr>
          <p:nvPr>
            <p:ph type="sldNum" sz="quarter" idx="12"/>
          </p:nvPr>
        </p:nvSpPr>
        <p:spPr/>
        <p:txBody>
          <a:bodyPr/>
          <a:lstStyle/>
          <a:p>
            <a:fld id="{7297D723-60AC-45EF-A594-20918161A6FC}" type="slidenum">
              <a:rPr lang="en-NZ" smtClean="0"/>
              <a:t>‹#›</a:t>
            </a:fld>
            <a:endParaRPr lang="en-NZ" dirty="0"/>
          </a:p>
        </p:txBody>
      </p:sp>
    </p:spTree>
    <p:extLst>
      <p:ext uri="{BB962C8B-B14F-4D97-AF65-F5344CB8AC3E}">
        <p14:creationId xmlns:p14="http://schemas.microsoft.com/office/powerpoint/2010/main" val="4244414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NZ"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6875F5-19DC-4DBC-80AC-3A8EB126983A}" type="datetimeFigureOut">
              <a:rPr lang="en-NZ" smtClean="0"/>
              <a:t>12/11/2015</a:t>
            </a:fld>
            <a:endParaRPr lang="en-NZ"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97D723-60AC-45EF-A594-20918161A6FC}" type="slidenum">
              <a:rPr lang="en-NZ" smtClean="0"/>
              <a:t>‹#›</a:t>
            </a:fld>
            <a:endParaRPr lang="en-NZ" dirty="0"/>
          </a:p>
        </p:txBody>
      </p:sp>
    </p:spTree>
    <p:extLst>
      <p:ext uri="{BB962C8B-B14F-4D97-AF65-F5344CB8AC3E}">
        <p14:creationId xmlns:p14="http://schemas.microsoft.com/office/powerpoint/2010/main" val="10171261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blog.greens.org.nz/2014/06/26/animal-welfare-amendment-bill-the-good-the-bad-and-the-ugly/"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hyperlink" Target="https://www.facebook.com/hashtag/animaltestingbreaksmyheart?source=feed_text&amp;story_id=693850060736968" TargetMode="Externa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hyperlink" Target="https://blog.greens.org.nz/2015/02/13/crueltyfree/"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3"/>
            <a:ext cx="9144000" cy="6854653"/>
          </a:xfrm>
          <a:prstGeom prst="rect">
            <a:avLst/>
          </a:prstGeom>
        </p:spPr>
      </p:pic>
    </p:spTree>
    <p:extLst>
      <p:ext uri="{BB962C8B-B14F-4D97-AF65-F5344CB8AC3E}">
        <p14:creationId xmlns:p14="http://schemas.microsoft.com/office/powerpoint/2010/main" val="36531420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1526927"/>
            <a:ext cx="7772400" cy="1470025"/>
          </a:xfrm>
        </p:spPr>
        <p:txBody>
          <a:bodyPr>
            <a:noAutofit/>
          </a:bodyPr>
          <a:lstStyle/>
          <a:p>
            <a:r>
              <a:rPr lang="en-NZ" sz="3600" dirty="0" smtClean="0"/>
              <a:t>So I tabled a second amendment!</a:t>
            </a:r>
            <a:endParaRPr lang="en-NZ" sz="36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1920" y="764704"/>
            <a:ext cx="1080120" cy="1080120"/>
          </a:xfrm>
          <a:prstGeom prst="rect">
            <a:avLst/>
          </a:prstGeom>
        </p:spPr>
      </p:pic>
    </p:spTree>
    <p:extLst>
      <p:ext uri="{BB962C8B-B14F-4D97-AF65-F5344CB8AC3E}">
        <p14:creationId xmlns:p14="http://schemas.microsoft.com/office/powerpoint/2010/main" val="13905255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rot="21110120">
            <a:off x="2051722" y="953740"/>
            <a:ext cx="4807159" cy="7115736"/>
            <a:chOff x="2051720" y="1196752"/>
            <a:chExt cx="4807159" cy="7115736"/>
          </a:xfrm>
        </p:grpSpPr>
        <p:sp>
          <p:nvSpPr>
            <p:cNvPr id="3" name="Rectangle 2"/>
            <p:cNvSpPr/>
            <p:nvPr/>
          </p:nvSpPr>
          <p:spPr>
            <a:xfrm>
              <a:off x="2051720" y="1196752"/>
              <a:ext cx="4807159" cy="662473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Rectangle 1"/>
            <p:cNvSpPr/>
            <p:nvPr/>
          </p:nvSpPr>
          <p:spPr>
            <a:xfrm>
              <a:off x="2286879" y="1556792"/>
              <a:ext cx="4572000" cy="6755696"/>
            </a:xfrm>
            <a:prstGeom prst="rect">
              <a:avLst/>
            </a:prstGeom>
            <a:ln>
              <a:noFill/>
            </a:ln>
          </p:spPr>
          <p:txBody>
            <a:bodyPr>
              <a:spAutoFit/>
            </a:bodyPr>
            <a:lstStyle/>
            <a:p>
              <a:r>
                <a:rPr lang="en-NZ" sz="1200" dirty="0">
                  <a:solidFill>
                    <a:schemeClr val="tx1">
                      <a:lumMod val="50000"/>
                      <a:lumOff val="50000"/>
                    </a:schemeClr>
                  </a:solidFill>
                  <a:latin typeface="TimesNewRomanPSMT-Identity-H"/>
                </a:rPr>
                <a:t>No 473</a:t>
              </a:r>
            </a:p>
            <a:p>
              <a:r>
                <a:rPr lang="en-NZ" sz="2000" b="1" dirty="0">
                  <a:solidFill>
                    <a:schemeClr val="tx1">
                      <a:lumMod val="50000"/>
                      <a:lumOff val="50000"/>
                    </a:schemeClr>
                  </a:solidFill>
                  <a:latin typeface="TimesNewRomanPS-BoldMT-Identity-H"/>
                </a:rPr>
                <a:t>House of Representatives</a:t>
              </a:r>
            </a:p>
            <a:p>
              <a:r>
                <a:rPr lang="en-NZ" sz="3000" b="1" dirty="0">
                  <a:solidFill>
                    <a:schemeClr val="tx1">
                      <a:lumMod val="50000"/>
                      <a:lumOff val="50000"/>
                    </a:schemeClr>
                  </a:solidFill>
                  <a:latin typeface="TimesNewRomanPS-BoldMT-Identity-H"/>
                </a:rPr>
                <a:t>Supplementary Order Paper</a:t>
              </a:r>
            </a:p>
            <a:p>
              <a:r>
                <a:rPr lang="en-NZ" sz="2000" b="1" dirty="0">
                  <a:solidFill>
                    <a:schemeClr val="tx1">
                      <a:lumMod val="50000"/>
                      <a:lumOff val="50000"/>
                    </a:schemeClr>
                  </a:solidFill>
                  <a:latin typeface="TimesNewRomanPS-BoldMT-Identity-H"/>
                </a:rPr>
                <a:t>Thursday, 26 June 2014</a:t>
              </a:r>
            </a:p>
            <a:p>
              <a:r>
                <a:rPr lang="en-NZ" sz="1300" b="1" dirty="0">
                  <a:solidFill>
                    <a:schemeClr val="tx1">
                      <a:lumMod val="50000"/>
                      <a:lumOff val="50000"/>
                    </a:schemeClr>
                  </a:solidFill>
                  <a:latin typeface="TimesNewRomanPS-BoldMT-Identity-H"/>
                </a:rPr>
                <a:t>Animal Welfare Amendment Bill</a:t>
              </a:r>
            </a:p>
            <a:p>
              <a:r>
                <a:rPr lang="en-NZ" sz="1300" i="1" dirty="0">
                  <a:solidFill>
                    <a:schemeClr val="tx1">
                      <a:lumMod val="50000"/>
                      <a:lumOff val="50000"/>
                    </a:schemeClr>
                  </a:solidFill>
                  <a:latin typeface="TimesNewRomanPS-ItalicMT-Identity-H"/>
                </a:rPr>
                <a:t>Proposed amendments</a:t>
              </a:r>
            </a:p>
            <a:p>
              <a:r>
                <a:rPr lang="en-NZ" sz="1100" dirty="0">
                  <a:solidFill>
                    <a:schemeClr val="tx1">
                      <a:lumMod val="50000"/>
                      <a:lumOff val="50000"/>
                    </a:schemeClr>
                  </a:solidFill>
                  <a:latin typeface="TimesNewRomanPSMT-Identity-H"/>
                </a:rPr>
                <a:t>Mojo Mathers, in Committee, to move the following amendments:</a:t>
              </a:r>
            </a:p>
            <a:p>
              <a:r>
                <a:rPr lang="en-NZ" sz="1100" i="1" dirty="0">
                  <a:solidFill>
                    <a:schemeClr val="tx1">
                      <a:lumMod val="50000"/>
                      <a:lumOff val="50000"/>
                    </a:schemeClr>
                  </a:solidFill>
                  <a:latin typeface="TimesNewRomanPS-ItalicMT-Identity-H"/>
                </a:rPr>
                <a:t>Clause 4</a:t>
              </a:r>
            </a:p>
            <a:p>
              <a:r>
                <a:rPr lang="en-NZ" sz="1100" dirty="0">
                  <a:solidFill>
                    <a:schemeClr val="tx1">
                      <a:lumMod val="50000"/>
                      <a:lumOff val="50000"/>
                    </a:schemeClr>
                  </a:solidFill>
                  <a:latin typeface="TimesNewRomanPSMT-Identity-H"/>
                </a:rPr>
                <a:t>After </a:t>
              </a:r>
              <a:r>
                <a:rPr lang="en-NZ" sz="1100" i="1" dirty="0">
                  <a:solidFill>
                    <a:schemeClr val="tx1">
                      <a:lumMod val="50000"/>
                      <a:lumOff val="50000"/>
                    </a:schemeClr>
                  </a:solidFill>
                  <a:latin typeface="TimesNewRomanPS-ItalicMT-Identity-H"/>
                </a:rPr>
                <a:t>clause 4(5) </a:t>
              </a:r>
              <a:r>
                <a:rPr lang="en-NZ" sz="1100" dirty="0">
                  <a:solidFill>
                    <a:schemeClr val="tx1">
                      <a:lumMod val="50000"/>
                      <a:lumOff val="50000"/>
                    </a:schemeClr>
                  </a:solidFill>
                  <a:latin typeface="TimesNewRomanPSMT-Identity-H"/>
                </a:rPr>
                <a:t>(page 6, after line 34), insert:</a:t>
              </a:r>
            </a:p>
            <a:p>
              <a:r>
                <a:rPr lang="en-NZ" sz="1100" dirty="0">
                  <a:solidFill>
                    <a:schemeClr val="tx1">
                      <a:lumMod val="50000"/>
                      <a:lumOff val="50000"/>
                    </a:schemeClr>
                  </a:solidFill>
                  <a:latin typeface="TimesNewRomanPSMT-Identity-H"/>
                </a:rPr>
                <a:t>(6) In section 2(1), insert in their appropriate alphabetical order:</a:t>
              </a:r>
            </a:p>
            <a:p>
              <a:r>
                <a:rPr lang="en-NZ" sz="1100" dirty="0">
                  <a:solidFill>
                    <a:schemeClr val="tx1">
                      <a:lumMod val="50000"/>
                      <a:lumOff val="50000"/>
                    </a:schemeClr>
                  </a:solidFill>
                  <a:latin typeface="TimesNewRomanPSMT-Identity-H"/>
                </a:rPr>
                <a:t>“</a:t>
              </a:r>
              <a:r>
                <a:rPr lang="en-NZ" sz="1100" b="1" dirty="0">
                  <a:solidFill>
                    <a:schemeClr val="tx1">
                      <a:lumMod val="50000"/>
                      <a:lumOff val="50000"/>
                    </a:schemeClr>
                  </a:solidFill>
                  <a:latin typeface="TimesNewRomanPS-BoldMT-Identity-H"/>
                </a:rPr>
                <a:t>cosmetic––</a:t>
              </a:r>
            </a:p>
            <a:p>
              <a:r>
                <a:rPr lang="en-NZ" sz="1100" dirty="0">
                  <a:solidFill>
                    <a:schemeClr val="tx1">
                      <a:lumMod val="50000"/>
                      <a:lumOff val="50000"/>
                    </a:schemeClr>
                  </a:solidFill>
                  <a:latin typeface="TimesNewRomanPSMT-Identity-H"/>
                </a:rPr>
                <a:t>“(a) means any substance, mixture of substances, or article,</a:t>
              </a:r>
            </a:p>
            <a:p>
              <a:r>
                <a:rPr lang="en-NZ" sz="1100" dirty="0">
                  <a:solidFill>
                    <a:schemeClr val="tx1">
                      <a:lumMod val="50000"/>
                      <a:lumOff val="50000"/>
                    </a:schemeClr>
                  </a:solidFill>
                  <a:latin typeface="TimesNewRomanPSMT-Identity-H"/>
                </a:rPr>
                <a:t>used or represented for use for the purpose of cleansing,</a:t>
              </a:r>
            </a:p>
            <a:p>
              <a:r>
                <a:rPr lang="en-NZ" sz="1100" dirty="0">
                  <a:solidFill>
                    <a:schemeClr val="tx1">
                      <a:lumMod val="50000"/>
                      <a:lumOff val="50000"/>
                    </a:schemeClr>
                  </a:solidFill>
                  <a:latin typeface="TimesNewRomanPSMT-Identity-H"/>
                </a:rPr>
                <a:t>protecting, beautifying, improving the attractiveness of,</a:t>
              </a:r>
            </a:p>
            <a:p>
              <a:r>
                <a:rPr lang="en-NZ" sz="1100" dirty="0">
                  <a:solidFill>
                    <a:schemeClr val="tx1">
                      <a:lumMod val="50000"/>
                      <a:lumOff val="50000"/>
                    </a:schemeClr>
                  </a:solidFill>
                  <a:latin typeface="TimesNewRomanPSMT-Identity-H"/>
                </a:rPr>
                <a:t>changing the appearance of, perfuming, or deodorising</a:t>
              </a:r>
            </a:p>
            <a:p>
              <a:r>
                <a:rPr lang="en-NZ" sz="1100" dirty="0">
                  <a:solidFill>
                    <a:schemeClr val="tx1">
                      <a:lumMod val="50000"/>
                      <a:lumOff val="50000"/>
                    </a:schemeClr>
                  </a:solidFill>
                  <a:latin typeface="TimesNewRomanPSMT-Identity-H"/>
                </a:rPr>
                <a:t>the skin, hair, nails, or other external parts of the human</a:t>
              </a:r>
            </a:p>
            <a:p>
              <a:r>
                <a:rPr lang="en-NZ" sz="1100" dirty="0">
                  <a:solidFill>
                    <a:schemeClr val="tx1">
                      <a:lumMod val="50000"/>
                      <a:lumOff val="50000"/>
                    </a:schemeClr>
                  </a:solidFill>
                  <a:latin typeface="TimesNewRomanPSMT-Identity-H"/>
                </a:rPr>
                <a:t>body, teeth, or the mucous membranes of the mouth;</a:t>
              </a:r>
            </a:p>
            <a:p>
              <a:r>
                <a:rPr lang="en-NZ" sz="1100" dirty="0">
                  <a:solidFill>
                    <a:schemeClr val="tx1">
                      <a:lumMod val="50000"/>
                      <a:lumOff val="50000"/>
                    </a:schemeClr>
                  </a:solidFill>
                  <a:latin typeface="TimesNewRomanPSMT-Identity-H"/>
                </a:rPr>
                <a:t>and</a:t>
              </a:r>
            </a:p>
            <a:p>
              <a:r>
                <a:rPr lang="en-NZ" sz="1100" dirty="0">
                  <a:solidFill>
                    <a:schemeClr val="tx1">
                      <a:lumMod val="50000"/>
                      <a:lumOff val="50000"/>
                    </a:schemeClr>
                  </a:solidFill>
                  <a:latin typeface="TimesNewRomanPSMT-Identity-H"/>
                </a:rPr>
                <a:t>“(b) includes—</a:t>
              </a:r>
            </a:p>
            <a:p>
              <a:r>
                <a:rPr lang="en-NZ" sz="1100" dirty="0">
                  <a:solidFill>
                    <a:schemeClr val="tx1">
                      <a:lumMod val="50000"/>
                      <a:lumOff val="50000"/>
                    </a:schemeClr>
                  </a:solidFill>
                  <a:latin typeface="TimesNewRomanPSMT-Identity-H"/>
                </a:rPr>
                <a:t>“(</a:t>
              </a:r>
              <a:r>
                <a:rPr lang="en-NZ" sz="1100" dirty="0" err="1">
                  <a:solidFill>
                    <a:schemeClr val="tx1">
                      <a:lumMod val="50000"/>
                      <a:lumOff val="50000"/>
                    </a:schemeClr>
                  </a:solidFill>
                  <a:latin typeface="TimesNewRomanPSMT-Identity-H"/>
                </a:rPr>
                <a:t>i</a:t>
              </a:r>
              <a:r>
                <a:rPr lang="en-NZ" sz="1100" dirty="0">
                  <a:solidFill>
                    <a:schemeClr val="tx1">
                      <a:lumMod val="50000"/>
                      <a:lumOff val="50000"/>
                    </a:schemeClr>
                  </a:solidFill>
                  <a:latin typeface="TimesNewRomanPSMT-Identity-H"/>
                </a:rPr>
                <a:t>) any ingredient or component for use in a cosmetic;</a:t>
              </a:r>
            </a:p>
            <a:p>
              <a:r>
                <a:rPr lang="en-NZ" sz="1100" dirty="0">
                  <a:solidFill>
                    <a:schemeClr val="tx1">
                      <a:lumMod val="50000"/>
                      <a:lumOff val="50000"/>
                    </a:schemeClr>
                  </a:solidFill>
                  <a:latin typeface="TimesNewRomanPSMT-Identity-H"/>
                </a:rPr>
                <a:t>and</a:t>
              </a:r>
            </a:p>
            <a:p>
              <a:r>
                <a:rPr lang="en-NZ" sz="1100" dirty="0">
                  <a:solidFill>
                    <a:schemeClr val="tx1">
                      <a:lumMod val="50000"/>
                      <a:lumOff val="50000"/>
                    </a:schemeClr>
                  </a:solidFill>
                  <a:latin typeface="TimesNewRomanPSMT-Identity-H"/>
                </a:rPr>
                <a:t>“(ii) any substance, mixture of substances, or article</a:t>
              </a:r>
            </a:p>
            <a:p>
              <a:r>
                <a:rPr lang="en-NZ" sz="1100" dirty="0">
                  <a:solidFill>
                    <a:schemeClr val="tx1">
                      <a:lumMod val="50000"/>
                      <a:lumOff val="50000"/>
                    </a:schemeClr>
                  </a:solidFill>
                  <a:latin typeface="TimesNewRomanPSMT-Identity-H"/>
                </a:rPr>
                <a:t>declared to be a cosmetic by regulations made</a:t>
              </a:r>
            </a:p>
            <a:p>
              <a:r>
                <a:rPr lang="en-NZ" sz="1100" dirty="0">
                  <a:solidFill>
                    <a:schemeClr val="tx1">
                      <a:lumMod val="50000"/>
                      <a:lumOff val="50000"/>
                    </a:schemeClr>
                  </a:solidFill>
                  <a:latin typeface="TimesNewRomanPSMT-Identity-H"/>
                </a:rPr>
                <a:t>for that purpose under section 183; but</a:t>
              </a:r>
            </a:p>
            <a:p>
              <a:r>
                <a:rPr lang="en-NZ" sz="1100" dirty="0">
                  <a:solidFill>
                    <a:schemeClr val="tx1">
                      <a:lumMod val="50000"/>
                      <a:lumOff val="50000"/>
                    </a:schemeClr>
                  </a:solidFill>
                  <a:latin typeface="TimesNewRomanPSMT-Identity-H"/>
                </a:rPr>
                <a:t>“(c) does not include—</a:t>
              </a:r>
            </a:p>
            <a:p>
              <a:r>
                <a:rPr lang="en-NZ" sz="1100" dirty="0">
                  <a:solidFill>
                    <a:schemeClr val="tx1">
                      <a:lumMod val="50000"/>
                      <a:lumOff val="50000"/>
                    </a:schemeClr>
                  </a:solidFill>
                  <a:latin typeface="TimesNewRomanPSMT-Identity-H"/>
                </a:rPr>
                <a:t>“(</a:t>
              </a:r>
              <a:r>
                <a:rPr lang="en-NZ" sz="1100" dirty="0" err="1">
                  <a:solidFill>
                    <a:schemeClr val="tx1">
                      <a:lumMod val="50000"/>
                      <a:lumOff val="50000"/>
                    </a:schemeClr>
                  </a:solidFill>
                  <a:latin typeface="TimesNewRomanPSMT-Identity-H"/>
                </a:rPr>
                <a:t>i</a:t>
              </a:r>
              <a:r>
                <a:rPr lang="en-NZ" sz="1100" dirty="0">
                  <a:solidFill>
                    <a:schemeClr val="tx1">
                      <a:lumMod val="50000"/>
                      <a:lumOff val="50000"/>
                    </a:schemeClr>
                  </a:solidFill>
                  <a:latin typeface="TimesNewRomanPSMT-Identity-H"/>
                </a:rPr>
                <a:t>) a medicine as defined in section 3 of the</a:t>
              </a:r>
            </a:p>
            <a:p>
              <a:r>
                <a:rPr lang="en-NZ" sz="1100" dirty="0">
                  <a:solidFill>
                    <a:schemeClr val="tx1">
                      <a:lumMod val="50000"/>
                      <a:lumOff val="50000"/>
                    </a:schemeClr>
                  </a:solidFill>
                  <a:latin typeface="TimesNewRomanPSMT-Identity-H"/>
                </a:rPr>
                <a:t>Medicines Act 1981; and</a:t>
              </a:r>
            </a:p>
            <a:p>
              <a:r>
                <a:rPr lang="en-NZ" sz="1100" dirty="0">
                  <a:solidFill>
                    <a:schemeClr val="tx1">
                      <a:lumMod val="50000"/>
                      <a:lumOff val="50000"/>
                    </a:schemeClr>
                  </a:solidFill>
                  <a:latin typeface="TimesNewRomanPSMT-Identity-H"/>
                </a:rPr>
                <a:t>“(ii) any substance, mixture of substances, or article</a:t>
              </a:r>
            </a:p>
            <a:p>
              <a:r>
                <a:rPr lang="en-NZ" sz="1100" dirty="0">
                  <a:solidFill>
                    <a:schemeClr val="tx1">
                      <a:lumMod val="50000"/>
                      <a:lumOff val="50000"/>
                    </a:schemeClr>
                  </a:solidFill>
                  <a:latin typeface="TimesNewRomanPSMT-Identity-H"/>
                </a:rPr>
                <a:t>declared not to be a cosmetic by regulations</a:t>
              </a:r>
            </a:p>
            <a:p>
              <a:r>
                <a:rPr lang="en-NZ" sz="1100" dirty="0">
                  <a:solidFill>
                    <a:schemeClr val="tx1">
                      <a:lumMod val="50000"/>
                      <a:lumOff val="50000"/>
                    </a:schemeClr>
                  </a:solidFill>
                  <a:latin typeface="TimesNewRomanPSMT-Identity-H"/>
                </a:rPr>
                <a:t>made for that purpose under section 183</a:t>
              </a:r>
            </a:p>
            <a:p>
              <a:r>
                <a:rPr lang="en-NZ" sz="1100" dirty="0">
                  <a:solidFill>
                    <a:schemeClr val="tx1">
                      <a:lumMod val="50000"/>
                      <a:lumOff val="50000"/>
                    </a:schemeClr>
                  </a:solidFill>
                  <a:latin typeface="TimesNewRomanPSMT-Identity-H"/>
                </a:rPr>
                <a:t>“</a:t>
              </a:r>
              <a:r>
                <a:rPr lang="en-NZ" sz="1100" b="1" dirty="0">
                  <a:solidFill>
                    <a:schemeClr val="tx1">
                      <a:lumMod val="50000"/>
                      <a:lumOff val="50000"/>
                    </a:schemeClr>
                  </a:solidFill>
                  <a:latin typeface="TimesNewRomanPS-BoldMT-Identity-H"/>
                </a:rPr>
                <a:t>substance </a:t>
              </a:r>
              <a:r>
                <a:rPr lang="en-NZ" sz="1100" dirty="0">
                  <a:solidFill>
                    <a:schemeClr val="tx1">
                      <a:lumMod val="50000"/>
                      <a:lumOff val="50000"/>
                    </a:schemeClr>
                  </a:solidFill>
                  <a:latin typeface="TimesNewRomanPSMT-Identity-H"/>
                </a:rPr>
                <a:t>has the same meaning as in section 2(1) of the</a:t>
              </a:r>
            </a:p>
            <a:p>
              <a:r>
                <a:rPr lang="en-NZ" sz="1100" dirty="0">
                  <a:solidFill>
                    <a:schemeClr val="tx1">
                      <a:lumMod val="50000"/>
                      <a:lumOff val="50000"/>
                    </a:schemeClr>
                  </a:solidFill>
                  <a:latin typeface="TimesNewRomanPSMT-Identity-H"/>
                </a:rPr>
                <a:t>Medicines Act 1981”.</a:t>
              </a:r>
            </a:p>
            <a:p>
              <a:r>
                <a:rPr lang="en-NZ" sz="900" dirty="0">
                  <a:solidFill>
                    <a:schemeClr val="tx1">
                      <a:lumMod val="50000"/>
                      <a:lumOff val="50000"/>
                    </a:schemeClr>
                  </a:solidFill>
                  <a:latin typeface="TimesNewRomanPSMT-Identity-H"/>
                </a:rPr>
                <a:t>1</a:t>
              </a:r>
              <a:endParaRPr lang="en-NZ" dirty="0">
                <a:solidFill>
                  <a:schemeClr val="tx1">
                    <a:lumMod val="50000"/>
                    <a:lumOff val="50000"/>
                  </a:schemeClr>
                </a:solidFill>
              </a:endParaRPr>
            </a:p>
          </p:txBody>
        </p:sp>
      </p:grpSp>
    </p:spTree>
    <p:extLst>
      <p:ext uri="{BB962C8B-B14F-4D97-AF65-F5344CB8AC3E}">
        <p14:creationId xmlns:p14="http://schemas.microsoft.com/office/powerpoint/2010/main" val="38392905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80729"/>
            <a:ext cx="7772400" cy="3240360"/>
          </a:xfrm>
        </p:spPr>
        <p:txBody>
          <a:bodyPr>
            <a:normAutofit/>
          </a:bodyPr>
          <a:lstStyle/>
          <a:p>
            <a:r>
              <a:rPr lang="en-NZ" sz="3600" dirty="0" smtClean="0"/>
              <a:t>After much discussion, the National Party members of the committee </a:t>
            </a:r>
            <a:r>
              <a:rPr lang="en-NZ" sz="3600" dirty="0"/>
              <a:t>voted against supporting </a:t>
            </a:r>
            <a:r>
              <a:rPr lang="en-NZ" sz="3600" dirty="0" smtClean="0"/>
              <a:t>my SOP</a:t>
            </a:r>
            <a:endParaRPr lang="en-NZ" sz="3600" dirty="0"/>
          </a:p>
        </p:txBody>
      </p:sp>
    </p:spTree>
    <p:extLst>
      <p:ext uri="{BB962C8B-B14F-4D97-AF65-F5344CB8AC3E}">
        <p14:creationId xmlns:p14="http://schemas.microsoft.com/office/powerpoint/2010/main" val="33530860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552" y="620688"/>
            <a:ext cx="8064896" cy="5544616"/>
          </a:xfrm>
        </p:spPr>
        <p:txBody>
          <a:bodyPr>
            <a:noAutofit/>
          </a:bodyPr>
          <a:lstStyle/>
          <a:p>
            <a:r>
              <a:rPr lang="en-NZ" sz="3200" dirty="0"/>
              <a:t>But </a:t>
            </a:r>
            <a:r>
              <a:rPr lang="en-NZ" sz="3200" dirty="0" smtClean="0"/>
              <a:t>not all was lost!</a:t>
            </a:r>
            <a:br>
              <a:rPr lang="en-NZ" sz="3200" dirty="0" smtClean="0"/>
            </a:br>
            <a:r>
              <a:rPr lang="en-NZ" sz="3200" dirty="0" smtClean="0"/>
              <a:t/>
            </a:r>
            <a:br>
              <a:rPr lang="en-NZ" sz="3200" dirty="0" smtClean="0"/>
            </a:br>
            <a:r>
              <a:rPr lang="en-NZ" sz="3200" dirty="0" smtClean="0"/>
              <a:t>There </a:t>
            </a:r>
            <a:r>
              <a:rPr lang="en-NZ" sz="3200" dirty="0"/>
              <a:t>was </a:t>
            </a:r>
            <a:r>
              <a:rPr lang="en-NZ" sz="3200" dirty="0" smtClean="0"/>
              <a:t>a final opportunity </a:t>
            </a:r>
            <a:r>
              <a:rPr lang="en-NZ" sz="3200" dirty="0"/>
              <a:t>to get a ban in place during the next </a:t>
            </a:r>
            <a:r>
              <a:rPr lang="en-NZ" sz="3200" dirty="0" smtClean="0"/>
              <a:t>stage of the bill where my amendment would be put to the vote of the whole house. </a:t>
            </a:r>
            <a:br>
              <a:rPr lang="en-NZ" sz="3200" dirty="0" smtClean="0"/>
            </a:br>
            <a:r>
              <a:rPr lang="en-NZ" sz="3200" dirty="0" smtClean="0"/>
              <a:t/>
            </a:r>
            <a:br>
              <a:rPr lang="en-NZ" sz="3200" dirty="0" smtClean="0"/>
            </a:br>
            <a:r>
              <a:rPr lang="en-NZ" sz="3200" dirty="0" smtClean="0"/>
              <a:t>This meant putting more pressure on the other parties to vote for my amendment! </a:t>
            </a:r>
            <a:endParaRPr lang="en-NZ" sz="3200" dirty="0"/>
          </a:p>
        </p:txBody>
      </p:sp>
    </p:spTree>
    <p:extLst>
      <p:ext uri="{BB962C8B-B14F-4D97-AF65-F5344CB8AC3E}">
        <p14:creationId xmlns:p14="http://schemas.microsoft.com/office/powerpoint/2010/main" val="31487126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420888"/>
            <a:ext cx="8229600" cy="1143000"/>
          </a:xfrm>
        </p:spPr>
        <p:txBody>
          <a:bodyPr>
            <a:noAutofit/>
          </a:bodyPr>
          <a:lstStyle/>
          <a:p>
            <a:r>
              <a:rPr lang="en-NZ" sz="3600" dirty="0" smtClean="0"/>
              <a:t>It was time to hit the social media campaign trail again!</a:t>
            </a:r>
            <a:endParaRPr lang="en-NZ" sz="36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9952" y="1047750"/>
            <a:ext cx="941090" cy="941090"/>
          </a:xfrm>
          <a:prstGeom prst="rect">
            <a:avLst/>
          </a:prstGeom>
        </p:spPr>
      </p:pic>
    </p:spTree>
    <p:extLst>
      <p:ext uri="{BB962C8B-B14F-4D97-AF65-F5344CB8AC3E}">
        <p14:creationId xmlns:p14="http://schemas.microsoft.com/office/powerpoint/2010/main" val="26969089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3"/>
          <p:cNvSpPr/>
          <p:nvPr/>
        </p:nvSpPr>
        <p:spPr>
          <a:xfrm>
            <a:off x="935596" y="1629093"/>
            <a:ext cx="7344816" cy="4176464"/>
          </a:xfrm>
          <a:prstGeom prst="wedgeRoundRectCallout">
            <a:avLst>
              <a:gd name="adj1" fmla="val -20981"/>
              <a:gd name="adj2" fmla="val 63021"/>
              <a:gd name="adj3" fmla="val 16667"/>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Rectangle 1"/>
          <p:cNvSpPr/>
          <p:nvPr/>
        </p:nvSpPr>
        <p:spPr>
          <a:xfrm>
            <a:off x="1331640" y="1916832"/>
            <a:ext cx="6552728" cy="3600986"/>
          </a:xfrm>
          <a:prstGeom prst="rect">
            <a:avLst/>
          </a:prstGeom>
        </p:spPr>
        <p:txBody>
          <a:bodyPr wrap="square">
            <a:spAutoFit/>
          </a:bodyPr>
          <a:lstStyle/>
          <a:p>
            <a:r>
              <a:rPr lang="en-NZ" sz="3600" b="1" dirty="0" smtClean="0">
                <a:solidFill>
                  <a:srgbClr val="9ACD32"/>
                </a:solidFill>
                <a:hlinkClick r:id="rId2"/>
              </a:rPr>
              <a:t>Animal </a:t>
            </a:r>
            <a:r>
              <a:rPr lang="en-NZ" sz="3600" b="1" dirty="0">
                <a:solidFill>
                  <a:srgbClr val="9ACD32"/>
                </a:solidFill>
                <a:hlinkClick r:id="rId2"/>
              </a:rPr>
              <a:t>Welfare Amendment Bill: The good, the bad and the ugly</a:t>
            </a:r>
            <a:endParaRPr lang="en-NZ" sz="3600" b="1" dirty="0">
              <a:solidFill>
                <a:srgbClr val="9ACD32"/>
              </a:solidFill>
            </a:endParaRPr>
          </a:p>
          <a:p>
            <a:r>
              <a:rPr lang="en-NZ" sz="2400" dirty="0">
                <a:solidFill>
                  <a:srgbClr val="557700"/>
                </a:solidFill>
                <a:hlinkClick r:id="rId2"/>
              </a:rPr>
              <a:t>June 26, 2014</a:t>
            </a:r>
            <a:r>
              <a:rPr lang="en-NZ" sz="2400" dirty="0"/>
              <a:t> </a:t>
            </a:r>
          </a:p>
          <a:p>
            <a:endParaRPr lang="en-NZ" sz="2400" dirty="0" smtClean="0">
              <a:latin typeface="Open Sans"/>
            </a:endParaRPr>
          </a:p>
          <a:p>
            <a:r>
              <a:rPr lang="en-NZ" dirty="0" smtClean="0">
                <a:solidFill>
                  <a:schemeClr val="tx1">
                    <a:lumMod val="50000"/>
                    <a:lumOff val="50000"/>
                  </a:schemeClr>
                </a:solidFill>
                <a:latin typeface="Open Sans"/>
              </a:rPr>
              <a:t>The </a:t>
            </a:r>
            <a:r>
              <a:rPr lang="en-NZ" dirty="0">
                <a:solidFill>
                  <a:schemeClr val="tx1">
                    <a:lumMod val="50000"/>
                    <a:lumOff val="50000"/>
                  </a:schemeClr>
                </a:solidFill>
                <a:latin typeface="Open Sans"/>
              </a:rPr>
              <a:t>Bill has just been reported back from the Primary Production Select Committee.  Like most bills it contains a mix of things that we agree with and those that we don’t.  It has mostly been a missed opportunity to get it right for animals experiencing the greatest suffering in NZ which is in animal </a:t>
            </a:r>
            <a:r>
              <a:rPr lang="en-NZ" dirty="0" smtClean="0">
                <a:solidFill>
                  <a:schemeClr val="tx1">
                    <a:lumMod val="50000"/>
                    <a:lumOff val="50000"/>
                  </a:schemeClr>
                </a:solidFill>
                <a:latin typeface="Open Sans"/>
              </a:rPr>
              <a:t>testing…</a:t>
            </a:r>
            <a:endParaRPr lang="en-NZ" dirty="0">
              <a:solidFill>
                <a:schemeClr val="tx1">
                  <a:lumMod val="50000"/>
                  <a:lumOff val="50000"/>
                </a:schemeClr>
              </a:solidFill>
              <a:effectLst/>
              <a:latin typeface="Open Sans"/>
            </a:endParaRPr>
          </a:p>
        </p:txBody>
      </p:sp>
      <p:sp>
        <p:nvSpPr>
          <p:cNvPr id="3" name="Rectangle 2"/>
          <p:cNvSpPr/>
          <p:nvPr/>
        </p:nvSpPr>
        <p:spPr>
          <a:xfrm>
            <a:off x="1583668" y="692696"/>
            <a:ext cx="5832648" cy="646331"/>
          </a:xfrm>
          <a:prstGeom prst="rect">
            <a:avLst/>
          </a:prstGeom>
        </p:spPr>
        <p:txBody>
          <a:bodyPr wrap="square">
            <a:spAutoFit/>
          </a:bodyPr>
          <a:lstStyle/>
          <a:p>
            <a:pPr algn="ctr"/>
            <a:r>
              <a:rPr lang="en-NZ" sz="3600" b="1" dirty="0">
                <a:solidFill>
                  <a:schemeClr val="bg1"/>
                </a:solidFill>
                <a:latin typeface="Arial" panose="020B0604020202020204" pitchFamily="34" charset="0"/>
                <a:cs typeface="Arial" panose="020B0604020202020204" pitchFamily="34" charset="0"/>
              </a:rPr>
              <a:t>I wrote more blogs…</a:t>
            </a:r>
          </a:p>
        </p:txBody>
      </p:sp>
    </p:spTree>
    <p:extLst>
      <p:ext uri="{BB962C8B-B14F-4D97-AF65-F5344CB8AC3E}">
        <p14:creationId xmlns:p14="http://schemas.microsoft.com/office/powerpoint/2010/main" val="22896950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43337" y="796416"/>
            <a:ext cx="4896544" cy="48965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9711929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3"/>
          <p:cNvSpPr/>
          <p:nvPr/>
        </p:nvSpPr>
        <p:spPr>
          <a:xfrm>
            <a:off x="539552" y="2276872"/>
            <a:ext cx="8136904" cy="2016224"/>
          </a:xfrm>
          <a:prstGeom prst="wedgeRoundRectCallout">
            <a:avLst>
              <a:gd name="adj1" fmla="val -20833"/>
              <a:gd name="adj2" fmla="val 93275"/>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1"/>
          <p:cNvSpPr>
            <a:spLocks noGrp="1"/>
          </p:cNvSpPr>
          <p:nvPr>
            <p:ph type="ctrTitle"/>
          </p:nvPr>
        </p:nvSpPr>
        <p:spPr>
          <a:xfrm>
            <a:off x="323528" y="2492896"/>
            <a:ext cx="8564488" cy="1539602"/>
          </a:xfrm>
        </p:spPr>
        <p:txBody>
          <a:bodyPr>
            <a:normAutofit/>
          </a:bodyPr>
          <a:lstStyle/>
          <a:p>
            <a:r>
              <a:rPr lang="en-NZ" sz="4000" dirty="0">
                <a:hlinkClick r:id="rId2"/>
              </a:rPr>
              <a:t>‪</a:t>
            </a:r>
            <a:r>
              <a:rPr lang="en-NZ" sz="4000" b="1" dirty="0">
                <a:hlinkClick r:id="rId2"/>
              </a:rPr>
              <a:t>#‎</a:t>
            </a:r>
            <a:r>
              <a:rPr lang="en-NZ" sz="4000" b="1" dirty="0" err="1">
                <a:hlinkClick r:id="rId2"/>
              </a:rPr>
              <a:t>AnimalTestingBreaksMyHeart</a:t>
            </a:r>
            <a:r>
              <a:rPr lang="en-NZ" sz="4000" b="1" dirty="0">
                <a:hlinkClick r:id="rId2"/>
              </a:rPr>
              <a:t>‬</a:t>
            </a:r>
            <a:endParaRPr lang="en-NZ" sz="4000" b="1" dirty="0"/>
          </a:p>
        </p:txBody>
      </p:sp>
      <p:sp>
        <p:nvSpPr>
          <p:cNvPr id="3" name="Subtitle 2"/>
          <p:cNvSpPr>
            <a:spLocks noGrp="1"/>
          </p:cNvSpPr>
          <p:nvPr>
            <p:ph type="subTitle" idx="1"/>
          </p:nvPr>
        </p:nvSpPr>
        <p:spPr>
          <a:xfrm>
            <a:off x="1187624" y="1052736"/>
            <a:ext cx="6400800" cy="792088"/>
          </a:xfrm>
        </p:spPr>
        <p:txBody>
          <a:bodyPr>
            <a:normAutofit/>
          </a:bodyPr>
          <a:lstStyle/>
          <a:p>
            <a:r>
              <a:rPr lang="en-NZ" sz="3600" b="1" dirty="0" smtClean="0">
                <a:solidFill>
                  <a:schemeClr val="bg1"/>
                </a:solidFill>
              </a:rPr>
              <a:t>Pet Selfies on social media!</a:t>
            </a:r>
            <a:endParaRPr lang="en-NZ" sz="3600" b="1" dirty="0">
              <a:solidFill>
                <a:schemeClr val="bg1"/>
              </a:solidFill>
            </a:endParaRPr>
          </a:p>
        </p:txBody>
      </p:sp>
    </p:spTree>
    <p:extLst>
      <p:ext uri="{BB962C8B-B14F-4D97-AF65-F5344CB8AC3E}">
        <p14:creationId xmlns:p14="http://schemas.microsoft.com/office/powerpoint/2010/main" val="39924094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fbcdn-sphotos-e-a.akamaihd.net/hphotos-ak-xap1/t31.0-8/10504860_657795994306508_6038220811699865707_o.jpg"/>
          <p:cNvPicPr>
            <a:picLocks noChangeAspect="1" noChangeArrowheads="1"/>
          </p:cNvPicPr>
          <p:nvPr/>
        </p:nvPicPr>
        <p:blipFill rotWithShape="1">
          <a:blip r:embed="rId2">
            <a:extLst>
              <a:ext uri="{28A0092B-C50C-407E-A947-70E740481C1C}">
                <a14:useLocalDpi xmlns:a14="http://schemas.microsoft.com/office/drawing/2010/main" val="0"/>
              </a:ext>
            </a:extLst>
          </a:blip>
          <a:srcRect t="1634" b="175"/>
          <a:stretch/>
        </p:blipFill>
        <p:spPr bwMode="auto">
          <a:xfrm>
            <a:off x="899592" y="772885"/>
            <a:ext cx="7056784" cy="48163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2393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1886967"/>
            <a:ext cx="6408712" cy="1470025"/>
          </a:xfrm>
        </p:spPr>
        <p:txBody>
          <a:bodyPr>
            <a:normAutofit/>
          </a:bodyPr>
          <a:lstStyle/>
          <a:p>
            <a:r>
              <a:rPr lang="en-NZ" sz="3600" dirty="0" smtClean="0"/>
              <a:t>There was a huge response from the public !</a:t>
            </a:r>
            <a:endParaRPr lang="en-NZ" sz="36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9912" y="687710"/>
            <a:ext cx="1301130" cy="1301130"/>
          </a:xfrm>
          <a:prstGeom prst="rect">
            <a:avLst/>
          </a:prstGeom>
        </p:spPr>
      </p:pic>
    </p:spTree>
    <p:extLst>
      <p:ext uri="{BB962C8B-B14F-4D97-AF65-F5344CB8AC3E}">
        <p14:creationId xmlns:p14="http://schemas.microsoft.com/office/powerpoint/2010/main" val="10630909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2167" b="10922"/>
          <a:stretch/>
        </p:blipFill>
        <p:spPr>
          <a:xfrm>
            <a:off x="0" y="188640"/>
            <a:ext cx="9144000" cy="5669567"/>
          </a:xfrm>
          <a:prstGeom prst="rect">
            <a:avLst/>
          </a:prstGeom>
        </p:spPr>
      </p:pic>
    </p:spTree>
    <p:extLst>
      <p:ext uri="{BB962C8B-B14F-4D97-AF65-F5344CB8AC3E}">
        <p14:creationId xmlns:p14="http://schemas.microsoft.com/office/powerpoint/2010/main" val="40919217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s://fbcdn-sphotos-e-a.akamaihd.net/hphotos-ak-xfa1/t31.0-8/10497059_657824444303663_9217806346180950670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268760"/>
            <a:ext cx="5616624" cy="421246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19032930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734722">
            <a:off x="1964805" y="1415710"/>
            <a:ext cx="5148064" cy="38610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603053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10062" b="5131"/>
          <a:stretch/>
        </p:blipFill>
        <p:spPr>
          <a:xfrm rot="21013679">
            <a:off x="2555776" y="1076130"/>
            <a:ext cx="3716367" cy="449580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804080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39" t="2226" r="18914"/>
          <a:stretch/>
        </p:blipFill>
        <p:spPr>
          <a:xfrm rot="490455">
            <a:off x="2286000" y="1360714"/>
            <a:ext cx="4376057" cy="403912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338408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8267" t="6037" r="7739" b="5264"/>
          <a:stretch/>
        </p:blipFill>
        <p:spPr>
          <a:xfrm>
            <a:off x="1979712" y="1052736"/>
            <a:ext cx="5286874" cy="41872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5709017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NZ" sz="3600" dirty="0" smtClean="0"/>
              <a:t>It was great to have the support of #</a:t>
            </a:r>
            <a:r>
              <a:rPr lang="en-NZ" sz="3600" dirty="0" err="1" smtClean="0"/>
              <a:t>BeCrueltyFree</a:t>
            </a:r>
            <a:r>
              <a:rPr lang="en-NZ" sz="3600" dirty="0" smtClean="0"/>
              <a:t>!</a:t>
            </a:r>
            <a:endParaRPr lang="en-NZ" sz="36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9952" y="1047750"/>
            <a:ext cx="941090" cy="941090"/>
          </a:xfrm>
          <a:prstGeom prst="rect">
            <a:avLst/>
          </a:prstGeom>
        </p:spPr>
      </p:pic>
    </p:spTree>
    <p:extLst>
      <p:ext uri="{BB962C8B-B14F-4D97-AF65-F5344CB8AC3E}">
        <p14:creationId xmlns:p14="http://schemas.microsoft.com/office/powerpoint/2010/main" val="14464798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67744" y="692696"/>
            <a:ext cx="4571719" cy="544522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151512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692696"/>
            <a:ext cx="7772400" cy="1470025"/>
          </a:xfrm>
        </p:spPr>
        <p:txBody>
          <a:bodyPr>
            <a:normAutofit/>
          </a:bodyPr>
          <a:lstStyle/>
          <a:p>
            <a:r>
              <a:rPr lang="en-NZ" sz="3600" dirty="0" smtClean="0"/>
              <a:t>Wins overseas added momentum to the NZ campaign</a:t>
            </a:r>
            <a:endParaRPr lang="en-NZ" sz="3600" dirty="0"/>
          </a:p>
        </p:txBody>
      </p:sp>
      <p:pic>
        <p:nvPicPr>
          <p:cNvPr id="4" name="Picture 3"/>
          <p:cNvPicPr>
            <a:picLocks noChangeAspect="1"/>
          </p:cNvPicPr>
          <p:nvPr/>
        </p:nvPicPr>
        <p:blipFill>
          <a:blip r:embed="rId2"/>
          <a:stretch>
            <a:fillRect/>
          </a:stretch>
        </p:blipFill>
        <p:spPr>
          <a:xfrm>
            <a:off x="2225824" y="2348880"/>
            <a:ext cx="4551102" cy="381642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061850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1004934"/>
            <a:ext cx="6909315" cy="460851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959163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2274441"/>
            <a:ext cx="7772400" cy="1946647"/>
          </a:xfrm>
        </p:spPr>
        <p:txBody>
          <a:bodyPr>
            <a:noAutofit/>
          </a:bodyPr>
          <a:lstStyle/>
          <a:p>
            <a:r>
              <a:rPr lang="en-NZ" sz="3600" dirty="0" smtClean="0"/>
              <a:t>Third and final amendment drafted with help of Humane Society International (</a:t>
            </a:r>
            <a:r>
              <a:rPr lang="en-NZ" sz="3600" dirty="0" smtClean="0"/>
              <a:t>HSI) </a:t>
            </a:r>
            <a:r>
              <a:rPr lang="en-NZ" sz="3600" dirty="0" smtClean="0"/>
              <a:t>and local lawyer!</a:t>
            </a:r>
            <a:endParaRPr lang="en-NZ" sz="36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1920" y="764704"/>
            <a:ext cx="1080120" cy="1080120"/>
          </a:xfrm>
          <a:prstGeom prst="rect">
            <a:avLst/>
          </a:prstGeom>
        </p:spPr>
      </p:pic>
    </p:spTree>
    <p:extLst>
      <p:ext uri="{BB962C8B-B14F-4D97-AF65-F5344CB8AC3E}">
        <p14:creationId xmlns:p14="http://schemas.microsoft.com/office/powerpoint/2010/main" val="30597095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911" y="476672"/>
            <a:ext cx="8229600" cy="1143000"/>
          </a:xfrm>
        </p:spPr>
        <p:txBody>
          <a:bodyPr>
            <a:normAutofit/>
          </a:bodyPr>
          <a:lstStyle/>
          <a:p>
            <a:r>
              <a:rPr lang="en-NZ" sz="2400" dirty="0"/>
              <a:t/>
            </a:r>
            <a:br>
              <a:rPr lang="en-NZ" sz="2400" dirty="0"/>
            </a:br>
            <a:endParaRPr lang="en-NZ" sz="2400"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2953" t="8391" b="19100"/>
          <a:stretch/>
        </p:blipFill>
        <p:spPr>
          <a:xfrm>
            <a:off x="683568" y="3157304"/>
            <a:ext cx="4885294" cy="2717135"/>
          </a:xfrm>
        </p:spPr>
      </p:pic>
      <p:sp>
        <p:nvSpPr>
          <p:cNvPr id="5" name="TextBox 4"/>
          <p:cNvSpPr txBox="1"/>
          <p:nvPr/>
        </p:nvSpPr>
        <p:spPr>
          <a:xfrm>
            <a:off x="611560" y="404664"/>
            <a:ext cx="7776864" cy="2677656"/>
          </a:xfrm>
          <a:prstGeom prst="rect">
            <a:avLst/>
          </a:prstGeom>
          <a:noFill/>
        </p:spPr>
        <p:txBody>
          <a:bodyPr wrap="square" rtlCol="0">
            <a:spAutoFit/>
          </a:bodyPr>
          <a:lstStyle/>
          <a:p>
            <a:r>
              <a:rPr lang="en-NZ" sz="3600" b="1" dirty="0">
                <a:solidFill>
                  <a:schemeClr val="bg1"/>
                </a:solidFill>
                <a:latin typeface="Arial" panose="020B0604020202020204" pitchFamily="34" charset="0"/>
                <a:cs typeface="Arial" panose="020B0604020202020204" pitchFamily="34" charset="0"/>
              </a:rPr>
              <a:t>Animal </a:t>
            </a:r>
            <a:r>
              <a:rPr lang="en-NZ" sz="3600" b="1" dirty="0" smtClean="0">
                <a:solidFill>
                  <a:schemeClr val="bg1"/>
                </a:solidFill>
                <a:latin typeface="Arial" panose="020B0604020202020204" pitchFamily="34" charset="0"/>
                <a:cs typeface="Arial" panose="020B0604020202020204" pitchFamily="34" charset="0"/>
              </a:rPr>
              <a:t>Welfare Amendment </a:t>
            </a:r>
            <a:r>
              <a:rPr lang="en-NZ" sz="3600" b="1" dirty="0">
                <a:solidFill>
                  <a:schemeClr val="bg1"/>
                </a:solidFill>
                <a:latin typeface="Arial" panose="020B0604020202020204" pitchFamily="34" charset="0"/>
                <a:cs typeface="Arial" panose="020B0604020202020204" pitchFamily="34" charset="0"/>
              </a:rPr>
              <a:t>B</a:t>
            </a:r>
            <a:r>
              <a:rPr lang="en-NZ" sz="3600" b="1" dirty="0" smtClean="0">
                <a:solidFill>
                  <a:schemeClr val="bg1"/>
                </a:solidFill>
                <a:latin typeface="Arial" panose="020B0604020202020204" pitchFamily="34" charset="0"/>
                <a:cs typeface="Arial" panose="020B0604020202020204" pitchFamily="34" charset="0"/>
              </a:rPr>
              <a:t>ill:</a:t>
            </a:r>
          </a:p>
          <a:p>
            <a:r>
              <a:rPr lang="en-NZ" sz="2000" dirty="0" smtClean="0">
                <a:solidFill>
                  <a:schemeClr val="bg1"/>
                </a:solidFill>
                <a:latin typeface="Arial" panose="020B0604020202020204" pitchFamily="34" charset="0"/>
                <a:cs typeface="Arial" panose="020B0604020202020204" pitchFamily="34" charset="0"/>
              </a:rPr>
              <a:t>I saw this as an opportunity to lobby for changes to animal welfare law in NZ, including a ban on animal testing of cosmetics</a:t>
            </a:r>
          </a:p>
          <a:p>
            <a:pPr marL="342900" indent="-342900">
              <a:buFont typeface="Arial" panose="020B0604020202020204" pitchFamily="34" charset="0"/>
              <a:buChar char="•"/>
            </a:pPr>
            <a:r>
              <a:rPr lang="en-NZ" i="1" dirty="0" smtClean="0">
                <a:solidFill>
                  <a:schemeClr val="bg1"/>
                </a:solidFill>
                <a:latin typeface="Arial" panose="020B0604020202020204" pitchFamily="34" charset="0"/>
                <a:cs typeface="Arial" panose="020B0604020202020204" pitchFamily="34" charset="0"/>
              </a:rPr>
              <a:t>In August 2013 I launched the “Take </a:t>
            </a:r>
            <a:r>
              <a:rPr lang="en-NZ" i="1" dirty="0">
                <a:solidFill>
                  <a:schemeClr val="bg1"/>
                </a:solidFill>
                <a:latin typeface="Arial" panose="020B0604020202020204" pitchFamily="34" charset="0"/>
                <a:cs typeface="Arial" panose="020B0604020202020204" pitchFamily="34" charset="0"/>
              </a:rPr>
              <a:t>Action for Animals” campaign and </a:t>
            </a:r>
            <a:r>
              <a:rPr lang="en-NZ" i="1" dirty="0" smtClean="0">
                <a:solidFill>
                  <a:schemeClr val="bg1"/>
                </a:solidFill>
                <a:latin typeface="Arial" panose="020B0604020202020204" pitchFamily="34" charset="0"/>
                <a:cs typeface="Arial" panose="020B0604020202020204" pitchFamily="34" charset="0"/>
              </a:rPr>
              <a:t>Facebook page</a:t>
            </a:r>
          </a:p>
          <a:p>
            <a:pPr marL="342900" indent="-342900">
              <a:buFont typeface="Arial" panose="020B0604020202020204" pitchFamily="34" charset="0"/>
              <a:buChar char="•"/>
            </a:pPr>
            <a:r>
              <a:rPr lang="en-NZ" i="1" dirty="0" smtClean="0">
                <a:solidFill>
                  <a:schemeClr val="bg1"/>
                </a:solidFill>
                <a:latin typeface="Arial" panose="020B0604020202020204" pitchFamily="34" charset="0"/>
                <a:cs typeface="Arial" panose="020B0604020202020204" pitchFamily="34" charset="0"/>
              </a:rPr>
              <a:t>I ran submission workshops through out the country</a:t>
            </a:r>
          </a:p>
          <a:p>
            <a:pPr marL="342900" indent="-342900">
              <a:buFont typeface="Arial" panose="020B0604020202020204" pitchFamily="34" charset="0"/>
              <a:buChar char="•"/>
            </a:pPr>
            <a:r>
              <a:rPr lang="en-NZ" i="1" dirty="0" smtClean="0">
                <a:solidFill>
                  <a:schemeClr val="bg1"/>
                </a:solidFill>
                <a:latin typeface="Arial" panose="020B0604020202020204" pitchFamily="34" charset="0"/>
                <a:cs typeface="Arial" panose="020B0604020202020204" pitchFamily="34" charset="0"/>
              </a:rPr>
              <a:t>There were over  2,000 submissions from the public</a:t>
            </a:r>
            <a:endParaRPr lang="en-NZ" i="1" dirty="0">
              <a:solidFill>
                <a:schemeClr val="bg1"/>
              </a:solidFill>
              <a:latin typeface="Arial" panose="020B0604020202020204" pitchFamily="34" charset="0"/>
              <a:cs typeface="Arial" panose="020B0604020202020204" pitchFamily="34" charset="0"/>
            </a:endParaRPr>
          </a:p>
          <a:p>
            <a:endParaRPr lang="en-NZ" sz="2000" dirty="0"/>
          </a:p>
        </p:txBody>
      </p:sp>
      <p:pic>
        <p:nvPicPr>
          <p:cNvPr id="3" name="Picture 2"/>
          <p:cNvPicPr>
            <a:picLocks noChangeAspect="1"/>
          </p:cNvPicPr>
          <p:nvPr/>
        </p:nvPicPr>
        <p:blipFill rotWithShape="1">
          <a:blip r:embed="rId3"/>
          <a:srcRect b="12968"/>
          <a:stretch/>
        </p:blipFill>
        <p:spPr>
          <a:xfrm>
            <a:off x="5868144" y="3157305"/>
            <a:ext cx="2088232" cy="2719967"/>
          </a:xfrm>
          <a:prstGeom prst="rect">
            <a:avLst/>
          </a:prstGeom>
        </p:spPr>
      </p:pic>
    </p:spTree>
    <p:extLst>
      <p:ext uri="{BB962C8B-B14F-4D97-AF65-F5344CB8AC3E}">
        <p14:creationId xmlns:p14="http://schemas.microsoft.com/office/powerpoint/2010/main" val="14168750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rot="21178961">
            <a:off x="2003195" y="1587140"/>
            <a:ext cx="5112568" cy="619268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Rectangle 1"/>
          <p:cNvSpPr/>
          <p:nvPr/>
        </p:nvSpPr>
        <p:spPr>
          <a:xfrm rot="21178961">
            <a:off x="2412816" y="1790406"/>
            <a:ext cx="4572000" cy="6924973"/>
          </a:xfrm>
          <a:prstGeom prst="rect">
            <a:avLst/>
          </a:prstGeom>
        </p:spPr>
        <p:txBody>
          <a:bodyPr>
            <a:spAutoFit/>
          </a:bodyPr>
          <a:lstStyle/>
          <a:p>
            <a:r>
              <a:rPr lang="en-NZ" sz="1200" dirty="0">
                <a:solidFill>
                  <a:schemeClr val="tx1">
                    <a:lumMod val="50000"/>
                    <a:lumOff val="50000"/>
                  </a:schemeClr>
                </a:solidFill>
                <a:latin typeface="TimesNewRomanPSMT-Identity-H"/>
              </a:rPr>
              <a:t>No 44</a:t>
            </a:r>
          </a:p>
          <a:p>
            <a:r>
              <a:rPr lang="en-NZ" sz="2000" b="1" dirty="0">
                <a:solidFill>
                  <a:schemeClr val="tx1">
                    <a:lumMod val="50000"/>
                    <a:lumOff val="50000"/>
                  </a:schemeClr>
                </a:solidFill>
                <a:latin typeface="TimesNewRomanPS-BoldMT-Identity-H"/>
              </a:rPr>
              <a:t>House of Representatives</a:t>
            </a:r>
          </a:p>
          <a:p>
            <a:r>
              <a:rPr lang="en-NZ" sz="3000" b="1" dirty="0">
                <a:solidFill>
                  <a:schemeClr val="tx1">
                    <a:lumMod val="50000"/>
                    <a:lumOff val="50000"/>
                  </a:schemeClr>
                </a:solidFill>
                <a:latin typeface="TimesNewRomanPS-BoldMT-Identity-H"/>
              </a:rPr>
              <a:t>Supplementary Order Paper</a:t>
            </a:r>
          </a:p>
          <a:p>
            <a:r>
              <a:rPr lang="en-NZ" sz="2000" b="1" dirty="0">
                <a:solidFill>
                  <a:schemeClr val="tx1">
                    <a:lumMod val="50000"/>
                    <a:lumOff val="50000"/>
                  </a:schemeClr>
                </a:solidFill>
                <a:latin typeface="TimesNewRomanPS-BoldMT-Identity-H"/>
              </a:rPr>
              <a:t>Wednesday, 11 February 2015</a:t>
            </a:r>
          </a:p>
          <a:p>
            <a:r>
              <a:rPr lang="en-NZ" sz="1300" b="1" dirty="0">
                <a:solidFill>
                  <a:schemeClr val="tx1">
                    <a:lumMod val="50000"/>
                    <a:lumOff val="50000"/>
                  </a:schemeClr>
                </a:solidFill>
                <a:latin typeface="TimesNewRomanPS-BoldMT-Identity-H"/>
              </a:rPr>
              <a:t>Animal Welfare Amendment Bill</a:t>
            </a:r>
          </a:p>
          <a:p>
            <a:r>
              <a:rPr lang="en-NZ" sz="1300" i="1" dirty="0">
                <a:solidFill>
                  <a:schemeClr val="tx1">
                    <a:lumMod val="50000"/>
                    <a:lumOff val="50000"/>
                  </a:schemeClr>
                </a:solidFill>
                <a:latin typeface="TimesNewRomanPS-ItalicMT-Identity-H"/>
              </a:rPr>
              <a:t>Proposed amendments</a:t>
            </a:r>
          </a:p>
          <a:p>
            <a:r>
              <a:rPr lang="en-NZ" sz="1100" dirty="0">
                <a:solidFill>
                  <a:schemeClr val="tx1">
                    <a:lumMod val="50000"/>
                    <a:lumOff val="50000"/>
                  </a:schemeClr>
                </a:solidFill>
                <a:latin typeface="TimesNewRomanPSMT-Identity-H"/>
              </a:rPr>
              <a:t>Mojo Mathers, in Committee, to move the following amendments:</a:t>
            </a:r>
          </a:p>
          <a:p>
            <a:r>
              <a:rPr lang="en-NZ" sz="1100" i="1" dirty="0">
                <a:solidFill>
                  <a:schemeClr val="tx1">
                    <a:lumMod val="50000"/>
                    <a:lumOff val="50000"/>
                  </a:schemeClr>
                </a:solidFill>
                <a:latin typeface="TimesNewRomanPS-ItalicMT-Identity-H"/>
              </a:rPr>
              <a:t>Clause 4</a:t>
            </a:r>
          </a:p>
          <a:p>
            <a:r>
              <a:rPr lang="en-NZ" sz="1100" dirty="0">
                <a:solidFill>
                  <a:schemeClr val="tx1">
                    <a:lumMod val="50000"/>
                    <a:lumOff val="50000"/>
                  </a:schemeClr>
                </a:solidFill>
                <a:latin typeface="TimesNewRomanPSMT-Identity-H"/>
              </a:rPr>
              <a:t>After </a:t>
            </a:r>
            <a:r>
              <a:rPr lang="en-NZ" sz="1100" i="1" dirty="0">
                <a:solidFill>
                  <a:schemeClr val="tx1">
                    <a:lumMod val="50000"/>
                    <a:lumOff val="50000"/>
                  </a:schemeClr>
                </a:solidFill>
                <a:latin typeface="TimesNewRomanPS-ItalicMT-Identity-H"/>
              </a:rPr>
              <a:t>clause 4(5) </a:t>
            </a:r>
            <a:r>
              <a:rPr lang="en-NZ" sz="1100" dirty="0">
                <a:solidFill>
                  <a:schemeClr val="tx1">
                    <a:lumMod val="50000"/>
                    <a:lumOff val="50000"/>
                  </a:schemeClr>
                </a:solidFill>
                <a:latin typeface="TimesNewRomanPSMT-Identity-H"/>
              </a:rPr>
              <a:t>(page 6, after line 34), insert:</a:t>
            </a:r>
          </a:p>
          <a:p>
            <a:r>
              <a:rPr lang="en-NZ" sz="1100" dirty="0">
                <a:solidFill>
                  <a:schemeClr val="tx1">
                    <a:lumMod val="50000"/>
                    <a:lumOff val="50000"/>
                  </a:schemeClr>
                </a:solidFill>
                <a:latin typeface="TimesNewRomanPSMT-Identity-H"/>
              </a:rPr>
              <a:t>(6) In section 2(1), insert in their appropriate alphabetical order:</a:t>
            </a:r>
          </a:p>
          <a:p>
            <a:r>
              <a:rPr lang="en-NZ" sz="1100" dirty="0">
                <a:solidFill>
                  <a:schemeClr val="tx1">
                    <a:lumMod val="50000"/>
                    <a:lumOff val="50000"/>
                  </a:schemeClr>
                </a:solidFill>
                <a:latin typeface="TimesNewRomanPSMT-Identity-H"/>
              </a:rPr>
              <a:t>“</a:t>
            </a:r>
            <a:r>
              <a:rPr lang="en-NZ" sz="1100" b="1" dirty="0">
                <a:solidFill>
                  <a:schemeClr val="tx1">
                    <a:lumMod val="50000"/>
                    <a:lumOff val="50000"/>
                  </a:schemeClr>
                </a:solidFill>
                <a:latin typeface="TimesNewRomanPS-BoldMT-Identity-H"/>
              </a:rPr>
              <a:t>cosmetic––</a:t>
            </a:r>
          </a:p>
          <a:p>
            <a:r>
              <a:rPr lang="en-NZ" sz="1100" dirty="0">
                <a:solidFill>
                  <a:schemeClr val="tx1">
                    <a:lumMod val="50000"/>
                    <a:lumOff val="50000"/>
                  </a:schemeClr>
                </a:solidFill>
                <a:latin typeface="TimesNewRomanPSMT-Identity-H"/>
              </a:rPr>
              <a:t>“(a) means any substance or mixture of substances intended</a:t>
            </a:r>
          </a:p>
          <a:p>
            <a:r>
              <a:rPr lang="en-NZ" sz="1100" dirty="0">
                <a:solidFill>
                  <a:schemeClr val="tx1">
                    <a:lumMod val="50000"/>
                    <a:lumOff val="50000"/>
                  </a:schemeClr>
                </a:solidFill>
                <a:latin typeface="TimesNewRomanPSMT-Identity-H"/>
              </a:rPr>
              <a:t>for application to any external part of the human body</a:t>
            </a:r>
          </a:p>
          <a:p>
            <a:r>
              <a:rPr lang="en-NZ" sz="1100" dirty="0">
                <a:solidFill>
                  <a:schemeClr val="tx1">
                    <a:lumMod val="50000"/>
                    <a:lumOff val="50000"/>
                  </a:schemeClr>
                </a:solidFill>
                <a:latin typeface="TimesNewRomanPSMT-Identity-H"/>
              </a:rPr>
              <a:t>(including skin, hair, or nails), or to the teeth or the mucous</a:t>
            </a:r>
          </a:p>
          <a:p>
            <a:r>
              <a:rPr lang="en-NZ" sz="1100" dirty="0">
                <a:solidFill>
                  <a:schemeClr val="tx1">
                    <a:lumMod val="50000"/>
                    <a:lumOff val="50000"/>
                  </a:schemeClr>
                </a:solidFill>
                <a:latin typeface="TimesNewRomanPSMT-Identity-H"/>
              </a:rPr>
              <a:t>membranes of the oral cavity, for the sole or primary</a:t>
            </a:r>
          </a:p>
          <a:p>
            <a:r>
              <a:rPr lang="en-NZ" sz="1100" dirty="0">
                <a:solidFill>
                  <a:schemeClr val="tx1">
                    <a:lumMod val="50000"/>
                    <a:lumOff val="50000"/>
                  </a:schemeClr>
                </a:solidFill>
                <a:latin typeface="TimesNewRomanPSMT-Identity-H"/>
              </a:rPr>
              <a:t>purpose of beautifying, promoting attractiveness,</a:t>
            </a:r>
          </a:p>
          <a:p>
            <a:r>
              <a:rPr lang="en-NZ" sz="1100" dirty="0">
                <a:solidFill>
                  <a:schemeClr val="tx1">
                    <a:lumMod val="50000"/>
                    <a:lumOff val="50000"/>
                  </a:schemeClr>
                </a:solidFill>
                <a:latin typeface="TimesNewRomanPSMT-Identity-H"/>
              </a:rPr>
              <a:t>improving, protecting, altering, cleansing, perfuming,</a:t>
            </a:r>
          </a:p>
          <a:p>
            <a:r>
              <a:rPr lang="en-NZ" sz="1100" dirty="0">
                <a:solidFill>
                  <a:schemeClr val="tx1">
                    <a:lumMod val="50000"/>
                    <a:lumOff val="50000"/>
                  </a:schemeClr>
                </a:solidFill>
                <a:latin typeface="TimesNewRomanPSMT-Identity-H"/>
              </a:rPr>
              <a:t>or deodorising; and</a:t>
            </a:r>
          </a:p>
          <a:p>
            <a:r>
              <a:rPr lang="en-NZ" sz="1100" dirty="0">
                <a:solidFill>
                  <a:schemeClr val="tx1">
                    <a:lumMod val="50000"/>
                    <a:lumOff val="50000"/>
                  </a:schemeClr>
                </a:solidFill>
                <a:latin typeface="TimesNewRomanPSMT-Identity-H"/>
              </a:rPr>
              <a:t>“(b) includes—</a:t>
            </a:r>
          </a:p>
          <a:p>
            <a:r>
              <a:rPr lang="en-NZ" sz="1100" dirty="0">
                <a:solidFill>
                  <a:schemeClr val="tx1">
                    <a:lumMod val="50000"/>
                    <a:lumOff val="50000"/>
                  </a:schemeClr>
                </a:solidFill>
                <a:latin typeface="TimesNewRomanPSMT-Identity-H"/>
              </a:rPr>
              <a:t>“(</a:t>
            </a:r>
            <a:r>
              <a:rPr lang="en-NZ" sz="1100" dirty="0" err="1">
                <a:solidFill>
                  <a:schemeClr val="tx1">
                    <a:lumMod val="50000"/>
                    <a:lumOff val="50000"/>
                  </a:schemeClr>
                </a:solidFill>
                <a:latin typeface="TimesNewRomanPSMT-Identity-H"/>
              </a:rPr>
              <a:t>i</a:t>
            </a:r>
            <a:r>
              <a:rPr lang="en-NZ" sz="1100" dirty="0">
                <a:solidFill>
                  <a:schemeClr val="tx1">
                    <a:lumMod val="50000"/>
                    <a:lumOff val="50000"/>
                  </a:schemeClr>
                </a:solidFill>
                <a:latin typeface="TimesNewRomanPSMT-Identity-H"/>
              </a:rPr>
              <a:t>) any substance or mixture of substances intended</a:t>
            </a:r>
          </a:p>
          <a:p>
            <a:r>
              <a:rPr lang="en-NZ" sz="1100" dirty="0">
                <a:solidFill>
                  <a:schemeClr val="tx1">
                    <a:lumMod val="50000"/>
                    <a:lumOff val="50000"/>
                  </a:schemeClr>
                </a:solidFill>
                <a:latin typeface="TimesNewRomanPSMT-Identity-H"/>
              </a:rPr>
              <a:t>for use as an ingredient in any substance or mixture</a:t>
            </a:r>
          </a:p>
          <a:p>
            <a:r>
              <a:rPr lang="en-NZ" sz="1100" dirty="0">
                <a:solidFill>
                  <a:schemeClr val="tx1">
                    <a:lumMod val="50000"/>
                    <a:lumOff val="50000"/>
                  </a:schemeClr>
                </a:solidFill>
                <a:latin typeface="TimesNewRomanPSMT-Identity-H"/>
              </a:rPr>
              <a:t>of substances that falls within </a:t>
            </a:r>
            <a:r>
              <a:rPr lang="en-NZ" sz="900" dirty="0">
                <a:solidFill>
                  <a:schemeClr val="tx1">
                    <a:lumMod val="50000"/>
                    <a:lumOff val="50000"/>
                  </a:schemeClr>
                </a:solidFill>
                <a:latin typeface="Arial-Black-Identity-H"/>
              </a:rPr>
              <a:t>paragraph</a:t>
            </a:r>
          </a:p>
          <a:p>
            <a:r>
              <a:rPr lang="en-NZ" sz="900" dirty="0">
                <a:solidFill>
                  <a:schemeClr val="tx1">
                    <a:lumMod val="50000"/>
                    <a:lumOff val="50000"/>
                  </a:schemeClr>
                </a:solidFill>
                <a:latin typeface="Arial-Black-Identity-H"/>
              </a:rPr>
              <a:t>(a)</a:t>
            </a:r>
            <a:r>
              <a:rPr lang="en-NZ" sz="1100" dirty="0">
                <a:solidFill>
                  <a:schemeClr val="tx1">
                    <a:lumMod val="50000"/>
                    <a:lumOff val="50000"/>
                  </a:schemeClr>
                </a:solidFill>
                <a:latin typeface="TimesNewRomanPSMT-Identity-H"/>
              </a:rPr>
              <a:t>; and</a:t>
            </a:r>
          </a:p>
          <a:p>
            <a:r>
              <a:rPr lang="en-NZ" sz="1100" dirty="0">
                <a:solidFill>
                  <a:schemeClr val="tx1">
                    <a:lumMod val="50000"/>
                    <a:lumOff val="50000"/>
                  </a:schemeClr>
                </a:solidFill>
                <a:latin typeface="TimesNewRomanPSMT-Identity-H"/>
              </a:rPr>
              <a:t>“(ii) any substance or mixture of substances that is, or</a:t>
            </a:r>
          </a:p>
          <a:p>
            <a:r>
              <a:rPr lang="en-NZ" sz="1100" dirty="0">
                <a:solidFill>
                  <a:schemeClr val="tx1">
                    <a:lumMod val="50000"/>
                    <a:lumOff val="50000"/>
                  </a:schemeClr>
                </a:solidFill>
                <a:latin typeface="TimesNewRomanPSMT-Identity-H"/>
              </a:rPr>
              <a:t>that is of a kind that is, or belongs to a class that</a:t>
            </a:r>
          </a:p>
          <a:p>
            <a:r>
              <a:rPr lang="en-NZ" sz="1100" dirty="0">
                <a:solidFill>
                  <a:schemeClr val="tx1">
                    <a:lumMod val="50000"/>
                    <a:lumOff val="50000"/>
                  </a:schemeClr>
                </a:solidFill>
                <a:latin typeface="TimesNewRomanPSMT-Identity-H"/>
              </a:rPr>
              <a:t>is, declared by regulations made under section</a:t>
            </a:r>
          </a:p>
          <a:p>
            <a:r>
              <a:rPr lang="en-NZ" sz="1100" dirty="0">
                <a:solidFill>
                  <a:schemeClr val="tx1">
                    <a:lumMod val="50000"/>
                    <a:lumOff val="50000"/>
                  </a:schemeClr>
                </a:solidFill>
                <a:latin typeface="TimesNewRomanPSMT-Identity-H"/>
              </a:rPr>
              <a:t>183 to be a cosmetic for the purposes of this Act;</a:t>
            </a:r>
          </a:p>
          <a:p>
            <a:r>
              <a:rPr lang="en-NZ" sz="1100" dirty="0">
                <a:solidFill>
                  <a:schemeClr val="tx1">
                    <a:lumMod val="50000"/>
                    <a:lumOff val="50000"/>
                  </a:schemeClr>
                </a:solidFill>
                <a:latin typeface="TimesNewRomanPSMT-Identity-H"/>
              </a:rPr>
              <a:t>but</a:t>
            </a:r>
          </a:p>
          <a:p>
            <a:r>
              <a:rPr lang="en-NZ" sz="1100" dirty="0">
                <a:solidFill>
                  <a:schemeClr val="tx1">
                    <a:lumMod val="50000"/>
                    <a:lumOff val="50000"/>
                  </a:schemeClr>
                </a:solidFill>
                <a:latin typeface="TimesNewRomanPSMT-Identity-H"/>
              </a:rPr>
              <a:t>“(c) does not include—</a:t>
            </a:r>
          </a:p>
          <a:p>
            <a:r>
              <a:rPr lang="en-NZ" sz="1100" dirty="0">
                <a:solidFill>
                  <a:schemeClr val="tx1">
                    <a:lumMod val="50000"/>
                    <a:lumOff val="50000"/>
                  </a:schemeClr>
                </a:solidFill>
                <a:latin typeface="TimesNewRomanPSMT-Identity-H"/>
              </a:rPr>
              <a:t>“(</a:t>
            </a:r>
            <a:r>
              <a:rPr lang="en-NZ" sz="1100" dirty="0" err="1">
                <a:solidFill>
                  <a:schemeClr val="tx1">
                    <a:lumMod val="50000"/>
                    <a:lumOff val="50000"/>
                  </a:schemeClr>
                </a:solidFill>
                <a:latin typeface="TimesNewRomanPSMT-Identity-H"/>
              </a:rPr>
              <a:t>i</a:t>
            </a:r>
            <a:r>
              <a:rPr lang="en-NZ" sz="1100" dirty="0">
                <a:solidFill>
                  <a:schemeClr val="tx1">
                    <a:lumMod val="50000"/>
                    <a:lumOff val="50000"/>
                  </a:schemeClr>
                </a:solidFill>
                <a:latin typeface="TimesNewRomanPSMT-Identity-H"/>
              </a:rPr>
              <a:t>) a medicine as defined in section 3 of the</a:t>
            </a:r>
          </a:p>
          <a:p>
            <a:r>
              <a:rPr lang="en-NZ" sz="1100" dirty="0">
                <a:solidFill>
                  <a:schemeClr val="tx1">
                    <a:lumMod val="50000"/>
                    <a:lumOff val="50000"/>
                  </a:schemeClr>
                </a:solidFill>
                <a:latin typeface="TimesNewRomanPSMT-Identity-H"/>
              </a:rPr>
              <a:t>Medicines Act 1981; or</a:t>
            </a:r>
          </a:p>
          <a:p>
            <a:r>
              <a:rPr lang="en-NZ" sz="1100" dirty="0">
                <a:solidFill>
                  <a:schemeClr val="tx1">
                    <a:lumMod val="50000"/>
                    <a:lumOff val="50000"/>
                  </a:schemeClr>
                </a:solidFill>
                <a:latin typeface="TimesNewRomanPSMT-Identity-H"/>
              </a:rPr>
              <a:t>“(ii) a medical device as defined in section 3A of the</a:t>
            </a:r>
          </a:p>
          <a:p>
            <a:r>
              <a:rPr lang="en-NZ" sz="1100" dirty="0">
                <a:solidFill>
                  <a:schemeClr val="tx1">
                    <a:lumMod val="50000"/>
                    <a:lumOff val="50000"/>
                  </a:schemeClr>
                </a:solidFill>
                <a:latin typeface="TimesNewRomanPSMT-Identity-H"/>
              </a:rPr>
              <a:t>Medicines Act 1981; or</a:t>
            </a:r>
          </a:p>
          <a:p>
            <a:r>
              <a:rPr lang="en-NZ" sz="900" dirty="0">
                <a:solidFill>
                  <a:schemeClr val="tx1">
                    <a:lumMod val="50000"/>
                    <a:lumOff val="50000"/>
                  </a:schemeClr>
                </a:solidFill>
                <a:latin typeface="TimesNewRomanPSMT-Identity-H"/>
              </a:rPr>
              <a:t>1</a:t>
            </a:r>
            <a:endParaRPr lang="en-NZ" dirty="0">
              <a:solidFill>
                <a:schemeClr val="tx1">
                  <a:lumMod val="50000"/>
                  <a:lumOff val="50000"/>
                </a:schemeClr>
              </a:solidFill>
            </a:endParaRPr>
          </a:p>
        </p:txBody>
      </p:sp>
    </p:spTree>
    <p:extLst>
      <p:ext uri="{BB962C8B-B14F-4D97-AF65-F5344CB8AC3E}">
        <p14:creationId xmlns:p14="http://schemas.microsoft.com/office/powerpoint/2010/main" val="24315233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2"/>
          <p:cNvSpPr/>
          <p:nvPr/>
        </p:nvSpPr>
        <p:spPr>
          <a:xfrm>
            <a:off x="935596" y="1700808"/>
            <a:ext cx="7344816" cy="4176464"/>
          </a:xfrm>
          <a:prstGeom prst="wedgeRoundRectCallout">
            <a:avLst>
              <a:gd name="adj1" fmla="val -20981"/>
              <a:gd name="adj2" fmla="val 63021"/>
              <a:gd name="adj3" fmla="val 16667"/>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Rectangle 1"/>
          <p:cNvSpPr/>
          <p:nvPr/>
        </p:nvSpPr>
        <p:spPr>
          <a:xfrm>
            <a:off x="1547664" y="2348587"/>
            <a:ext cx="6192688" cy="2616101"/>
          </a:xfrm>
          <a:prstGeom prst="rect">
            <a:avLst/>
          </a:prstGeom>
        </p:spPr>
        <p:txBody>
          <a:bodyPr wrap="square">
            <a:spAutoFit/>
          </a:bodyPr>
          <a:lstStyle/>
          <a:p>
            <a:r>
              <a:rPr lang="en-NZ" sz="3200" b="1" dirty="0" smtClean="0">
                <a:solidFill>
                  <a:srgbClr val="9ACD32"/>
                </a:solidFill>
                <a:hlinkClick r:id="rId2"/>
              </a:rPr>
              <a:t>Time </a:t>
            </a:r>
            <a:r>
              <a:rPr lang="en-NZ" sz="3200" b="1" dirty="0">
                <a:solidFill>
                  <a:srgbClr val="9ACD32"/>
                </a:solidFill>
                <a:hlinkClick r:id="rId2"/>
              </a:rPr>
              <a:t>for NZ to #</a:t>
            </a:r>
            <a:r>
              <a:rPr lang="en-NZ" sz="3200" b="1" dirty="0" err="1">
                <a:solidFill>
                  <a:srgbClr val="9ACD32"/>
                </a:solidFill>
                <a:hlinkClick r:id="rId2"/>
              </a:rPr>
              <a:t>BeCrueltyFree</a:t>
            </a:r>
            <a:endParaRPr lang="en-NZ" sz="3200" b="1" dirty="0">
              <a:solidFill>
                <a:srgbClr val="9ACD32"/>
              </a:solidFill>
            </a:endParaRPr>
          </a:p>
          <a:p>
            <a:r>
              <a:rPr lang="en-NZ" sz="2400" dirty="0">
                <a:solidFill>
                  <a:srgbClr val="0070C0"/>
                </a:solidFill>
              </a:rPr>
              <a:t>February 13, </a:t>
            </a:r>
            <a:r>
              <a:rPr lang="en-NZ" sz="2400" dirty="0" smtClean="0">
                <a:solidFill>
                  <a:srgbClr val="0070C0"/>
                </a:solidFill>
              </a:rPr>
              <a:t>2015</a:t>
            </a:r>
            <a:endParaRPr lang="en-NZ" sz="2400" dirty="0">
              <a:solidFill>
                <a:srgbClr val="0070C0"/>
              </a:solidFill>
            </a:endParaRPr>
          </a:p>
          <a:p>
            <a:r>
              <a:rPr lang="en-NZ" dirty="0">
                <a:solidFill>
                  <a:schemeClr val="tx1">
                    <a:lumMod val="50000"/>
                    <a:lumOff val="50000"/>
                  </a:schemeClr>
                </a:solidFill>
                <a:latin typeface="Open Sans"/>
              </a:rPr>
              <a:t>The Government is about to progress the final stages of the Animal Welfare Amendment bill. This will be our last opportunity to get changes made to improve the bill to ensure a better outcome for animals. I have put forwards a number of amendments including one to ban the testing of cosmetic products and </a:t>
            </a:r>
            <a:r>
              <a:rPr lang="en-NZ" dirty="0" smtClean="0">
                <a:solidFill>
                  <a:schemeClr val="tx1">
                    <a:lumMod val="50000"/>
                    <a:lumOff val="50000"/>
                  </a:schemeClr>
                </a:solidFill>
                <a:latin typeface="Open Sans"/>
              </a:rPr>
              <a:t>ingredients</a:t>
            </a:r>
          </a:p>
        </p:txBody>
      </p:sp>
      <p:sp>
        <p:nvSpPr>
          <p:cNvPr id="4" name="Rectangle 3"/>
          <p:cNvSpPr/>
          <p:nvPr/>
        </p:nvSpPr>
        <p:spPr>
          <a:xfrm>
            <a:off x="1943708" y="585554"/>
            <a:ext cx="5328592" cy="646331"/>
          </a:xfrm>
          <a:prstGeom prst="rect">
            <a:avLst/>
          </a:prstGeom>
        </p:spPr>
        <p:txBody>
          <a:bodyPr wrap="square">
            <a:spAutoFit/>
          </a:bodyPr>
          <a:lstStyle/>
          <a:p>
            <a:pPr lvl="0"/>
            <a:r>
              <a:rPr lang="en-NZ" sz="3600" b="1" dirty="0">
                <a:solidFill>
                  <a:schemeClr val="bg1"/>
                </a:solidFill>
                <a:latin typeface="Arial" panose="020B0604020202020204" pitchFamily="34" charset="0"/>
                <a:cs typeface="Arial" panose="020B0604020202020204" pitchFamily="34" charset="0"/>
              </a:rPr>
              <a:t>I wrote more blogs….</a:t>
            </a:r>
          </a:p>
        </p:txBody>
      </p:sp>
    </p:spTree>
    <p:extLst>
      <p:ext uri="{BB962C8B-B14F-4D97-AF65-F5344CB8AC3E}">
        <p14:creationId xmlns:p14="http://schemas.microsoft.com/office/powerpoint/2010/main" val="19057692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520" y="548680"/>
            <a:ext cx="8568952" cy="1416893"/>
          </a:xfrm>
        </p:spPr>
        <p:txBody>
          <a:bodyPr>
            <a:noAutofit/>
          </a:bodyPr>
          <a:lstStyle/>
          <a:p>
            <a:r>
              <a:rPr lang="en-NZ" sz="3200" dirty="0" smtClean="0"/>
              <a:t>Four </a:t>
            </a:r>
            <a:r>
              <a:rPr lang="en-NZ" sz="3200" dirty="0"/>
              <a:t>of the worlds largest </a:t>
            </a:r>
            <a:r>
              <a:rPr lang="en-NZ" sz="3200" dirty="0" smtClean="0"/>
              <a:t>animal </a:t>
            </a:r>
            <a:r>
              <a:rPr lang="en-NZ" sz="3200" dirty="0"/>
              <a:t>welfare charities </a:t>
            </a:r>
            <a:r>
              <a:rPr lang="en-NZ" sz="3200" dirty="0" smtClean="0"/>
              <a:t>wrote and urged </a:t>
            </a:r>
            <a:r>
              <a:rPr lang="en-NZ" sz="3200" dirty="0"/>
              <a:t>the New Zealand government to </a:t>
            </a:r>
            <a:r>
              <a:rPr lang="en-NZ" sz="3200" dirty="0" smtClean="0"/>
              <a:t>support my amendment  </a:t>
            </a:r>
            <a:endParaRPr lang="en-NZ" sz="3200" dirty="0"/>
          </a:p>
        </p:txBody>
      </p:sp>
      <p:pic>
        <p:nvPicPr>
          <p:cNvPr id="4" name="Picture 3"/>
          <p:cNvPicPr>
            <a:picLocks noChangeAspect="1"/>
          </p:cNvPicPr>
          <p:nvPr/>
        </p:nvPicPr>
        <p:blipFill>
          <a:blip r:embed="rId2"/>
          <a:stretch>
            <a:fillRect/>
          </a:stretch>
        </p:blipFill>
        <p:spPr>
          <a:xfrm>
            <a:off x="3059832" y="2348880"/>
            <a:ext cx="2914971" cy="41044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520886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30983"/>
            <a:ext cx="7772400" cy="1470025"/>
          </a:xfrm>
        </p:spPr>
        <p:txBody>
          <a:bodyPr>
            <a:normAutofit/>
          </a:bodyPr>
          <a:lstStyle/>
          <a:p>
            <a:r>
              <a:rPr lang="en-NZ" sz="3600" dirty="0" smtClean="0"/>
              <a:t>We needed to find new angles to keep the story alive in the media</a:t>
            </a:r>
            <a:endParaRPr lang="en-NZ" sz="36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7944" y="908720"/>
            <a:ext cx="941090" cy="941090"/>
          </a:xfrm>
          <a:prstGeom prst="rect">
            <a:avLst/>
          </a:prstGeom>
        </p:spPr>
      </p:pic>
    </p:spTree>
    <p:extLst>
      <p:ext uri="{BB962C8B-B14F-4D97-AF65-F5344CB8AC3E}">
        <p14:creationId xmlns:p14="http://schemas.microsoft.com/office/powerpoint/2010/main" val="19607359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sz="3600" dirty="0" smtClean="0"/>
              <a:t>Crumpet the rabbit visits parliament!</a:t>
            </a:r>
            <a:endParaRPr lang="en-NZ" sz="3600" dirty="0"/>
          </a:p>
        </p:txBody>
      </p:sp>
      <p:pic>
        <p:nvPicPr>
          <p:cNvPr id="4" name="Content Placeholder 3"/>
          <p:cNvPicPr>
            <a:picLocks noGrp="1" noChangeAspect="1"/>
          </p:cNvPicPr>
          <p:nvPr>
            <p:ph idx="1"/>
          </p:nvPr>
        </p:nvPicPr>
        <p:blipFill rotWithShape="1">
          <a:blip r:embed="rId2"/>
          <a:srcRect l="4419" t="2618" r="6483" b="7806"/>
          <a:stretch/>
        </p:blipFill>
        <p:spPr>
          <a:xfrm>
            <a:off x="1475656" y="1772816"/>
            <a:ext cx="6106886" cy="409302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290323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340768"/>
            <a:ext cx="7772400" cy="3384375"/>
          </a:xfrm>
        </p:spPr>
        <p:txBody>
          <a:bodyPr>
            <a:noAutofit/>
          </a:bodyPr>
          <a:lstStyle/>
          <a:p>
            <a:r>
              <a:rPr lang="en-NZ" sz="3600" dirty="0"/>
              <a:t>New Zealand Anti-Vivisection Society</a:t>
            </a:r>
            <a:r>
              <a:rPr lang="en-NZ" sz="3600" dirty="0" smtClean="0"/>
              <a:t>, HSI, SAFE and other groups all collaborated to do a final mass email to party leaders!</a:t>
            </a:r>
            <a:br>
              <a:rPr lang="en-NZ" sz="3600" dirty="0" smtClean="0"/>
            </a:br>
            <a:r>
              <a:rPr lang="en-NZ" sz="3600" dirty="0" smtClean="0"/>
              <a:t/>
            </a:r>
            <a:br>
              <a:rPr lang="en-NZ" sz="3600" dirty="0" smtClean="0"/>
            </a:br>
            <a:r>
              <a:rPr lang="en-NZ" sz="3600" dirty="0" smtClean="0"/>
              <a:t>Over 90,000 people signed!</a:t>
            </a:r>
            <a:endParaRPr lang="en-NZ" sz="3600" dirty="0"/>
          </a:p>
        </p:txBody>
      </p:sp>
    </p:spTree>
    <p:extLst>
      <p:ext uri="{BB962C8B-B14F-4D97-AF65-F5344CB8AC3E}">
        <p14:creationId xmlns:p14="http://schemas.microsoft.com/office/powerpoint/2010/main" val="30452377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4655" b="1899"/>
          <a:stretch/>
        </p:blipFill>
        <p:spPr>
          <a:xfrm>
            <a:off x="-3515" y="188640"/>
            <a:ext cx="9144000" cy="5508171"/>
          </a:xfrm>
          <a:prstGeom prst="rect">
            <a:avLst/>
          </a:prstGeom>
        </p:spPr>
      </p:pic>
    </p:spTree>
    <p:extLst>
      <p:ext uri="{BB962C8B-B14F-4D97-AF65-F5344CB8AC3E}">
        <p14:creationId xmlns:p14="http://schemas.microsoft.com/office/powerpoint/2010/main" val="21926940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3084" b="6771"/>
          <a:stretch/>
        </p:blipFill>
        <p:spPr>
          <a:xfrm>
            <a:off x="-21840" y="174171"/>
            <a:ext cx="9165839" cy="5506223"/>
          </a:xfrm>
          <a:prstGeom prst="rect">
            <a:avLst/>
          </a:prstGeom>
        </p:spPr>
      </p:pic>
    </p:spTree>
    <p:extLst>
      <p:ext uri="{BB962C8B-B14F-4D97-AF65-F5344CB8AC3E}">
        <p14:creationId xmlns:p14="http://schemas.microsoft.com/office/powerpoint/2010/main" val="33167123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520" y="1196752"/>
            <a:ext cx="8640960" cy="3168352"/>
          </a:xfrm>
        </p:spPr>
        <p:txBody>
          <a:bodyPr>
            <a:normAutofit/>
          </a:bodyPr>
          <a:lstStyle/>
          <a:p>
            <a:r>
              <a:rPr lang="en-NZ" sz="3600" dirty="0" smtClean="0"/>
              <a:t>The government minister still kept saying that there was no need for a ban because such tests had never happened in NZ.</a:t>
            </a:r>
            <a:endParaRPr lang="en-NZ" sz="3600" dirty="0"/>
          </a:p>
        </p:txBody>
      </p:sp>
    </p:spTree>
    <p:extLst>
      <p:ext uri="{BB962C8B-B14F-4D97-AF65-F5344CB8AC3E}">
        <p14:creationId xmlns:p14="http://schemas.microsoft.com/office/powerpoint/2010/main" val="35250542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21567" y="1628800"/>
            <a:ext cx="7838865" cy="2308324"/>
          </a:xfrm>
          <a:prstGeom prst="rect">
            <a:avLst/>
          </a:prstGeom>
        </p:spPr>
        <p:txBody>
          <a:bodyPr wrap="square">
            <a:spAutoFit/>
          </a:bodyPr>
          <a:lstStyle/>
          <a:p>
            <a:pPr algn="ctr"/>
            <a:r>
              <a:rPr lang="en-NZ" sz="3600" b="1" dirty="0" smtClean="0">
                <a:solidFill>
                  <a:schemeClr val="bg1">
                    <a:lumMod val="95000"/>
                  </a:schemeClr>
                </a:solidFill>
                <a:latin typeface="Arial" panose="020B0604020202020204" pitchFamily="34" charset="0"/>
                <a:ea typeface="+mj-ea"/>
                <a:cs typeface="Arial" panose="020B0604020202020204" pitchFamily="34" charset="0"/>
              </a:rPr>
              <a:t>So </a:t>
            </a:r>
            <a:r>
              <a:rPr lang="en-NZ" sz="3600" b="1" dirty="0">
                <a:solidFill>
                  <a:schemeClr val="bg1">
                    <a:lumMod val="95000"/>
                  </a:schemeClr>
                </a:solidFill>
                <a:latin typeface="Arial" panose="020B0604020202020204" pitchFamily="34" charset="0"/>
                <a:ea typeface="+mj-ea"/>
                <a:cs typeface="Arial" panose="020B0604020202020204" pitchFamily="34" charset="0"/>
              </a:rPr>
              <a:t>I asked the minister a question in the house and tabled evidence that we could not rely on such assurances to hold in the future. </a:t>
            </a:r>
            <a:endParaRPr lang="en-NZ" sz="3600" b="1" dirty="0" smtClean="0">
              <a:solidFill>
                <a:schemeClr val="bg1">
                  <a:lumMod val="95000"/>
                </a:schemeClr>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8839279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14229"/>
          <a:stretch/>
        </p:blipFill>
        <p:spPr>
          <a:xfrm>
            <a:off x="0" y="188640"/>
            <a:ext cx="9144000" cy="5759646"/>
          </a:xfrm>
          <a:prstGeom prst="rect">
            <a:avLst/>
          </a:prstGeom>
        </p:spPr>
      </p:pic>
    </p:spTree>
    <p:extLst>
      <p:ext uri="{BB962C8B-B14F-4D97-AF65-F5344CB8AC3E}">
        <p14:creationId xmlns:p14="http://schemas.microsoft.com/office/powerpoint/2010/main" val="19802248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ojo.wmv">
            <a:hlinkClick r:id="" action="ppaction://media"/>
          </p:cNvPr>
          <p:cNvPicPr>
            <a:picLocks noChangeAspect="1"/>
          </p:cNvPicPr>
          <p:nvPr>
            <a:videoFile r:link="rId2"/>
            <p:extLst>
              <p:ext uri="{DAA4B4D4-6D71-4841-9C94-3DE7FCFB9230}">
                <p14:media xmlns:p14="http://schemas.microsoft.com/office/powerpoint/2010/main" r:embed="rId1">
                  <p14:fade in="250" out="250"/>
                </p14:media>
              </p:ext>
            </p:extLst>
          </p:nvPr>
        </p:nvPicPr>
        <p:blipFill>
          <a:blip r:embed="rId4"/>
          <a:stretch>
            <a:fillRect/>
          </a:stretch>
        </p:blipFill>
        <p:spPr>
          <a:xfrm>
            <a:off x="1475656" y="1556792"/>
            <a:ext cx="6096000" cy="3429000"/>
          </a:xfrm>
          <a:prstGeom prst="rect">
            <a:avLst/>
          </a:prstGeom>
        </p:spPr>
      </p:pic>
    </p:spTree>
    <p:extLst>
      <p:ext uri="{BB962C8B-B14F-4D97-AF65-F5344CB8AC3E}">
        <p14:creationId xmlns:p14="http://schemas.microsoft.com/office/powerpoint/2010/main" val="26653067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08720"/>
            <a:ext cx="7772400" cy="4752528"/>
          </a:xfrm>
        </p:spPr>
        <p:txBody>
          <a:bodyPr>
            <a:noAutofit/>
          </a:bodyPr>
          <a:lstStyle/>
          <a:p>
            <a:r>
              <a:rPr lang="en-NZ" sz="3200" dirty="0" smtClean="0"/>
              <a:t>On the day of the vote, the minister called me into his office to let me know that they were putting up their own amendment banning animal testing of finished cosmetics and single purpose cosmetic ingredients!</a:t>
            </a:r>
            <a:br>
              <a:rPr lang="en-NZ" sz="3200" dirty="0" smtClean="0"/>
            </a:br>
            <a:r>
              <a:rPr lang="en-NZ" sz="3200" dirty="0"/>
              <a:t/>
            </a:r>
            <a:br>
              <a:rPr lang="en-NZ" sz="3200" dirty="0"/>
            </a:br>
            <a:r>
              <a:rPr lang="en-NZ" sz="3200" dirty="0" smtClean="0"/>
              <a:t>All parties voted for the amendment. </a:t>
            </a:r>
            <a:endParaRPr lang="en-NZ" sz="3200" dirty="0"/>
          </a:p>
        </p:txBody>
      </p:sp>
    </p:spTree>
    <p:extLst>
      <p:ext uri="{BB962C8B-B14F-4D97-AF65-F5344CB8AC3E}">
        <p14:creationId xmlns:p14="http://schemas.microsoft.com/office/powerpoint/2010/main" val="26372756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1287" y="692696"/>
            <a:ext cx="5321087" cy="53210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1936521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3"/>
            <a:ext cx="9144000" cy="6854653"/>
          </a:xfrm>
          <a:prstGeom prst="rect">
            <a:avLst/>
          </a:prstGeom>
        </p:spPr>
      </p:pic>
    </p:spTree>
    <p:extLst>
      <p:ext uri="{BB962C8B-B14F-4D97-AF65-F5344CB8AC3E}">
        <p14:creationId xmlns:p14="http://schemas.microsoft.com/office/powerpoint/2010/main" val="39733199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1556792"/>
            <a:ext cx="7774632" cy="4176464"/>
          </a:xfrm>
        </p:spPr>
        <p:txBody>
          <a:bodyPr>
            <a:normAutofit/>
          </a:bodyPr>
          <a:lstStyle/>
          <a:p>
            <a:pPr marL="342900" lvl="0" indent="-342900">
              <a:spcBef>
                <a:spcPct val="20000"/>
              </a:spcBef>
            </a:pPr>
            <a:r>
              <a:rPr lang="en-NZ" sz="3600" dirty="0" smtClean="0">
                <a:ea typeface="+mn-ea"/>
                <a:cs typeface="+mn-cs"/>
              </a:rPr>
              <a:t>In 2014, during deliberations in the Select Committee on </a:t>
            </a:r>
            <a:r>
              <a:rPr lang="en-NZ" sz="3600" dirty="0">
                <a:ea typeface="+mn-ea"/>
                <a:cs typeface="+mn-cs"/>
              </a:rPr>
              <a:t>the bill </a:t>
            </a:r>
            <a:r>
              <a:rPr lang="en-NZ" sz="3600" dirty="0" smtClean="0">
                <a:ea typeface="+mn-ea"/>
                <a:cs typeface="+mn-cs"/>
              </a:rPr>
              <a:t>I </a:t>
            </a:r>
            <a:r>
              <a:rPr lang="en-NZ" sz="3600" dirty="0">
                <a:ea typeface="+mn-ea"/>
                <a:cs typeface="+mn-cs"/>
              </a:rPr>
              <a:t>tabled </a:t>
            </a:r>
            <a:r>
              <a:rPr lang="en-NZ" sz="3600" dirty="0" smtClean="0">
                <a:ea typeface="+mn-ea"/>
                <a:cs typeface="+mn-cs"/>
              </a:rPr>
              <a:t>an </a:t>
            </a:r>
            <a:r>
              <a:rPr lang="en-NZ" sz="3600" dirty="0">
                <a:ea typeface="+mn-ea"/>
                <a:cs typeface="+mn-cs"/>
              </a:rPr>
              <a:t>amendment </a:t>
            </a:r>
            <a:r>
              <a:rPr lang="en-NZ" sz="3600" dirty="0" smtClean="0">
                <a:ea typeface="+mn-ea"/>
                <a:cs typeface="+mn-cs"/>
              </a:rPr>
              <a:t>that would bring in </a:t>
            </a:r>
            <a:r>
              <a:rPr lang="en-NZ" sz="3600" dirty="0">
                <a:ea typeface="+mn-ea"/>
                <a:cs typeface="+mn-cs"/>
              </a:rPr>
              <a:t>a </a:t>
            </a:r>
            <a:r>
              <a:rPr lang="en-NZ" sz="3600" dirty="0" smtClean="0">
                <a:ea typeface="+mn-ea"/>
                <a:cs typeface="+mn-cs"/>
              </a:rPr>
              <a:t>ban, developed with the help of a NZ lawyer passionate about animal rights.</a:t>
            </a:r>
            <a:endParaRPr lang="en-NZ" sz="36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1920" y="764704"/>
            <a:ext cx="1080120" cy="1080120"/>
          </a:xfrm>
          <a:prstGeom prst="rect">
            <a:avLst/>
          </a:prstGeom>
        </p:spPr>
      </p:pic>
    </p:spTree>
    <p:extLst>
      <p:ext uri="{BB962C8B-B14F-4D97-AF65-F5344CB8AC3E}">
        <p14:creationId xmlns:p14="http://schemas.microsoft.com/office/powerpoint/2010/main" val="35013093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rot="20948929">
            <a:off x="2076747" y="769166"/>
            <a:ext cx="4968552" cy="688317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Rectangle 1"/>
          <p:cNvSpPr/>
          <p:nvPr/>
        </p:nvSpPr>
        <p:spPr>
          <a:xfrm rot="20948929">
            <a:off x="2324646" y="1054852"/>
            <a:ext cx="4572000" cy="7094250"/>
          </a:xfrm>
          <a:prstGeom prst="rect">
            <a:avLst/>
          </a:prstGeom>
        </p:spPr>
        <p:txBody>
          <a:bodyPr>
            <a:spAutoFit/>
          </a:bodyPr>
          <a:lstStyle/>
          <a:p>
            <a:r>
              <a:rPr lang="en-NZ" sz="1200" dirty="0">
                <a:solidFill>
                  <a:schemeClr val="bg1">
                    <a:lumMod val="50000"/>
                  </a:schemeClr>
                </a:solidFill>
                <a:latin typeface="TimesNewRomanPSMT-Identity-H"/>
              </a:rPr>
              <a:t>No 423</a:t>
            </a:r>
          </a:p>
          <a:p>
            <a:r>
              <a:rPr lang="en-NZ" sz="2000" b="1" dirty="0">
                <a:solidFill>
                  <a:schemeClr val="bg1">
                    <a:lumMod val="50000"/>
                  </a:schemeClr>
                </a:solidFill>
                <a:latin typeface="TimesNewRomanPS-BoldMT-Identity-H"/>
              </a:rPr>
              <a:t>House of Representatives</a:t>
            </a:r>
          </a:p>
          <a:p>
            <a:r>
              <a:rPr lang="en-NZ" sz="3000" b="1" dirty="0">
                <a:solidFill>
                  <a:schemeClr val="bg1">
                    <a:lumMod val="50000"/>
                  </a:schemeClr>
                </a:solidFill>
                <a:latin typeface="TimesNewRomanPS-BoldMT-Identity-H"/>
              </a:rPr>
              <a:t>Supplementary Order Paper</a:t>
            </a:r>
          </a:p>
          <a:p>
            <a:r>
              <a:rPr lang="en-NZ" sz="2000" b="1" dirty="0">
                <a:solidFill>
                  <a:schemeClr val="bg1">
                    <a:lumMod val="50000"/>
                  </a:schemeClr>
                </a:solidFill>
                <a:latin typeface="TimesNewRomanPS-BoldMT-Identity-H"/>
              </a:rPr>
              <a:t>Tuesday, 18 March 2014</a:t>
            </a:r>
          </a:p>
          <a:p>
            <a:r>
              <a:rPr lang="en-NZ" sz="1300" b="1" dirty="0">
                <a:solidFill>
                  <a:schemeClr val="bg1">
                    <a:lumMod val="50000"/>
                  </a:schemeClr>
                </a:solidFill>
                <a:latin typeface="TimesNewRomanPS-BoldMT-Identity-H"/>
              </a:rPr>
              <a:t>Animal Welfare Amendment Bill</a:t>
            </a:r>
          </a:p>
          <a:p>
            <a:r>
              <a:rPr lang="en-NZ" sz="1300" i="1" dirty="0">
                <a:solidFill>
                  <a:schemeClr val="bg1">
                    <a:lumMod val="50000"/>
                  </a:schemeClr>
                </a:solidFill>
                <a:latin typeface="TimesNewRomanPS-ItalicMT-Identity-H"/>
              </a:rPr>
              <a:t>Proposed amendments</a:t>
            </a:r>
          </a:p>
          <a:p>
            <a:r>
              <a:rPr lang="en-NZ" sz="1100" dirty="0">
                <a:solidFill>
                  <a:schemeClr val="bg1">
                    <a:lumMod val="50000"/>
                  </a:schemeClr>
                </a:solidFill>
                <a:latin typeface="TimesNewRomanPSMT-Identity-H"/>
              </a:rPr>
              <a:t>Mojo Mathers, in Committee, to move the following amendments:</a:t>
            </a:r>
          </a:p>
          <a:p>
            <a:r>
              <a:rPr lang="en-NZ" sz="1100" i="1" dirty="0">
                <a:solidFill>
                  <a:schemeClr val="bg1">
                    <a:lumMod val="50000"/>
                  </a:schemeClr>
                </a:solidFill>
                <a:latin typeface="TimesNewRomanPS-ItalicMT-Identity-H"/>
              </a:rPr>
              <a:t>Clause 4</a:t>
            </a:r>
          </a:p>
          <a:p>
            <a:r>
              <a:rPr lang="en-NZ" sz="1100" dirty="0">
                <a:solidFill>
                  <a:schemeClr val="bg1">
                    <a:lumMod val="50000"/>
                  </a:schemeClr>
                </a:solidFill>
                <a:latin typeface="TimesNewRomanPSMT-Identity-H"/>
              </a:rPr>
              <a:t>After </a:t>
            </a:r>
            <a:r>
              <a:rPr lang="en-NZ" sz="1100" i="1" dirty="0" err="1">
                <a:solidFill>
                  <a:schemeClr val="bg1">
                    <a:lumMod val="50000"/>
                  </a:schemeClr>
                </a:solidFill>
                <a:latin typeface="TimesNewRomanPS-ItalicMT-Identity-H"/>
              </a:rPr>
              <a:t>subclause</a:t>
            </a:r>
            <a:r>
              <a:rPr lang="en-NZ" sz="1100" i="1" dirty="0">
                <a:solidFill>
                  <a:schemeClr val="bg1">
                    <a:lumMod val="50000"/>
                  </a:schemeClr>
                </a:solidFill>
                <a:latin typeface="TimesNewRomanPS-ItalicMT-Identity-H"/>
              </a:rPr>
              <a:t> 4(5) </a:t>
            </a:r>
            <a:r>
              <a:rPr lang="en-NZ" sz="1100" dirty="0">
                <a:solidFill>
                  <a:schemeClr val="bg1">
                    <a:lumMod val="50000"/>
                  </a:schemeClr>
                </a:solidFill>
                <a:latin typeface="TimesNewRomanPSMT-Identity-H"/>
              </a:rPr>
              <a:t>(after line 6 on page 6), insert:</a:t>
            </a:r>
          </a:p>
          <a:p>
            <a:r>
              <a:rPr lang="en-NZ" sz="1100" dirty="0">
                <a:solidFill>
                  <a:schemeClr val="bg1">
                    <a:lumMod val="50000"/>
                  </a:schemeClr>
                </a:solidFill>
                <a:latin typeface="TimesNewRomanPSMT-Identity-H"/>
              </a:rPr>
              <a:t>(6) In section 2(1), after the definition of </a:t>
            </a:r>
            <a:r>
              <a:rPr lang="en-NZ" sz="1100" b="1" dirty="0">
                <a:solidFill>
                  <a:schemeClr val="bg1">
                    <a:lumMod val="50000"/>
                  </a:schemeClr>
                </a:solidFill>
                <a:latin typeface="TimesNewRomanPS-BoldMT-Identity-H"/>
              </a:rPr>
              <a:t>controlled surgical procedure</a:t>
            </a:r>
            <a:r>
              <a:rPr lang="en-NZ" sz="1100" dirty="0">
                <a:solidFill>
                  <a:schemeClr val="bg1">
                    <a:lumMod val="50000"/>
                  </a:schemeClr>
                </a:solidFill>
                <a:latin typeface="TimesNewRomanPSMT-Identity-H"/>
              </a:rPr>
              <a:t>,</a:t>
            </a:r>
          </a:p>
          <a:p>
            <a:r>
              <a:rPr lang="en-NZ" sz="1100" dirty="0">
                <a:solidFill>
                  <a:schemeClr val="bg1">
                    <a:lumMod val="50000"/>
                  </a:schemeClr>
                </a:solidFill>
                <a:latin typeface="TimesNewRomanPSMT-Identity-H"/>
              </a:rPr>
              <a:t>insert:</a:t>
            </a:r>
          </a:p>
          <a:p>
            <a:r>
              <a:rPr lang="en-NZ" sz="1100" dirty="0">
                <a:solidFill>
                  <a:schemeClr val="bg1">
                    <a:lumMod val="50000"/>
                  </a:schemeClr>
                </a:solidFill>
                <a:latin typeface="TimesNewRomanPSMT-Identity-H"/>
              </a:rPr>
              <a:t>“</a:t>
            </a:r>
            <a:r>
              <a:rPr lang="en-NZ" sz="1100" b="1" dirty="0">
                <a:solidFill>
                  <a:schemeClr val="bg1">
                    <a:lumMod val="50000"/>
                  </a:schemeClr>
                </a:solidFill>
                <a:latin typeface="TimesNewRomanPS-BoldMT-Identity-H"/>
              </a:rPr>
              <a:t>cosmetic––</a:t>
            </a:r>
          </a:p>
          <a:p>
            <a:r>
              <a:rPr lang="en-NZ" sz="1100" dirty="0">
                <a:solidFill>
                  <a:schemeClr val="bg1">
                    <a:lumMod val="50000"/>
                  </a:schemeClr>
                </a:solidFill>
                <a:latin typeface="TimesNewRomanPSMT-Identity-H"/>
              </a:rPr>
              <a:t>“(a) means any substance, mixture of substances, or article, used</a:t>
            </a:r>
          </a:p>
          <a:p>
            <a:r>
              <a:rPr lang="en-NZ" sz="1100" dirty="0">
                <a:solidFill>
                  <a:schemeClr val="bg1">
                    <a:lumMod val="50000"/>
                  </a:schemeClr>
                </a:solidFill>
                <a:latin typeface="TimesNewRomanPSMT-Identity-H"/>
              </a:rPr>
              <a:t>or represented for use for the purpose of cleansing, protecting,</a:t>
            </a:r>
          </a:p>
          <a:p>
            <a:r>
              <a:rPr lang="en-NZ" sz="1100" dirty="0">
                <a:solidFill>
                  <a:schemeClr val="bg1">
                    <a:lumMod val="50000"/>
                  </a:schemeClr>
                </a:solidFill>
                <a:latin typeface="TimesNewRomanPSMT-Identity-H"/>
              </a:rPr>
              <a:t>beautifying, improving the attractiveness of, altering the</a:t>
            </a:r>
          </a:p>
          <a:p>
            <a:r>
              <a:rPr lang="en-NZ" sz="1100" dirty="0">
                <a:solidFill>
                  <a:schemeClr val="bg1">
                    <a:lumMod val="50000"/>
                  </a:schemeClr>
                </a:solidFill>
                <a:latin typeface="TimesNewRomanPSMT-Identity-H"/>
              </a:rPr>
              <a:t>appearance of, perfuming, or deodorising the skin, hair, nails,</a:t>
            </a:r>
          </a:p>
          <a:p>
            <a:r>
              <a:rPr lang="en-NZ" sz="1100" dirty="0">
                <a:solidFill>
                  <a:schemeClr val="bg1">
                    <a:lumMod val="50000"/>
                  </a:schemeClr>
                </a:solidFill>
                <a:latin typeface="TimesNewRomanPSMT-Identity-H"/>
              </a:rPr>
              <a:t>or other external part of the human body, teeth, or the mucous</a:t>
            </a:r>
          </a:p>
          <a:p>
            <a:r>
              <a:rPr lang="en-NZ" sz="1100" dirty="0">
                <a:solidFill>
                  <a:schemeClr val="bg1">
                    <a:lumMod val="50000"/>
                  </a:schemeClr>
                </a:solidFill>
                <a:latin typeface="TimesNewRomanPSMT-Identity-H"/>
              </a:rPr>
              <a:t>membranes of the mouth; and</a:t>
            </a:r>
          </a:p>
          <a:p>
            <a:r>
              <a:rPr lang="en-NZ" sz="1100" dirty="0">
                <a:solidFill>
                  <a:schemeClr val="bg1">
                    <a:lumMod val="50000"/>
                  </a:schemeClr>
                </a:solidFill>
                <a:latin typeface="TimesNewRomanPSMT-Identity-H"/>
              </a:rPr>
              <a:t>“(b) includes any ingredient or component of a substance, mixture</a:t>
            </a:r>
          </a:p>
          <a:p>
            <a:r>
              <a:rPr lang="en-NZ" sz="1100" dirty="0">
                <a:solidFill>
                  <a:schemeClr val="bg1">
                    <a:lumMod val="50000"/>
                  </a:schemeClr>
                </a:solidFill>
                <a:latin typeface="TimesNewRomanPSMT-Identity-H"/>
              </a:rPr>
              <a:t>of substances, or article specified in </a:t>
            </a:r>
            <a:r>
              <a:rPr lang="en-NZ" sz="900" dirty="0">
                <a:solidFill>
                  <a:schemeClr val="bg1">
                    <a:lumMod val="50000"/>
                  </a:schemeClr>
                </a:solidFill>
                <a:latin typeface="Arial-Black-Identity-H"/>
              </a:rPr>
              <a:t>paragraph (a)</a:t>
            </a:r>
            <a:r>
              <a:rPr lang="en-NZ" sz="1100" dirty="0">
                <a:solidFill>
                  <a:schemeClr val="bg1">
                    <a:lumMod val="50000"/>
                  </a:schemeClr>
                </a:solidFill>
                <a:latin typeface="TimesNewRomanPSMT-Identity-H"/>
              </a:rPr>
              <a:t>.”</a:t>
            </a:r>
          </a:p>
          <a:p>
            <a:r>
              <a:rPr lang="en-NZ" sz="1100" i="1" dirty="0">
                <a:solidFill>
                  <a:schemeClr val="bg1">
                    <a:lumMod val="50000"/>
                  </a:schemeClr>
                </a:solidFill>
                <a:latin typeface="TimesNewRomanPS-ItalicMT-Identity-H"/>
              </a:rPr>
              <a:t>New clause 31A</a:t>
            </a:r>
          </a:p>
          <a:p>
            <a:r>
              <a:rPr lang="en-NZ" sz="1100" dirty="0">
                <a:solidFill>
                  <a:schemeClr val="bg1">
                    <a:lumMod val="50000"/>
                  </a:schemeClr>
                </a:solidFill>
                <a:latin typeface="TimesNewRomanPSMT-Identity-H"/>
              </a:rPr>
              <a:t>After </a:t>
            </a:r>
            <a:r>
              <a:rPr lang="en-NZ" sz="1100" i="1" dirty="0">
                <a:solidFill>
                  <a:schemeClr val="bg1">
                    <a:lumMod val="50000"/>
                  </a:schemeClr>
                </a:solidFill>
                <a:latin typeface="TimesNewRomanPS-ItalicMT-Identity-H"/>
              </a:rPr>
              <a:t>clause 31 </a:t>
            </a:r>
            <a:r>
              <a:rPr lang="en-NZ" sz="1100" dirty="0">
                <a:solidFill>
                  <a:schemeClr val="bg1">
                    <a:lumMod val="50000"/>
                  </a:schemeClr>
                </a:solidFill>
                <a:latin typeface="TimesNewRomanPSMT-Identity-H"/>
              </a:rPr>
              <a:t>(after line 20 on page 14), insert:</a:t>
            </a:r>
          </a:p>
          <a:p>
            <a:r>
              <a:rPr lang="en-NZ" sz="1100" b="1" dirty="0">
                <a:solidFill>
                  <a:schemeClr val="bg1">
                    <a:lumMod val="50000"/>
                  </a:schemeClr>
                </a:solidFill>
                <a:latin typeface="TimesNewRomanPS-BoldMT-Identity-H"/>
              </a:rPr>
              <a:t>31A New section 82A inserted (Prohibition on use of animals</a:t>
            </a:r>
          </a:p>
          <a:p>
            <a:r>
              <a:rPr lang="en-NZ" sz="1100" b="1" dirty="0">
                <a:solidFill>
                  <a:schemeClr val="bg1">
                    <a:lumMod val="50000"/>
                  </a:schemeClr>
                </a:solidFill>
                <a:latin typeface="TimesNewRomanPS-BoldMT-Identity-H"/>
              </a:rPr>
              <a:t>in research, testing, and teaching relating to a cosmetic</a:t>
            </a:r>
          </a:p>
          <a:p>
            <a:r>
              <a:rPr lang="en-NZ" sz="1100" b="1" dirty="0">
                <a:solidFill>
                  <a:schemeClr val="bg1">
                    <a:lumMod val="50000"/>
                  </a:schemeClr>
                </a:solidFill>
                <a:latin typeface="TimesNewRomanPS-BoldMT-Identity-H"/>
              </a:rPr>
              <a:t>product)</a:t>
            </a:r>
          </a:p>
          <a:p>
            <a:r>
              <a:rPr lang="en-NZ" sz="1100" dirty="0">
                <a:solidFill>
                  <a:schemeClr val="bg1">
                    <a:lumMod val="50000"/>
                  </a:schemeClr>
                </a:solidFill>
                <a:latin typeface="TimesNewRomanPSMT-Identity-H"/>
              </a:rPr>
              <a:t>After section 82, insert:</a:t>
            </a:r>
          </a:p>
          <a:p>
            <a:r>
              <a:rPr lang="en-NZ" sz="1100" dirty="0">
                <a:solidFill>
                  <a:schemeClr val="bg1">
                    <a:lumMod val="50000"/>
                  </a:schemeClr>
                </a:solidFill>
                <a:latin typeface="TimesNewRomanPSMT-Identity-H"/>
              </a:rPr>
              <a:t>“</a:t>
            </a:r>
            <a:r>
              <a:rPr lang="en-NZ" sz="1100" b="1" dirty="0">
                <a:solidFill>
                  <a:schemeClr val="bg1">
                    <a:lumMod val="50000"/>
                  </a:schemeClr>
                </a:solidFill>
                <a:latin typeface="TimesNewRomanPS-BoldMT-Identity-H"/>
              </a:rPr>
              <a:t>82A Prohibition on use of animals in research, testing, and</a:t>
            </a:r>
          </a:p>
          <a:p>
            <a:r>
              <a:rPr lang="en-NZ" sz="1100" b="1" dirty="0">
                <a:solidFill>
                  <a:schemeClr val="bg1">
                    <a:lumMod val="50000"/>
                  </a:schemeClr>
                </a:solidFill>
                <a:latin typeface="TimesNewRomanPS-BoldMT-Identity-H"/>
              </a:rPr>
              <a:t>teaching relating to cosmetic product</a:t>
            </a:r>
          </a:p>
          <a:p>
            <a:r>
              <a:rPr lang="en-NZ" sz="1100" dirty="0">
                <a:solidFill>
                  <a:schemeClr val="bg1">
                    <a:lumMod val="50000"/>
                  </a:schemeClr>
                </a:solidFill>
                <a:latin typeface="TimesNewRomanPSMT-Identity-H"/>
              </a:rPr>
              <a:t>“(1) Notwithstanding any other provision in this Act, no person</a:t>
            </a:r>
          </a:p>
          <a:p>
            <a:r>
              <a:rPr lang="en-NZ" sz="1100" dirty="0">
                <a:solidFill>
                  <a:schemeClr val="bg1">
                    <a:lumMod val="50000"/>
                  </a:schemeClr>
                </a:solidFill>
                <a:latin typeface="TimesNewRomanPSMT-Identity-H"/>
              </a:rPr>
              <a:t>may carry out research, testing, or teaching involving the use</a:t>
            </a:r>
          </a:p>
          <a:p>
            <a:r>
              <a:rPr lang="en-NZ" sz="1100" dirty="0">
                <a:solidFill>
                  <a:schemeClr val="bg1">
                    <a:lumMod val="50000"/>
                  </a:schemeClr>
                </a:solidFill>
                <a:latin typeface="TimesNewRomanPSMT-Identity-H"/>
              </a:rPr>
              <a:t>of animals if the research, testing, or teaching relates, wholly</a:t>
            </a:r>
          </a:p>
          <a:p>
            <a:r>
              <a:rPr lang="en-NZ" sz="1100" dirty="0">
                <a:solidFill>
                  <a:schemeClr val="bg1">
                    <a:lumMod val="50000"/>
                  </a:schemeClr>
                </a:solidFill>
                <a:latin typeface="TimesNewRomanPSMT-Identity-H"/>
              </a:rPr>
              <a:t>or in part, to a cosmetic product as defined by section 2 of the</a:t>
            </a:r>
          </a:p>
          <a:p>
            <a:r>
              <a:rPr lang="en-NZ" sz="1100" dirty="0">
                <a:solidFill>
                  <a:schemeClr val="bg1">
                    <a:lumMod val="50000"/>
                  </a:schemeClr>
                </a:solidFill>
                <a:latin typeface="TimesNewRomanPSMT-Identity-H"/>
              </a:rPr>
              <a:t>Medicines Act 1981.</a:t>
            </a:r>
          </a:p>
          <a:p>
            <a:r>
              <a:rPr lang="en-NZ" sz="900" dirty="0">
                <a:solidFill>
                  <a:schemeClr val="bg1">
                    <a:lumMod val="50000"/>
                  </a:schemeClr>
                </a:solidFill>
                <a:latin typeface="TimesNewRomanPSMT-Identity-H"/>
              </a:rPr>
              <a:t>1</a:t>
            </a:r>
            <a:endParaRPr lang="en-NZ" dirty="0">
              <a:solidFill>
                <a:schemeClr val="bg1">
                  <a:lumMod val="50000"/>
                </a:schemeClr>
              </a:solidFill>
            </a:endParaRPr>
          </a:p>
        </p:txBody>
      </p:sp>
    </p:spTree>
    <p:extLst>
      <p:ext uri="{BB962C8B-B14F-4D97-AF65-F5344CB8AC3E}">
        <p14:creationId xmlns:p14="http://schemas.microsoft.com/office/powerpoint/2010/main" val="20538804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2276872"/>
            <a:ext cx="7772400" cy="2331690"/>
          </a:xfrm>
        </p:spPr>
        <p:txBody>
          <a:bodyPr>
            <a:normAutofit/>
          </a:bodyPr>
          <a:lstStyle/>
          <a:p>
            <a:r>
              <a:rPr lang="en-NZ" sz="3600" dirty="0"/>
              <a:t>We also started a social media campaign to get the public to email </a:t>
            </a:r>
            <a:r>
              <a:rPr lang="en-NZ" sz="3600" dirty="0" smtClean="0"/>
              <a:t>all politicians </a:t>
            </a:r>
            <a:r>
              <a:rPr lang="en-NZ" sz="3600" dirty="0"/>
              <a:t>to support my </a:t>
            </a:r>
            <a:r>
              <a:rPr lang="en-NZ" sz="3600" dirty="0" smtClean="0"/>
              <a:t>amendment. </a:t>
            </a:r>
            <a:endParaRPr lang="en-NZ" sz="36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9952" y="1047750"/>
            <a:ext cx="941090" cy="941090"/>
          </a:xfrm>
          <a:prstGeom prst="rect">
            <a:avLst/>
          </a:prstGeom>
        </p:spPr>
      </p:pic>
    </p:spTree>
    <p:extLst>
      <p:ext uri="{BB962C8B-B14F-4D97-AF65-F5344CB8AC3E}">
        <p14:creationId xmlns:p14="http://schemas.microsoft.com/office/powerpoint/2010/main" val="39289605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21270171">
            <a:off x="1028611" y="768715"/>
            <a:ext cx="7082003" cy="528555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765781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484784"/>
            <a:ext cx="7772400" cy="3051770"/>
          </a:xfrm>
        </p:spPr>
        <p:txBody>
          <a:bodyPr>
            <a:normAutofit fontScale="90000"/>
          </a:bodyPr>
          <a:lstStyle/>
          <a:p>
            <a:r>
              <a:rPr lang="en-NZ" dirty="0" smtClean="0"/>
              <a:t>Advice from ministry officials was </a:t>
            </a:r>
            <a:r>
              <a:rPr lang="en-NZ" sz="4000" dirty="0" smtClean="0"/>
              <a:t>that</a:t>
            </a:r>
            <a:r>
              <a:rPr lang="en-NZ" dirty="0" smtClean="0"/>
              <a:t> the proposed amendment would have unintended consequences. </a:t>
            </a:r>
            <a:br>
              <a:rPr lang="en-NZ" dirty="0" smtClean="0"/>
            </a:br>
            <a:endParaRPr lang="en-NZ" dirty="0"/>
          </a:p>
        </p:txBody>
      </p:sp>
    </p:spTree>
    <p:extLst>
      <p:ext uri="{BB962C8B-B14F-4D97-AF65-F5344CB8AC3E}">
        <p14:creationId xmlns:p14="http://schemas.microsoft.com/office/powerpoint/2010/main" val="13873352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2977</TotalTime>
  <Words>1280</Words>
  <Application>Microsoft Office PowerPoint</Application>
  <PresentationFormat>On-screen Show (4:3)</PresentationFormat>
  <Paragraphs>136</Paragraphs>
  <Slides>43</Slides>
  <Notes>0</Notes>
  <HiddenSlides>0</HiddenSlides>
  <MMClips>1</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PowerPoint Presentation</vt:lpstr>
      <vt:lpstr>PowerPoint Presentation</vt:lpstr>
      <vt:lpstr> </vt:lpstr>
      <vt:lpstr>PowerPoint Presentation</vt:lpstr>
      <vt:lpstr>In 2014, during deliberations in the Select Committee on the bill I tabled an amendment that would bring in a ban, developed with the help of a NZ lawyer passionate about animal rights.</vt:lpstr>
      <vt:lpstr>PowerPoint Presentation</vt:lpstr>
      <vt:lpstr>We also started a social media campaign to get the public to email all politicians to support my amendment. </vt:lpstr>
      <vt:lpstr>PowerPoint Presentation</vt:lpstr>
      <vt:lpstr>Advice from ministry officials was that the proposed amendment would have unintended consequences.  </vt:lpstr>
      <vt:lpstr>So I tabled a second amendment!</vt:lpstr>
      <vt:lpstr>PowerPoint Presentation</vt:lpstr>
      <vt:lpstr>After much discussion, the National Party members of the committee voted against supporting my SOP</vt:lpstr>
      <vt:lpstr>But not all was lost!  There was a final opportunity to get a ban in place during the next stage of the bill where my amendment would be put to the vote of the whole house.   This meant putting more pressure on the other parties to vote for my amendment! </vt:lpstr>
      <vt:lpstr>It was time to hit the social media campaign trail again!</vt:lpstr>
      <vt:lpstr>PowerPoint Presentation</vt:lpstr>
      <vt:lpstr>PowerPoint Presentation</vt:lpstr>
      <vt:lpstr>‪#‎AnimalTestingBreaksMyHeart‬</vt:lpstr>
      <vt:lpstr>PowerPoint Presentation</vt:lpstr>
      <vt:lpstr>There was a huge response from the public !</vt:lpstr>
      <vt:lpstr>PowerPoint Presentation</vt:lpstr>
      <vt:lpstr>PowerPoint Presentation</vt:lpstr>
      <vt:lpstr>PowerPoint Presentation</vt:lpstr>
      <vt:lpstr>PowerPoint Presentation</vt:lpstr>
      <vt:lpstr>PowerPoint Presentation</vt:lpstr>
      <vt:lpstr>It was great to have the support of #BeCrueltyFree!</vt:lpstr>
      <vt:lpstr>PowerPoint Presentation</vt:lpstr>
      <vt:lpstr>Wins overseas added momentum to the NZ campaign</vt:lpstr>
      <vt:lpstr>PowerPoint Presentation</vt:lpstr>
      <vt:lpstr>Third and final amendment drafted with help of Humane Society International (HSI) and local lawyer!</vt:lpstr>
      <vt:lpstr>PowerPoint Presentation</vt:lpstr>
      <vt:lpstr>PowerPoint Presentation</vt:lpstr>
      <vt:lpstr>Four of the worlds largest animal welfare charities wrote and urged the New Zealand government to support my amendment  </vt:lpstr>
      <vt:lpstr>We needed to find new angles to keep the story alive in the media</vt:lpstr>
      <vt:lpstr>Crumpet the rabbit visits parliament!</vt:lpstr>
      <vt:lpstr>New Zealand Anti-Vivisection Society, HSI, SAFE and other groups all collaborated to do a final mass email to party leaders!  Over 90,000 people signed!</vt:lpstr>
      <vt:lpstr>PowerPoint Presentation</vt:lpstr>
      <vt:lpstr>PowerPoint Presentation</vt:lpstr>
      <vt:lpstr>The government minister still kept saying that there was no need for a ban because such tests had never happened in NZ.</vt:lpstr>
      <vt:lpstr>PowerPoint Presentation</vt:lpstr>
      <vt:lpstr>PowerPoint Presentation</vt:lpstr>
      <vt:lpstr>On the day of the vote, the minister called me into his office to let me know that they were putting up their own amendment banning animal testing of finished cosmetics and single purpose cosmetic ingredients!  All parties voted for the amendment. </vt:lpstr>
      <vt:lpstr>PowerPoint Presentation</vt:lpstr>
      <vt:lpstr>PowerPoint Presentation</vt:lpstr>
    </vt:vector>
  </TitlesOfParts>
  <Company>Parliamentary Service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Damon Keen</cp:lastModifiedBy>
  <cp:revision>115</cp:revision>
  <dcterms:created xsi:type="dcterms:W3CDTF">2014-03-13T22:51:09Z</dcterms:created>
  <dcterms:modified xsi:type="dcterms:W3CDTF">2015-11-11T20:26:43Z</dcterms:modified>
</cp:coreProperties>
</file>