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Lst>
  <p:notesMasterIdLst>
    <p:notesMasterId r:id="rId21"/>
  </p:notesMasterIdLst>
  <p:handoutMasterIdLst>
    <p:handoutMasterId r:id="rId22"/>
  </p:handoutMasterIdLst>
  <p:sldIdLst>
    <p:sldId id="263" r:id="rId5"/>
    <p:sldId id="264" r:id="rId6"/>
    <p:sldId id="310" r:id="rId7"/>
    <p:sldId id="306" r:id="rId8"/>
    <p:sldId id="313" r:id="rId9"/>
    <p:sldId id="312" r:id="rId10"/>
    <p:sldId id="281" r:id="rId11"/>
    <p:sldId id="283" r:id="rId12"/>
    <p:sldId id="311" r:id="rId13"/>
    <p:sldId id="270" r:id="rId14"/>
    <p:sldId id="296" r:id="rId15"/>
    <p:sldId id="297" r:id="rId16"/>
    <p:sldId id="276" r:id="rId17"/>
    <p:sldId id="308" r:id="rId18"/>
    <p:sldId id="314" r:id="rId19"/>
    <p:sldId id="315" r:id="rId20"/>
  </p:sldIdLst>
  <p:sldSz cx="9144000" cy="5143500" type="screen16x9"/>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e Sandler" initials="JS" lastIdx="5" clrIdx="0"/>
  <p:cmAuthor id="1" name="karen-p" initials="kp" lastIdx="2" clrIdx="1"/>
  <p:cmAuthor id="2" name="Debbie Bendell" initials="DB" lastIdx="6" clrIdx="2"/>
  <p:cmAuthor id="3" name="niki" initials="n" lastIdx="14"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E5F9"/>
    <a:srgbClr val="CBDDF2"/>
    <a:srgbClr val="376FB2"/>
    <a:srgbClr val="9EB9E4"/>
    <a:srgbClr val="71A8D4"/>
    <a:srgbClr val="3D8ED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73218" autoAdjust="0"/>
  </p:normalViewPr>
  <p:slideViewPr>
    <p:cSldViewPr snapToGrid="0" snapToObjects="1">
      <p:cViewPr>
        <p:scale>
          <a:sx n="100" d="100"/>
          <a:sy n="100" d="100"/>
        </p:scale>
        <p:origin x="-1122" y="-20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illy-S\Desktop\Numbers%20of%20animals%20per%20REACH%20Annex.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illy-S\Desktop\Copy%20of%20SOT%20poster%20survey%20summary%20tables%20February%2017%202015%20J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fsap.peta.local/eu/Shared%20Documents/Campaigns/Viv/REACH/Webinars/Copy%20of%20Copy%20of%20SOT%20poster%20survey%20summary%20tables%20February%2017%202015%20JM%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fsap.peta.local/eu/Shared%20Documents/Campaigns/Viv/REACH/Webinars/Copy%20of%20Copy%20of%20SOT%20poster%20survey%20summary%20tables%20February%2017%202015%20JM%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barChart>
        <c:barDir val="col"/>
        <c:grouping val="clustered"/>
        <c:ser>
          <c:idx val="0"/>
          <c:order val="0"/>
          <c:tx>
            <c:strRef>
              <c:f>Sheet1!$J$4</c:f>
              <c:strCache>
                <c:ptCount val="1"/>
                <c:pt idx="0">
                  <c:v>Number of animals</c:v>
                </c:pt>
              </c:strCache>
            </c:strRef>
          </c:tx>
          <c:cat>
            <c:strRef>
              <c:f>Sheet1!$K$3:$N$3</c:f>
              <c:strCache>
                <c:ptCount val="4"/>
                <c:pt idx="0">
                  <c:v>Annex VII</c:v>
                </c:pt>
                <c:pt idx="1">
                  <c:v>Annex VIII</c:v>
                </c:pt>
                <c:pt idx="2">
                  <c:v>Annex IX</c:v>
                </c:pt>
                <c:pt idx="3">
                  <c:v>Annex X</c:v>
                </c:pt>
              </c:strCache>
            </c:strRef>
          </c:cat>
          <c:val>
            <c:numRef>
              <c:f>Sheet1!$K$4:$N$4</c:f>
              <c:numCache>
                <c:formatCode>General</c:formatCode>
                <c:ptCount val="4"/>
                <c:pt idx="0">
                  <c:v>35</c:v>
                </c:pt>
                <c:pt idx="1">
                  <c:v>770</c:v>
                </c:pt>
                <c:pt idx="2">
                  <c:v>2525</c:v>
                </c:pt>
                <c:pt idx="3">
                  <c:v>5034</c:v>
                </c:pt>
              </c:numCache>
            </c:numRef>
          </c:val>
        </c:ser>
        <c:axId val="109299200"/>
        <c:axId val="109300736"/>
      </c:barChart>
      <c:catAx>
        <c:axId val="109299200"/>
        <c:scaling>
          <c:orientation val="minMax"/>
        </c:scaling>
        <c:axPos val="b"/>
        <c:tickLblPos val="nextTo"/>
        <c:txPr>
          <a:bodyPr/>
          <a:lstStyle/>
          <a:p>
            <a:pPr>
              <a:defRPr sz="1600" b="1"/>
            </a:pPr>
            <a:endParaRPr lang="en-US"/>
          </a:p>
        </c:txPr>
        <c:crossAx val="109300736"/>
        <c:crosses val="autoZero"/>
        <c:auto val="1"/>
        <c:lblAlgn val="ctr"/>
        <c:lblOffset val="100"/>
      </c:catAx>
      <c:valAx>
        <c:axId val="109300736"/>
        <c:scaling>
          <c:orientation val="minMax"/>
        </c:scaling>
        <c:axPos val="l"/>
        <c:numFmt formatCode="General" sourceLinked="1"/>
        <c:tickLblPos val="nextTo"/>
        <c:txPr>
          <a:bodyPr/>
          <a:lstStyle/>
          <a:p>
            <a:pPr>
              <a:defRPr sz="1800" b="0">
                <a:latin typeface="Arial" pitchFamily="34" charset="0"/>
                <a:cs typeface="Arial" pitchFamily="34" charset="0"/>
              </a:defRPr>
            </a:pPr>
            <a:endParaRPr lang="en-US"/>
          </a:p>
        </c:txPr>
        <c:crossAx val="109299200"/>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4.2575267431836913E-2"/>
          <c:y val="2.0749473043917298E-2"/>
          <c:w val="0.93935361541351381"/>
          <c:h val="0.89844024212269902"/>
        </c:manualLayout>
      </c:layout>
      <c:barChart>
        <c:barDir val="col"/>
        <c:grouping val="clustered"/>
        <c:ser>
          <c:idx val="0"/>
          <c:order val="0"/>
          <c:errBars>
            <c:errBarType val="both"/>
            <c:errValType val="cust"/>
            <c:plus>
              <c:numRef>
                <c:f>'Q7B Summary'!$K$13:$K$17</c:f>
                <c:numCache>
                  <c:formatCode>General</c:formatCode>
                  <c:ptCount val="5"/>
                  <c:pt idx="0">
                    <c:v>6.151753137656546</c:v>
                  </c:pt>
                  <c:pt idx="1">
                    <c:v>6.2040651995284728</c:v>
                  </c:pt>
                  <c:pt idx="2">
                    <c:v>6.1619768202528356</c:v>
                  </c:pt>
                  <c:pt idx="3">
                    <c:v>1.4045046576403029</c:v>
                  </c:pt>
                  <c:pt idx="4">
                    <c:v>0.49162994213127426</c:v>
                  </c:pt>
                </c:numCache>
              </c:numRef>
            </c:plus>
            <c:minus>
              <c:numRef>
                <c:f>'Q7B Summary'!$K$13:$K$17</c:f>
                <c:numCache>
                  <c:formatCode>General</c:formatCode>
                  <c:ptCount val="5"/>
                  <c:pt idx="0">
                    <c:v>6.151753137656546</c:v>
                  </c:pt>
                  <c:pt idx="1">
                    <c:v>6.2040651995284728</c:v>
                  </c:pt>
                  <c:pt idx="2">
                    <c:v>6.1619768202528356</c:v>
                  </c:pt>
                  <c:pt idx="3">
                    <c:v>1.4045046576403029</c:v>
                  </c:pt>
                  <c:pt idx="4">
                    <c:v>0.49162994213127426</c:v>
                  </c:pt>
                </c:numCache>
              </c:numRef>
            </c:minus>
          </c:errBars>
          <c:cat>
            <c:strRef>
              <c:f>'Q7B Summary'!$B$13:$B$17</c:f>
              <c:strCache>
                <c:ptCount val="5"/>
                <c:pt idx="0">
                  <c:v>Agree strongly</c:v>
                </c:pt>
                <c:pt idx="1">
                  <c:v>Agree slightly</c:v>
                </c:pt>
                <c:pt idx="2">
                  <c:v>Neutral</c:v>
                </c:pt>
                <c:pt idx="3">
                  <c:v>Disagree slightly</c:v>
                </c:pt>
                <c:pt idx="4">
                  <c:v>Disagree strongly</c:v>
                </c:pt>
              </c:strCache>
            </c:strRef>
          </c:cat>
          <c:val>
            <c:numRef>
              <c:f>'Q7B Summary'!$J$13:$J$17</c:f>
              <c:numCache>
                <c:formatCode>General</c:formatCode>
                <c:ptCount val="5"/>
                <c:pt idx="0">
                  <c:v>50.70000000000001</c:v>
                </c:pt>
                <c:pt idx="1">
                  <c:v>33.927500000000002</c:v>
                </c:pt>
                <c:pt idx="2">
                  <c:v>12.7925</c:v>
                </c:pt>
                <c:pt idx="3">
                  <c:v>1.855</c:v>
                </c:pt>
                <c:pt idx="4">
                  <c:v>0.71500000000000152</c:v>
                </c:pt>
              </c:numCache>
            </c:numRef>
          </c:val>
        </c:ser>
        <c:axId val="109488768"/>
        <c:axId val="109490560"/>
      </c:barChart>
      <c:catAx>
        <c:axId val="109488768"/>
        <c:scaling>
          <c:orientation val="minMax"/>
        </c:scaling>
        <c:axPos val="b"/>
        <c:tickLblPos val="nextTo"/>
        <c:crossAx val="109490560"/>
        <c:crosses val="autoZero"/>
        <c:auto val="1"/>
        <c:lblAlgn val="ctr"/>
        <c:lblOffset val="100"/>
      </c:catAx>
      <c:valAx>
        <c:axId val="109490560"/>
        <c:scaling>
          <c:orientation val="minMax"/>
        </c:scaling>
        <c:axPos val="l"/>
        <c:numFmt formatCode="General" sourceLinked="1"/>
        <c:tickLblPos val="nextTo"/>
        <c:crossAx val="109488768"/>
        <c:crosses val="autoZero"/>
        <c:crossBetween val="between"/>
      </c:valAx>
    </c:plotArea>
    <c:plotVisOnly val="1"/>
    <c:dispBlanksAs val="gap"/>
  </c:chart>
  <c:txPr>
    <a:bodyPr/>
    <a:lstStyle/>
    <a:p>
      <a:pPr>
        <a:defRPr>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2218285214348207"/>
          <c:y val="6.7572795011361833E-2"/>
          <c:w val="0.85537354349523398"/>
          <c:h val="0.83823636139442259"/>
        </c:manualLayout>
      </c:layout>
      <c:barChart>
        <c:barDir val="col"/>
        <c:grouping val="stacked"/>
        <c:ser>
          <c:idx val="4"/>
          <c:order val="0"/>
          <c:tx>
            <c:strRef>
              <c:f>'Q6 Summary'!$L$34</c:f>
              <c:strCache>
                <c:ptCount val="1"/>
                <c:pt idx="0">
                  <c:v>Much less likely</c:v>
                </c:pt>
              </c:strCache>
            </c:strRef>
          </c:tx>
          <c:errBars>
            <c:errBarType val="both"/>
            <c:errValType val="cust"/>
            <c:plus>
              <c:numLit>
                <c:formatCode>General</c:formatCode>
                <c:ptCount val="1"/>
                <c:pt idx="0">
                  <c:v>1</c:v>
                </c:pt>
              </c:numLit>
            </c:plus>
            <c:minus>
              <c:numLit>
                <c:formatCode>General</c:formatCode>
                <c:ptCount val="1"/>
                <c:pt idx="0">
                  <c:v>1</c:v>
                </c:pt>
              </c:numLit>
            </c:minus>
          </c:errBars>
          <c:cat>
            <c:strRef>
              <c:f>'Q6 Summary'!$M$29:$O$29</c:f>
              <c:strCache>
                <c:ptCount val="3"/>
                <c:pt idx="0">
                  <c:v>More likely</c:v>
                </c:pt>
                <c:pt idx="1">
                  <c:v>No difference</c:v>
                </c:pt>
                <c:pt idx="2">
                  <c:v>Less likely</c:v>
                </c:pt>
              </c:strCache>
            </c:strRef>
          </c:cat>
          <c:val>
            <c:numRef>
              <c:f>'Q6 Summary'!$M$34:$O$34</c:f>
              <c:numCache>
                <c:formatCode>General</c:formatCode>
                <c:ptCount val="3"/>
                <c:pt idx="2">
                  <c:v>2.34</c:v>
                </c:pt>
              </c:numCache>
            </c:numRef>
          </c:val>
        </c:ser>
        <c:ser>
          <c:idx val="3"/>
          <c:order val="1"/>
          <c:tx>
            <c:strRef>
              <c:f>'Q6 Summary'!$L$33</c:f>
              <c:strCache>
                <c:ptCount val="1"/>
                <c:pt idx="0">
                  <c:v>Slightly less likely</c:v>
                </c:pt>
              </c:strCache>
            </c:strRef>
          </c:tx>
          <c:errBars>
            <c:errBarType val="both"/>
            <c:errValType val="cust"/>
            <c:plus>
              <c:numLit>
                <c:formatCode>General</c:formatCode>
                <c:ptCount val="1"/>
                <c:pt idx="0">
                  <c:v>1</c:v>
                </c:pt>
              </c:numLit>
            </c:plus>
            <c:minus>
              <c:numLit>
                <c:formatCode>General</c:formatCode>
                <c:ptCount val="1"/>
                <c:pt idx="0">
                  <c:v>1</c:v>
                </c:pt>
              </c:numLit>
            </c:minus>
          </c:errBars>
          <c:cat>
            <c:strRef>
              <c:f>'Q6 Summary'!$M$29:$O$29</c:f>
              <c:strCache>
                <c:ptCount val="3"/>
                <c:pt idx="0">
                  <c:v>More likely</c:v>
                </c:pt>
                <c:pt idx="1">
                  <c:v>No difference</c:v>
                </c:pt>
                <c:pt idx="2">
                  <c:v>Less likely</c:v>
                </c:pt>
              </c:strCache>
            </c:strRef>
          </c:cat>
          <c:val>
            <c:numRef>
              <c:f>'Q6 Summary'!$M$33:$O$33</c:f>
              <c:numCache>
                <c:formatCode>General</c:formatCode>
                <c:ptCount val="3"/>
                <c:pt idx="2">
                  <c:v>1.5249999999999957</c:v>
                </c:pt>
              </c:numCache>
            </c:numRef>
          </c:val>
        </c:ser>
        <c:ser>
          <c:idx val="2"/>
          <c:order val="2"/>
          <c:tx>
            <c:strRef>
              <c:f>'Q6 Summary'!$L$32</c:f>
              <c:strCache>
                <c:ptCount val="1"/>
                <c:pt idx="0">
                  <c:v>No difference</c:v>
                </c:pt>
              </c:strCache>
            </c:strRef>
          </c:tx>
          <c:errBars>
            <c:errBarType val="both"/>
            <c:errValType val="cust"/>
            <c:plus>
              <c:numLit>
                <c:formatCode>General</c:formatCode>
                <c:ptCount val="1"/>
                <c:pt idx="0">
                  <c:v>1</c:v>
                </c:pt>
              </c:numLit>
            </c:plus>
            <c:minus>
              <c:numLit>
                <c:formatCode>General</c:formatCode>
                <c:ptCount val="1"/>
                <c:pt idx="0">
                  <c:v>1</c:v>
                </c:pt>
              </c:numLit>
            </c:minus>
          </c:errBars>
          <c:cat>
            <c:strRef>
              <c:f>'Q6 Summary'!$M$29:$O$29</c:f>
              <c:strCache>
                <c:ptCount val="3"/>
                <c:pt idx="0">
                  <c:v>More likely</c:v>
                </c:pt>
                <c:pt idx="1">
                  <c:v>No difference</c:v>
                </c:pt>
                <c:pt idx="2">
                  <c:v>Less likely</c:v>
                </c:pt>
              </c:strCache>
            </c:strRef>
          </c:cat>
          <c:val>
            <c:numRef>
              <c:f>'Q6 Summary'!$M$32:$O$32</c:f>
              <c:numCache>
                <c:formatCode>General</c:formatCode>
                <c:ptCount val="3"/>
                <c:pt idx="1">
                  <c:v>45.814999999999998</c:v>
                </c:pt>
              </c:numCache>
            </c:numRef>
          </c:val>
        </c:ser>
        <c:ser>
          <c:idx val="1"/>
          <c:order val="3"/>
          <c:tx>
            <c:strRef>
              <c:f>'Q6 Summary'!$L$31</c:f>
              <c:strCache>
                <c:ptCount val="1"/>
                <c:pt idx="0">
                  <c:v>Slightly more likely</c:v>
                </c:pt>
              </c:strCache>
            </c:strRef>
          </c:tx>
          <c:errBars>
            <c:errBarType val="both"/>
            <c:errValType val="cust"/>
            <c:plus>
              <c:numLit>
                <c:formatCode>General</c:formatCode>
                <c:ptCount val="1"/>
                <c:pt idx="0">
                  <c:v>1</c:v>
                </c:pt>
              </c:numLit>
            </c:plus>
            <c:minus>
              <c:numLit>
                <c:formatCode>General</c:formatCode>
                <c:ptCount val="1"/>
                <c:pt idx="0">
                  <c:v>1</c:v>
                </c:pt>
              </c:numLit>
            </c:minus>
          </c:errBars>
          <c:cat>
            <c:strRef>
              <c:f>'Q6 Summary'!$M$29:$O$29</c:f>
              <c:strCache>
                <c:ptCount val="3"/>
                <c:pt idx="0">
                  <c:v>More likely</c:v>
                </c:pt>
                <c:pt idx="1">
                  <c:v>No difference</c:v>
                </c:pt>
                <c:pt idx="2">
                  <c:v>Less likely</c:v>
                </c:pt>
              </c:strCache>
            </c:strRef>
          </c:cat>
          <c:val>
            <c:numRef>
              <c:f>'Q6 Summary'!$M$31:$O$31</c:f>
              <c:numCache>
                <c:formatCode>General</c:formatCode>
                <c:ptCount val="3"/>
                <c:pt idx="0">
                  <c:v>28.444999999999986</c:v>
                </c:pt>
              </c:numCache>
            </c:numRef>
          </c:val>
        </c:ser>
        <c:ser>
          <c:idx val="0"/>
          <c:order val="4"/>
          <c:tx>
            <c:strRef>
              <c:f>'Q6 Summary'!$L$30</c:f>
              <c:strCache>
                <c:ptCount val="1"/>
                <c:pt idx="0">
                  <c:v>Much more likely</c:v>
                </c:pt>
              </c:strCache>
            </c:strRef>
          </c:tx>
          <c:errBars>
            <c:errBarType val="both"/>
            <c:errValType val="cust"/>
            <c:plus>
              <c:numLit>
                <c:formatCode>General</c:formatCode>
                <c:ptCount val="1"/>
                <c:pt idx="0">
                  <c:v>1</c:v>
                </c:pt>
              </c:numLit>
            </c:plus>
            <c:minus>
              <c:numLit>
                <c:formatCode>General</c:formatCode>
                <c:ptCount val="1"/>
                <c:pt idx="0">
                  <c:v>1</c:v>
                </c:pt>
              </c:numLit>
            </c:minus>
          </c:errBars>
          <c:cat>
            <c:strRef>
              <c:f>'Q6 Summary'!$M$29:$O$29</c:f>
              <c:strCache>
                <c:ptCount val="3"/>
                <c:pt idx="0">
                  <c:v>More likely</c:v>
                </c:pt>
                <c:pt idx="1">
                  <c:v>No difference</c:v>
                </c:pt>
                <c:pt idx="2">
                  <c:v>Less likely</c:v>
                </c:pt>
              </c:strCache>
            </c:strRef>
          </c:cat>
          <c:val>
            <c:numRef>
              <c:f>'Q6 Summary'!$M$30:$O$30</c:f>
              <c:numCache>
                <c:formatCode>General</c:formatCode>
                <c:ptCount val="3"/>
                <c:pt idx="0">
                  <c:v>21.8675</c:v>
                </c:pt>
              </c:numCache>
            </c:numRef>
          </c:val>
        </c:ser>
        <c:overlap val="100"/>
        <c:axId val="110167936"/>
        <c:axId val="110169472"/>
      </c:barChart>
      <c:catAx>
        <c:axId val="110167936"/>
        <c:scaling>
          <c:orientation val="minMax"/>
        </c:scaling>
        <c:axPos val="b"/>
        <c:tickLblPos val="nextTo"/>
        <c:txPr>
          <a:bodyPr/>
          <a:lstStyle/>
          <a:p>
            <a:pPr>
              <a:defRPr sz="1100"/>
            </a:pPr>
            <a:endParaRPr lang="en-US"/>
          </a:p>
        </c:txPr>
        <c:crossAx val="110169472"/>
        <c:crosses val="autoZero"/>
        <c:auto val="1"/>
        <c:lblAlgn val="ctr"/>
        <c:lblOffset val="100"/>
      </c:catAx>
      <c:valAx>
        <c:axId val="110169472"/>
        <c:scaling>
          <c:orientation val="minMax"/>
          <c:max val="60"/>
        </c:scaling>
        <c:axPos val="l"/>
        <c:majorGridlines>
          <c:spPr>
            <a:ln>
              <a:solidFill>
                <a:srgbClr val="4F81BD">
                  <a:alpha val="0"/>
                </a:srgbClr>
              </a:solidFill>
            </a:ln>
          </c:spPr>
        </c:majorGridlines>
        <c:numFmt formatCode="General" sourceLinked="1"/>
        <c:tickLblPos val="nextTo"/>
        <c:txPr>
          <a:bodyPr/>
          <a:lstStyle/>
          <a:p>
            <a:pPr>
              <a:defRPr sz="1100"/>
            </a:pPr>
            <a:endParaRPr lang="en-US"/>
          </a:p>
        </c:txPr>
        <c:crossAx val="110167936"/>
        <c:crosses val="autoZero"/>
        <c:crossBetween val="between"/>
        <c:majorUnit val="10"/>
      </c:valAx>
    </c:plotArea>
    <c:legend>
      <c:legendPos val="r"/>
      <c:layout>
        <c:manualLayout>
          <c:xMode val="edge"/>
          <c:yMode val="edge"/>
          <c:x val="0.77655676272642249"/>
          <c:y val="0.17186102220980187"/>
          <c:w val="0.19775508470348113"/>
          <c:h val="0.42563222451285926"/>
        </c:manualLayout>
      </c:layout>
      <c:txPr>
        <a:bodyPr/>
        <a:lstStyle/>
        <a:p>
          <a:pPr>
            <a:defRPr sz="1200"/>
          </a:pPr>
          <a:endParaRPr lang="en-US"/>
        </a:p>
      </c:txPr>
    </c:legend>
    <c:plotVisOnly val="1"/>
    <c:dispBlanksAs val="gap"/>
  </c:chart>
  <c:txPr>
    <a:bodyPr/>
    <a:lstStyle/>
    <a:p>
      <a:pPr>
        <a:defRPr>
          <a:latin typeface="Arial" pitchFamily="34" charset="0"/>
          <a:cs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GB"/>
  <c:chart>
    <c:plotArea>
      <c:layout>
        <c:manualLayout>
          <c:layoutTarget val="inner"/>
          <c:xMode val="edge"/>
          <c:yMode val="edge"/>
          <c:x val="0.11533683289588798"/>
          <c:y val="5.1400554097404495E-2"/>
          <c:w val="0.82594225721784853"/>
          <c:h val="0.54660323709536451"/>
        </c:manualLayout>
      </c:layout>
      <c:barChart>
        <c:barDir val="col"/>
        <c:grouping val="clustered"/>
        <c:ser>
          <c:idx val="0"/>
          <c:order val="0"/>
          <c:tx>
            <c:strRef>
              <c:f>'Q9 Summary'!$K$19</c:f>
              <c:strCache>
                <c:ptCount val="1"/>
                <c:pt idx="0">
                  <c:v>Non-testing methods</c:v>
                </c:pt>
              </c:strCache>
            </c:strRef>
          </c:tx>
          <c:errBars>
            <c:errBarType val="both"/>
            <c:errValType val="cust"/>
            <c:plus>
              <c:numRef>
                <c:f>'Q9 Summary'!$L$20:$L$29</c:f>
                <c:numCache>
                  <c:formatCode>General</c:formatCode>
                  <c:ptCount val="10"/>
                  <c:pt idx="0">
                    <c:v>5.2639497211376964</c:v>
                  </c:pt>
                  <c:pt idx="1">
                    <c:v>8.7859736701934796</c:v>
                  </c:pt>
                  <c:pt idx="2">
                    <c:v>0.85244745683635204</c:v>
                  </c:pt>
                  <c:pt idx="3">
                    <c:v>6.6494987279744127</c:v>
                  </c:pt>
                  <c:pt idx="4">
                    <c:v>3.9555867664186932</c:v>
                  </c:pt>
                  <c:pt idx="5">
                    <c:v>4.6399533043627414</c:v>
                  </c:pt>
                  <c:pt idx="6">
                    <c:v>3.5845629673178672</c:v>
                  </c:pt>
                  <c:pt idx="7">
                    <c:v>2.1946905628508802</c:v>
                  </c:pt>
                  <c:pt idx="8">
                    <c:v>0.54467115461227955</c:v>
                  </c:pt>
                  <c:pt idx="9">
                    <c:v>1.8779421361337747</c:v>
                  </c:pt>
                </c:numCache>
              </c:numRef>
            </c:plus>
            <c:minus>
              <c:numRef>
                <c:f>'Q9 Summary'!$L$20:$L$29</c:f>
                <c:numCache>
                  <c:formatCode>General</c:formatCode>
                  <c:ptCount val="10"/>
                  <c:pt idx="0">
                    <c:v>5.2639497211376964</c:v>
                  </c:pt>
                  <c:pt idx="1">
                    <c:v>8.7859736701934796</c:v>
                  </c:pt>
                  <c:pt idx="2">
                    <c:v>0.85244745683635204</c:v>
                  </c:pt>
                  <c:pt idx="3">
                    <c:v>6.6494987279744127</c:v>
                  </c:pt>
                  <c:pt idx="4">
                    <c:v>3.9555867664186932</c:v>
                  </c:pt>
                  <c:pt idx="5">
                    <c:v>4.6399533043627414</c:v>
                  </c:pt>
                  <c:pt idx="6">
                    <c:v>3.5845629673178672</c:v>
                  </c:pt>
                  <c:pt idx="7">
                    <c:v>2.1946905628508802</c:v>
                  </c:pt>
                  <c:pt idx="8">
                    <c:v>0.54467115461227955</c:v>
                  </c:pt>
                  <c:pt idx="9">
                    <c:v>1.8779421361337747</c:v>
                  </c:pt>
                </c:numCache>
              </c:numRef>
            </c:minus>
          </c:errBars>
          <c:cat>
            <c:strRef>
              <c:f>'Q9 Summary'!$E$20:$E$29</c:f>
              <c:strCache>
                <c:ptCount val="10"/>
                <c:pt idx="0">
                  <c:v>Harmonisation</c:v>
                </c:pt>
                <c:pt idx="1">
                  <c:v>Regulatory acceptance</c:v>
                </c:pt>
                <c:pt idx="2">
                  <c:v>Awareness</c:v>
                </c:pt>
                <c:pt idx="3">
                  <c:v>Tradition</c:v>
                </c:pt>
                <c:pt idx="4">
                  <c:v>Predictivity</c:v>
                </c:pt>
                <c:pt idx="5">
                  <c:v>CRO availability</c:v>
                </c:pt>
                <c:pt idx="6">
                  <c:v>Other</c:v>
                </c:pt>
                <c:pt idx="7">
                  <c:v>Costs</c:v>
                </c:pt>
                <c:pt idx="8">
                  <c:v>Unknown</c:v>
                </c:pt>
                <c:pt idx="9">
                  <c:v>Time </c:v>
                </c:pt>
              </c:strCache>
            </c:strRef>
          </c:cat>
          <c:val>
            <c:numRef>
              <c:f>'Q9 Summary'!$K$20:$K$29</c:f>
              <c:numCache>
                <c:formatCode>General</c:formatCode>
                <c:ptCount val="10"/>
                <c:pt idx="0">
                  <c:v>62.775000000000013</c:v>
                </c:pt>
                <c:pt idx="1">
                  <c:v>43.3</c:v>
                </c:pt>
                <c:pt idx="2">
                  <c:v>38.5</c:v>
                </c:pt>
                <c:pt idx="3">
                  <c:v>28.375</c:v>
                </c:pt>
                <c:pt idx="4">
                  <c:v>23.9</c:v>
                </c:pt>
                <c:pt idx="5">
                  <c:v>12.475000000000039</c:v>
                </c:pt>
                <c:pt idx="6">
                  <c:v>11.737500000000001</c:v>
                </c:pt>
                <c:pt idx="7">
                  <c:v>9.15</c:v>
                </c:pt>
                <c:pt idx="8">
                  <c:v>7.75</c:v>
                </c:pt>
                <c:pt idx="9">
                  <c:v>2.5</c:v>
                </c:pt>
              </c:numCache>
            </c:numRef>
          </c:val>
        </c:ser>
        <c:ser>
          <c:idx val="1"/>
          <c:order val="1"/>
          <c:tx>
            <c:strRef>
              <c:f>'Q9 Summary'!$O$19</c:f>
              <c:strCache>
                <c:ptCount val="1"/>
                <c:pt idx="0">
                  <c:v>Non-animal methods</c:v>
                </c:pt>
              </c:strCache>
            </c:strRef>
          </c:tx>
          <c:errBars>
            <c:errBarType val="both"/>
            <c:errValType val="cust"/>
            <c:plus>
              <c:numRef>
                <c:f>'Q9 Summary'!$R$20:$R$29</c:f>
                <c:numCache>
                  <c:formatCode>General</c:formatCode>
                  <c:ptCount val="10"/>
                  <c:pt idx="0">
                    <c:v>6.9763290251153602</c:v>
                  </c:pt>
                  <c:pt idx="1">
                    <c:v>8.9483704289290582</c:v>
                  </c:pt>
                  <c:pt idx="2">
                    <c:v>5.8801218808229674</c:v>
                  </c:pt>
                  <c:pt idx="3">
                    <c:v>5.0289163842720566</c:v>
                  </c:pt>
                  <c:pt idx="4">
                    <c:v>8.0486023631435479</c:v>
                  </c:pt>
                  <c:pt idx="5">
                    <c:v>6.0400745028517653</c:v>
                  </c:pt>
                  <c:pt idx="6">
                    <c:v>5.3026817114864846</c:v>
                  </c:pt>
                  <c:pt idx="7">
                    <c:v>12.96234932410017</c:v>
                  </c:pt>
                  <c:pt idx="8">
                    <c:v>2.8442925306655797</c:v>
                  </c:pt>
                  <c:pt idx="9">
                    <c:v>1.4200938936093788</c:v>
                  </c:pt>
                </c:numCache>
              </c:numRef>
            </c:plus>
            <c:minus>
              <c:numRef>
                <c:f>'Q9 Summary'!$R$20:$R$29</c:f>
                <c:numCache>
                  <c:formatCode>General</c:formatCode>
                  <c:ptCount val="10"/>
                  <c:pt idx="0">
                    <c:v>6.9763290251153602</c:v>
                  </c:pt>
                  <c:pt idx="1">
                    <c:v>8.9483704289290582</c:v>
                  </c:pt>
                  <c:pt idx="2">
                    <c:v>5.8801218808229674</c:v>
                  </c:pt>
                  <c:pt idx="3">
                    <c:v>5.0289163842720566</c:v>
                  </c:pt>
                  <c:pt idx="4">
                    <c:v>8.0486023631435479</c:v>
                  </c:pt>
                  <c:pt idx="5">
                    <c:v>6.0400745028517653</c:v>
                  </c:pt>
                  <c:pt idx="6">
                    <c:v>5.3026817114864846</c:v>
                  </c:pt>
                  <c:pt idx="7">
                    <c:v>12.96234932410017</c:v>
                  </c:pt>
                  <c:pt idx="8">
                    <c:v>2.8442925306655797</c:v>
                  </c:pt>
                  <c:pt idx="9">
                    <c:v>1.4200938936093788</c:v>
                  </c:pt>
                </c:numCache>
              </c:numRef>
            </c:minus>
          </c:errBars>
          <c:cat>
            <c:strRef>
              <c:f>'Q9 Summary'!$E$20:$E$29</c:f>
              <c:strCache>
                <c:ptCount val="10"/>
                <c:pt idx="0">
                  <c:v>Harmonisation</c:v>
                </c:pt>
                <c:pt idx="1">
                  <c:v>Regulatory acceptance</c:v>
                </c:pt>
                <c:pt idx="2">
                  <c:v>Awareness</c:v>
                </c:pt>
                <c:pt idx="3">
                  <c:v>Tradition</c:v>
                </c:pt>
                <c:pt idx="4">
                  <c:v>Predictivity</c:v>
                </c:pt>
                <c:pt idx="5">
                  <c:v>CRO availability</c:v>
                </c:pt>
                <c:pt idx="6">
                  <c:v>Other</c:v>
                </c:pt>
                <c:pt idx="7">
                  <c:v>Costs</c:v>
                </c:pt>
                <c:pt idx="8">
                  <c:v>Unknown</c:v>
                </c:pt>
                <c:pt idx="9">
                  <c:v>Time </c:v>
                </c:pt>
              </c:strCache>
            </c:strRef>
          </c:cat>
          <c:val>
            <c:numRef>
              <c:f>'Q9 Summary'!$O$20:$O$29</c:f>
              <c:numCache>
                <c:formatCode>General</c:formatCode>
                <c:ptCount val="10"/>
                <c:pt idx="0">
                  <c:v>53.525000000000013</c:v>
                </c:pt>
                <c:pt idx="1">
                  <c:v>37.800000000000004</c:v>
                </c:pt>
                <c:pt idx="2">
                  <c:v>35.075000000000003</c:v>
                </c:pt>
                <c:pt idx="3">
                  <c:v>30.55</c:v>
                </c:pt>
                <c:pt idx="4">
                  <c:v>16.2</c:v>
                </c:pt>
                <c:pt idx="5">
                  <c:v>14.625</c:v>
                </c:pt>
                <c:pt idx="6">
                  <c:v>8.745000000000001</c:v>
                </c:pt>
                <c:pt idx="7">
                  <c:v>17.274999999999999</c:v>
                </c:pt>
                <c:pt idx="8">
                  <c:v>8.65</c:v>
                </c:pt>
                <c:pt idx="9">
                  <c:v>4.45</c:v>
                </c:pt>
              </c:numCache>
            </c:numRef>
          </c:val>
        </c:ser>
        <c:axId val="110212608"/>
        <c:axId val="110214144"/>
      </c:barChart>
      <c:catAx>
        <c:axId val="110212608"/>
        <c:scaling>
          <c:orientation val="minMax"/>
        </c:scaling>
        <c:axPos val="b"/>
        <c:tickLblPos val="nextTo"/>
        <c:txPr>
          <a:bodyPr rot="-5400000" vert="horz"/>
          <a:lstStyle/>
          <a:p>
            <a:pPr>
              <a:defRPr sz="1000" b="0">
                <a:latin typeface="Arial" pitchFamily="34" charset="0"/>
                <a:cs typeface="Arial" pitchFamily="34" charset="0"/>
              </a:defRPr>
            </a:pPr>
            <a:endParaRPr lang="en-US"/>
          </a:p>
        </c:txPr>
        <c:crossAx val="110214144"/>
        <c:crosses val="autoZero"/>
        <c:auto val="1"/>
        <c:lblAlgn val="ctr"/>
        <c:lblOffset val="100"/>
      </c:catAx>
      <c:valAx>
        <c:axId val="110214144"/>
        <c:scaling>
          <c:orientation val="minMax"/>
        </c:scaling>
        <c:axPos val="l"/>
        <c:numFmt formatCode="General" sourceLinked="1"/>
        <c:tickLblPos val="nextTo"/>
        <c:txPr>
          <a:bodyPr/>
          <a:lstStyle/>
          <a:p>
            <a:pPr>
              <a:defRPr sz="1000" b="0">
                <a:latin typeface="Arial" pitchFamily="34" charset="0"/>
                <a:cs typeface="Arial" pitchFamily="34" charset="0"/>
              </a:defRPr>
            </a:pPr>
            <a:endParaRPr lang="en-US"/>
          </a:p>
        </c:txPr>
        <c:crossAx val="110212608"/>
        <c:crosses val="autoZero"/>
        <c:crossBetween val="between"/>
      </c:valAx>
    </c:plotArea>
    <c:legend>
      <c:legendPos val="r"/>
      <c:layout>
        <c:manualLayout>
          <c:xMode val="edge"/>
          <c:yMode val="edge"/>
          <c:x val="0.63572353455818753"/>
          <c:y val="0.13387540099154288"/>
          <c:w val="0.28649868766404468"/>
          <c:h val="0.16743438320210127"/>
        </c:manualLayout>
      </c:layout>
      <c:txPr>
        <a:bodyPr/>
        <a:lstStyle/>
        <a:p>
          <a:pPr>
            <a:defRPr sz="1000">
              <a:latin typeface="Arial" pitchFamily="34" charset="0"/>
              <a:cs typeface="Arial" pitchFamily="34" charset="0"/>
            </a:defRPr>
          </a:pPr>
          <a:endParaRPr lang="en-US"/>
        </a:p>
      </c:txPr>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092" cy="49418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5275" y="0"/>
            <a:ext cx="2971092" cy="494187"/>
          </a:xfrm>
          <a:prstGeom prst="rect">
            <a:avLst/>
          </a:prstGeom>
        </p:spPr>
        <p:txBody>
          <a:bodyPr vert="horz" lIns="91440" tIns="45720" rIns="91440" bIns="45720" rtlCol="0"/>
          <a:lstStyle>
            <a:lvl1pPr algn="r">
              <a:defRPr sz="1200"/>
            </a:lvl1pPr>
          </a:lstStyle>
          <a:p>
            <a:fld id="{B23BFF63-7805-4251-9BFF-FFEA50D7347D}" type="datetimeFigureOut">
              <a:rPr lang="en-GB" smtClean="0"/>
              <a:pPr/>
              <a:t>17/11/2015</a:t>
            </a:fld>
            <a:endParaRPr lang="en-GB"/>
          </a:p>
        </p:txBody>
      </p:sp>
      <p:sp>
        <p:nvSpPr>
          <p:cNvPr id="4" name="Footer Placeholder 3"/>
          <p:cNvSpPr>
            <a:spLocks noGrp="1"/>
          </p:cNvSpPr>
          <p:nvPr>
            <p:ph type="ftr" sz="quarter" idx="2"/>
          </p:nvPr>
        </p:nvSpPr>
        <p:spPr>
          <a:xfrm>
            <a:off x="0" y="9378485"/>
            <a:ext cx="2971092" cy="4941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5275" y="9378485"/>
            <a:ext cx="2971092" cy="494187"/>
          </a:xfrm>
          <a:prstGeom prst="rect">
            <a:avLst/>
          </a:prstGeom>
        </p:spPr>
        <p:txBody>
          <a:bodyPr vert="horz" lIns="91440" tIns="45720" rIns="91440" bIns="45720" rtlCol="0" anchor="b"/>
          <a:lstStyle>
            <a:lvl1pPr algn="r">
              <a:defRPr sz="1200"/>
            </a:lvl1pPr>
          </a:lstStyle>
          <a:p>
            <a:fld id="{C38EE8E7-C784-4EF4-8C3F-8552C1D290DC}" type="slidenum">
              <a:rPr lang="en-GB" smtClean="0"/>
              <a:pPr/>
              <a:t>‹#›</a:t>
            </a:fld>
            <a:endParaRPr lang="en-GB"/>
          </a:p>
        </p:txBody>
      </p:sp>
    </p:spTree>
    <p:extLst>
      <p:ext uri="{BB962C8B-B14F-4D97-AF65-F5344CB8AC3E}">
        <p14:creationId xmlns:p14="http://schemas.microsoft.com/office/powerpoint/2010/main" xmlns="" val="1668893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93712"/>
          </a:xfrm>
          <a:prstGeom prst="rect">
            <a:avLst/>
          </a:prstGeom>
        </p:spPr>
        <p:txBody>
          <a:bodyPr vert="horz" lIns="91440" tIns="45720" rIns="91440" bIns="45720" rtlCol="0"/>
          <a:lstStyle>
            <a:lvl1pPr algn="r">
              <a:defRPr sz="1200"/>
            </a:lvl1pPr>
          </a:lstStyle>
          <a:p>
            <a:fld id="{7B164E32-40A9-4671-B740-323B07981F7D}" type="datetimeFigureOut">
              <a:rPr lang="en-US" smtClean="0"/>
              <a:pPr/>
              <a:t>11/17/2015</a:t>
            </a:fld>
            <a:endParaRPr lang="en-US"/>
          </a:p>
        </p:txBody>
      </p:sp>
      <p:sp>
        <p:nvSpPr>
          <p:cNvPr id="4" name="Slide Image Placeholder 3"/>
          <p:cNvSpPr>
            <a:spLocks noGrp="1" noRot="1" noChangeAspect="1"/>
          </p:cNvSpPr>
          <p:nvPr>
            <p:ph type="sldImg" idx="2"/>
          </p:nvPr>
        </p:nvSpPr>
        <p:spPr>
          <a:xfrm>
            <a:off x="138113"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690269"/>
            <a:ext cx="5486400" cy="44434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5"/>
            <a:ext cx="2971800"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8825"/>
            <a:ext cx="2971800" cy="493712"/>
          </a:xfrm>
          <a:prstGeom prst="rect">
            <a:avLst/>
          </a:prstGeom>
        </p:spPr>
        <p:txBody>
          <a:bodyPr vert="horz" lIns="91440" tIns="45720" rIns="91440" bIns="45720" rtlCol="0" anchor="b"/>
          <a:lstStyle>
            <a:lvl1pPr algn="r">
              <a:defRPr sz="1200"/>
            </a:lvl1pPr>
          </a:lstStyle>
          <a:p>
            <a:fld id="{D493E4E8-81E8-4CC8-BD92-1E5546EF6F52}" type="slidenum">
              <a:rPr lang="en-US" smtClean="0"/>
              <a:pPr/>
              <a:t>‹#›</a:t>
            </a:fld>
            <a:endParaRPr lang="en-US"/>
          </a:p>
        </p:txBody>
      </p:sp>
    </p:spTree>
    <p:extLst>
      <p:ext uri="{BB962C8B-B14F-4D97-AF65-F5344CB8AC3E}">
        <p14:creationId xmlns:p14="http://schemas.microsoft.com/office/powerpoint/2010/main" xmlns="" val="3340729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r>
              <a:rPr lang="en-GB" dirty="0" smtClean="0"/>
              <a:t>Thanks</a:t>
            </a:r>
            <a:r>
              <a:rPr lang="en-GB" baseline="0" dirty="0" smtClean="0"/>
              <a:t> very much to Lush for the opportunity to talk about the work we’ve been doing which led to us receiving the lush prize for training.</a:t>
            </a:r>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Because companies from all over the world are affected by REACH it was essential that the webinars reached an international audience. As you can see our webinar series reached people from all over the world and we</a:t>
            </a:r>
            <a:r>
              <a:rPr lang="en-GB" sz="1200" kern="1200" baseline="0" dirty="0" smtClean="0">
                <a:solidFill>
                  <a:schemeClr val="tx1"/>
                </a:solidFill>
                <a:latin typeface="+mn-lt"/>
                <a:ea typeface="+mn-ea"/>
                <a:cs typeface="+mn-cs"/>
              </a:rPr>
              <a:t> feel Chemical Watch’s involvement in promoting the webinar series was very important for reaching this wide audience.  </a:t>
            </a:r>
          </a:p>
          <a:p>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The number of people registering to attend the webinars was quite variable. Several hundred people registered for each webinar,  but we had exceptionally large numbers registering for some. For example 950 people registered for the skin allergy webinar and </a:t>
            </a:r>
            <a:r>
              <a:rPr lang="en-GB" sz="1200" kern="1200" dirty="0" smtClean="0">
                <a:solidFill>
                  <a:schemeClr val="tx1"/>
                </a:solidFill>
                <a:latin typeface="+mn-lt"/>
                <a:ea typeface="+mn-ea"/>
                <a:cs typeface="+mn-cs"/>
              </a:rPr>
              <a:t>more than 700 people registered for the skin irritation</a:t>
            </a:r>
            <a:r>
              <a:rPr lang="en-GB" sz="1200" kern="1200" baseline="0" dirty="0" smtClean="0">
                <a:solidFill>
                  <a:schemeClr val="tx1"/>
                </a:solidFill>
                <a:latin typeface="+mn-lt"/>
                <a:ea typeface="+mn-ea"/>
                <a:cs typeface="+mn-cs"/>
              </a:rPr>
              <a:t> and corrosion webinar.  </a:t>
            </a:r>
          </a:p>
          <a:p>
            <a:endParaRPr lang="en-GB" sz="1200" b="0" kern="1200" baseline="0" dirty="0" smtClean="0">
              <a:solidFill>
                <a:schemeClr val="tx1"/>
              </a:solidFill>
              <a:latin typeface="+mn-lt"/>
              <a:ea typeface="+mn-ea"/>
              <a:cs typeface="+mn-cs"/>
            </a:endParaRPr>
          </a:p>
          <a:p>
            <a:r>
              <a:rPr lang="en-GB" sz="1200" b="0" kern="1200" baseline="0" dirty="0" smtClean="0">
                <a:solidFill>
                  <a:schemeClr val="tx1"/>
                </a:solidFill>
                <a:latin typeface="+mn-lt"/>
                <a:ea typeface="+mn-ea"/>
                <a:cs typeface="+mn-cs"/>
              </a:rPr>
              <a:t>One reason for the success of the webinar series that it was freely available – there was no registration fee to attend the live presentations or download the slides or recordings afterwards. The webinars are available on several websites including the Science Consortium website, Chemical Watch’s website, the European Union Reference Laboratory for alternatives to animal testing, EURL ECVAM, and even on the European Chemical’s agency website in the section on support by accredited stakeholders.</a:t>
            </a:r>
            <a:endParaRPr lang="en-GB" sz="1200" b="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was the first webinar series that the Science Consortium had organised so we wanted to make sure that we were hitting the mark and achieving our goals so we asked Chemical Watch to send an extended survey to all those who registered for the webinar.  We also used this survey to get an indication of people’s attitudes towards using non-animal methods. </a:t>
            </a: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next few slides I’ll show you the responses to some of the key questions for the first 4 webinars. I’ve focused on the first 4 webinars because, due to the nature of the last three webinars, the survey questions were slightly different. </a:t>
            </a: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93E4E8-81E8-4CC8-BD92-1E5546EF6F5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 a number of instances, there is not a one-to-one replacement of an animal test with a single non-animal method and testing </a:t>
            </a:r>
            <a:r>
              <a:rPr lang="en-GB" sz="1200" kern="1200" dirty="0" smtClean="0">
                <a:solidFill>
                  <a:schemeClr val="tx1"/>
                </a:solidFill>
                <a:latin typeface="+mn-lt"/>
                <a:ea typeface="+mn-ea"/>
                <a:cs typeface="+mn-cs"/>
              </a:rPr>
              <a:t>strategies that use several methods are required in most cases. Describing testing strategies was a key part of most of the webinars and as you can see most people either agreed or strongly agreed that they gained some useful guidance on how to incorporate non-testing and non-animal methods into a testing strategy. </a:t>
            </a: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Attendees were asked whether, as a result of attending the webinar if they were more or less likely to use non testing methods for REACH 2018.  We were very pleased with the response. Around 50% were either much more likely or slightly more likely to use non testing methods for REACH 2018.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Around 45% of respondent's mentioned</a:t>
            </a:r>
            <a:r>
              <a:rPr lang="en-GB" sz="1200" kern="1200" baseline="0" dirty="0" smtClean="0">
                <a:solidFill>
                  <a:schemeClr val="tx1"/>
                </a:solidFill>
                <a:latin typeface="+mn-lt"/>
                <a:ea typeface="+mn-ea"/>
                <a:cs typeface="+mn-cs"/>
              </a:rPr>
              <a:t> that there was no difference in their likelihood of using non-testing methods. Comments received as part of the webinar survey indicate that this is because many were already using non-animal methods.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asked about what listeners thought the barriers were to the uptake of non-testing methods, and non-animal methods. There was a broad range of responses but concerns about regulatory acceptance and a lack of harmonisation stand out as the major barriers to uptake of non-testing methods. A lack of awareness and a tradition  of using animal methods are other key challenges. </a:t>
            </a:r>
          </a:p>
        </p:txBody>
      </p:sp>
      <p:sp>
        <p:nvSpPr>
          <p:cNvPr id="4" name="Slide Number Placeholder 3"/>
          <p:cNvSpPr>
            <a:spLocks noGrp="1"/>
          </p:cNvSpPr>
          <p:nvPr>
            <p:ph type="sldNum" sz="quarter" idx="10"/>
          </p:nvPr>
        </p:nvSpPr>
        <p:spPr/>
        <p:txBody>
          <a:bodyPr/>
          <a:lstStyle/>
          <a:p>
            <a:fld id="{D493E4E8-81E8-4CC8-BD92-1E5546EF6F5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r>
              <a:rPr lang="en-GB" dirty="0" smtClean="0"/>
              <a:t>PETA’s Science Consortium has adopted a multifaceted approach</a:t>
            </a:r>
            <a:r>
              <a:rPr lang="en-GB" baseline="0" dirty="0" smtClean="0"/>
              <a:t> to education and training that incorporates </a:t>
            </a:r>
            <a:r>
              <a:rPr lang="en-GB" sz="1200" kern="1200" dirty="0" smtClean="0">
                <a:solidFill>
                  <a:schemeClr val="tx1"/>
                </a:solidFill>
                <a:latin typeface="+mn-lt"/>
                <a:ea typeface="+mn-ea"/>
                <a:cs typeface="+mn-cs"/>
              </a:rPr>
              <a:t>webinars, initiating face-to-face training sessions, </a:t>
            </a:r>
            <a:r>
              <a:rPr lang="en-GB" sz="1200" b="0" kern="1200" dirty="0" smtClean="0">
                <a:solidFill>
                  <a:schemeClr val="tx1"/>
                </a:solidFill>
                <a:latin typeface="+mn-lt"/>
                <a:ea typeface="+mn-ea"/>
                <a:cs typeface="+mn-cs"/>
              </a:rPr>
              <a:t>for example the IIVS/EPA training session,</a:t>
            </a:r>
            <a:r>
              <a:rPr lang="en-GB" sz="1200" kern="1200" dirty="0" smtClean="0">
                <a:solidFill>
                  <a:schemeClr val="tx1"/>
                </a:solidFill>
                <a:latin typeface="+mn-lt"/>
                <a:ea typeface="+mn-ea"/>
                <a:cs typeface="+mn-cs"/>
              </a:rPr>
              <a:t> and developing educational resources to promote the implementation and acceptance of non-animal methods for regulatory purposes.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 the</a:t>
            </a:r>
            <a:r>
              <a:rPr lang="en-GB" sz="1200" kern="1200" baseline="0" dirty="0" smtClean="0">
                <a:solidFill>
                  <a:schemeClr val="tx1"/>
                </a:solidFill>
                <a:latin typeface="+mn-lt"/>
                <a:ea typeface="+mn-ea"/>
                <a:cs typeface="+mn-cs"/>
              </a:rPr>
              <a:t> past year we developed an extremely successful webinar series to address the animal tests required for the 2018 REACH deadline. To ensure we reached a wide audience we teamed up with the chemical trade press outlet, Chemical Watch, to promote and co-host the webinar series. We also ensured that world leading experts in the field of non-animal methods presented the webinars. </a:t>
            </a:r>
            <a:r>
              <a:rPr lang="en-GB" sz="1200" b="0" kern="1200" baseline="0" dirty="0" smtClean="0">
                <a:solidFill>
                  <a:schemeClr val="tx1"/>
                </a:solidFill>
                <a:latin typeface="+mn-lt"/>
                <a:ea typeface="+mn-ea"/>
                <a:cs typeface="+mn-cs"/>
              </a:rPr>
              <a:t>Another important aspect of the webinar series was that it was completely free for people to attend the webinars and they can be freely downloaded from a number of websites including the Science Consortium, EURL ECVAM, Chemical Watch and ECHA websites</a:t>
            </a:r>
            <a:r>
              <a:rPr lang="en-GB" sz="1200" b="1" kern="1200" baseline="0" dirty="0" smtClean="0">
                <a:solidFill>
                  <a:schemeClr val="tx1"/>
                </a:solidFill>
                <a:latin typeface="+mn-lt"/>
                <a:ea typeface="+mn-ea"/>
                <a:cs typeface="+mn-cs"/>
              </a:rPr>
              <a:t>.  </a:t>
            </a:r>
          </a:p>
          <a:p>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Feedback from the webinar series indicates </a:t>
            </a:r>
            <a:r>
              <a:rPr kumimoji="0" lang="en-GB" sz="1200" b="0" i="0" u="none" strike="noStrike" kern="1200" cap="none" spc="0" normalizeH="0" dirty="0" smtClean="0">
                <a:ln>
                  <a:noFill/>
                </a:ln>
                <a:solidFill>
                  <a:schemeClr val="tx1"/>
                </a:solidFill>
                <a:effectLst/>
                <a:uLnTx/>
                <a:uFillTx/>
                <a:latin typeface="+mn-lt"/>
                <a:ea typeface="+mn-ea"/>
                <a:cs typeface="Arial"/>
              </a:rPr>
              <a:t>the webinars effectively increased the intent of companies worldwide to use of non-animal methods.</a:t>
            </a:r>
            <a:endParaRPr lang="en-GB" sz="1200" kern="1200" baseline="0" dirty="0" smtClean="0">
              <a:solidFill>
                <a:schemeClr val="tx1"/>
              </a:solidFill>
              <a:latin typeface="+mn-lt"/>
              <a:ea typeface="+mn-ea"/>
              <a:cs typeface="+mn-cs"/>
            </a:endParaRPr>
          </a:p>
          <a:p>
            <a:endParaRPr lang="en-GB" sz="1200"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I’d like to acknowledge all those</a:t>
            </a:r>
            <a:r>
              <a:rPr lang="en-GB" sz="1200" kern="1200" baseline="0" dirty="0" smtClean="0">
                <a:solidFill>
                  <a:schemeClr val="tx1"/>
                </a:solidFill>
                <a:latin typeface="+mn-lt"/>
                <a:ea typeface="+mn-ea"/>
                <a:cs typeface="+mn-cs"/>
              </a:rPr>
              <a:t> who were involved in making the webinar series so successful.  Particular thanks go to Chemical Watch for co-hosting and promoting the webinar series. The Institute for In vitro Sciences presented in two of our webinars and also gave face to face training at the US EPA. EURL ECVAM presented in 4 our the webinars. Also thanks to all of our academic, industry and consultant experts who participated.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I’d also like to thank Lush on behalf of the Science Consortium for awarding us this prize. We have big plans for next year and we are delighted that we have more resources to help With our goal of eliminating tests on</a:t>
            </a:r>
            <a:r>
              <a:rPr lang="en-GB" sz="1200" kern="1200" baseline="0" dirty="0" smtClean="0">
                <a:solidFill>
                  <a:schemeClr val="tx1"/>
                </a:solidFill>
                <a:latin typeface="+mn-lt"/>
                <a:ea typeface="+mn-ea"/>
                <a:cs typeface="+mn-cs"/>
              </a:rPr>
              <a:t> animals.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93E4E8-81E8-4CC8-BD92-1E5546EF6F5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mn-lt"/>
                <a:ea typeface="+mn-ea"/>
                <a:cs typeface="+mn-cs"/>
              </a:rPr>
              <a:t>If anyone would like more information about the Science Consortium or any of our projects please feel free to get in touch.</a:t>
            </a:r>
            <a:endParaRPr lang="en-GB"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93E4E8-81E8-4CC8-BD92-1E5546EF6F52}"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Today, I’ll start by</a:t>
            </a:r>
            <a:r>
              <a:rPr lang="en-GB" sz="1200" b="0" kern="1200" baseline="0" dirty="0" smtClean="0">
                <a:solidFill>
                  <a:schemeClr val="tx1"/>
                </a:solidFill>
                <a:latin typeface="+mn-lt"/>
                <a:ea typeface="+mn-ea"/>
                <a:cs typeface="+mn-cs"/>
              </a:rPr>
              <a:t> giving you some background information about the PETA International Science Consortium. I’ll then talk about our work to reduce testing on animals through education and training,  focusing on the REACH webinar series.</a:t>
            </a:r>
            <a:endParaRPr lang="en-GB" sz="1200" b="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Many </a:t>
            </a:r>
            <a:r>
              <a:rPr lang="en-GB" sz="1200" kern="1200" dirty="0" smtClean="0">
                <a:solidFill>
                  <a:schemeClr val="tx1"/>
                </a:solidFill>
                <a:latin typeface="+mn-lt"/>
                <a:ea typeface="+mn-ea"/>
                <a:cs typeface="+mn-cs"/>
              </a:rPr>
              <a:t>of you will have heard of the animal charity PETA, People for the Ethical treatment of Animals. PETA was founded in the US 35 years ago and is the largest animal rights charity in the world. There are seven other PETA affiliates around the </a:t>
            </a:r>
            <a:r>
              <a:rPr lang="en-GB" sz="1200" kern="1200" dirty="0" smtClean="0">
                <a:solidFill>
                  <a:schemeClr val="tx1"/>
                </a:solidFill>
                <a:latin typeface="+mn-lt"/>
                <a:ea typeface="+mn-ea"/>
                <a:cs typeface="+mn-cs"/>
              </a:rPr>
              <a:t>world.  </a:t>
            </a:r>
            <a:r>
              <a:rPr lang="en-US" sz="1200" kern="1200" dirty="0" smtClean="0">
                <a:solidFill>
                  <a:schemeClr val="tx1"/>
                </a:solidFill>
                <a:latin typeface="+mn-lt"/>
                <a:ea typeface="+mn-ea"/>
                <a:cs typeface="+mn-cs"/>
              </a:rPr>
              <a:t>PETA and its affiliates employ more scientists than any other animal protection organization and the Science Consortium was created to coordinate that expertise more effectively. </a:t>
            </a:r>
            <a:r>
              <a:rPr lang="en-GB" sz="1200" kern="1200" dirty="0" smtClean="0">
                <a:solidFill>
                  <a:schemeClr val="tx1"/>
                </a:solidFill>
                <a:latin typeface="+mn-lt"/>
                <a:ea typeface="+mn-ea"/>
                <a:cs typeface="+mn-cs"/>
              </a:rPr>
              <a:t> The </a:t>
            </a:r>
            <a:r>
              <a:rPr lang="en-GB" sz="1200" kern="1200" dirty="0" smtClean="0">
                <a:solidFill>
                  <a:schemeClr val="tx1"/>
                </a:solidFill>
                <a:latin typeface="+mn-lt"/>
                <a:ea typeface="+mn-ea"/>
                <a:cs typeface="+mn-cs"/>
              </a:rPr>
              <a:t>Science Consortium  focuses on several key activities that will reduce the numbers of animals used in laboratories. For example we  </a:t>
            </a:r>
          </a:p>
          <a:p>
            <a:endParaRPr lang="en-GB" sz="1200" b="0" kern="1200" dirty="0" smtClean="0">
              <a:solidFill>
                <a:schemeClr val="tx1"/>
              </a:solidFill>
              <a:latin typeface="+mn-lt"/>
              <a:ea typeface="+mn-ea"/>
              <a:cs typeface="+mn-cs"/>
            </a:endParaRPr>
          </a:p>
          <a:p>
            <a:pPr marL="228600" indent="-228600">
              <a:buAutoNum type="arabicParenR"/>
            </a:pPr>
            <a:r>
              <a:rPr lang="en-GB" sz="1200" b="0" kern="1200" dirty="0" smtClean="0">
                <a:solidFill>
                  <a:schemeClr val="tx1"/>
                </a:solidFill>
                <a:latin typeface="+mn-lt"/>
                <a:ea typeface="+mn-ea"/>
                <a:cs typeface="+mn-cs"/>
              </a:rPr>
              <a:t>funds </a:t>
            </a:r>
            <a:r>
              <a:rPr lang="en-GB" sz="1200" b="0" kern="1200" dirty="0" smtClean="0">
                <a:solidFill>
                  <a:schemeClr val="tx1"/>
                </a:solidFill>
                <a:latin typeface="+mn-lt"/>
                <a:ea typeface="+mn-ea"/>
                <a:cs typeface="+mn-cs"/>
              </a:rPr>
              <a:t>research and validation efforts for promising non-animal tests</a:t>
            </a:r>
            <a:r>
              <a:rPr lang="en-GB" sz="1200" b="0" kern="1200" baseline="0" dirty="0" smtClean="0">
                <a:solidFill>
                  <a:schemeClr val="tx1"/>
                </a:solidFill>
                <a:latin typeface="+mn-lt"/>
                <a:ea typeface="+mn-ea"/>
                <a:cs typeface="+mn-cs"/>
              </a:rPr>
              <a:t> AND </a:t>
            </a:r>
            <a:endParaRPr lang="en-GB" sz="1200" b="0" kern="1200" baseline="0" dirty="0" smtClean="0">
              <a:solidFill>
                <a:schemeClr val="tx1"/>
              </a:solidFill>
              <a:latin typeface="+mn-lt"/>
              <a:ea typeface="+mn-ea"/>
              <a:cs typeface="+mn-cs"/>
            </a:endParaRPr>
          </a:p>
          <a:p>
            <a:pPr marL="228600" indent="-228600">
              <a:buAutoNum type="arabicParenR"/>
            </a:pPr>
            <a:r>
              <a:rPr lang="en-GB" sz="1200" b="0" kern="1200" dirty="0" smtClean="0">
                <a:solidFill>
                  <a:schemeClr val="tx1"/>
                </a:solidFill>
                <a:latin typeface="+mn-lt"/>
                <a:ea typeface="+mn-ea"/>
                <a:cs typeface="+mn-cs"/>
              </a:rPr>
              <a:t>bridges </a:t>
            </a:r>
            <a:r>
              <a:rPr lang="en-GB" sz="1200" b="0" kern="1200" dirty="0" smtClean="0">
                <a:solidFill>
                  <a:schemeClr val="tx1"/>
                </a:solidFill>
                <a:latin typeface="+mn-lt"/>
                <a:ea typeface="+mn-ea"/>
                <a:cs typeface="+mn-cs"/>
              </a:rPr>
              <a:t>the gap between research and regulatory agencies to establish and promote clear paths to validation and regulatory use of non-animal techniques </a:t>
            </a:r>
          </a:p>
          <a:p>
            <a:r>
              <a:rPr lang="en-GB" sz="1200" b="0" kern="1200" dirty="0" smtClean="0">
                <a:solidFill>
                  <a:schemeClr val="tx1"/>
                </a:solidFill>
                <a:latin typeface="+mn-lt"/>
                <a:ea typeface="+mn-ea"/>
                <a:cs typeface="+mn-cs"/>
              </a:rPr>
              <a:t>3) </a:t>
            </a:r>
            <a:r>
              <a:rPr lang="en-GB" sz="1200" b="0" kern="1200" dirty="0" smtClean="0">
                <a:solidFill>
                  <a:schemeClr val="tx1"/>
                </a:solidFill>
                <a:latin typeface="+mn-lt"/>
                <a:ea typeface="+mn-ea"/>
                <a:cs typeface="+mn-cs"/>
              </a:rPr>
              <a:t>promotes harmonisation across international regulatory bodies,  and </a:t>
            </a:r>
          </a:p>
          <a:p>
            <a:r>
              <a:rPr lang="en-GB" sz="1200" b="0" kern="1200" dirty="0" smtClean="0">
                <a:solidFill>
                  <a:schemeClr val="tx1"/>
                </a:solidFill>
                <a:latin typeface="+mn-lt"/>
                <a:ea typeface="+mn-ea"/>
                <a:cs typeface="+mn-cs"/>
              </a:rPr>
              <a:t>4) </a:t>
            </a:r>
            <a:r>
              <a:rPr lang="en-GB" sz="1200" b="0" kern="1200" dirty="0" smtClean="0">
                <a:solidFill>
                  <a:schemeClr val="tx1"/>
                </a:solidFill>
                <a:latin typeface="+mn-lt"/>
                <a:ea typeface="+mn-ea"/>
                <a:cs typeface="+mn-cs"/>
              </a:rPr>
              <a:t>promotes awareness regarding accepted non-animal methods.</a:t>
            </a: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Science Consortium was</a:t>
            </a:r>
            <a:r>
              <a:rPr lang="en-GB" sz="1200" kern="1200" baseline="0" dirty="0" smtClean="0">
                <a:solidFill>
                  <a:schemeClr val="tx1"/>
                </a:solidFill>
                <a:latin typeface="+mn-lt"/>
                <a:ea typeface="+mn-ea"/>
                <a:cs typeface="+mn-cs"/>
              </a:rPr>
              <a:t> awarded the </a:t>
            </a:r>
            <a:r>
              <a:rPr lang="en-GB" sz="1200" kern="1200" dirty="0" smtClean="0">
                <a:solidFill>
                  <a:schemeClr val="tx1"/>
                </a:solidFill>
                <a:latin typeface="+mn-lt"/>
                <a:ea typeface="+mn-ea"/>
                <a:cs typeface="+mn-cs"/>
              </a:rPr>
              <a:t>lush prize training award for its multifaceted approach to providing educational outreach to companies and regulators through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initiating </a:t>
            </a:r>
            <a:r>
              <a:rPr lang="en-GB" sz="1200" kern="1200" dirty="0" smtClean="0">
                <a:solidFill>
                  <a:schemeClr val="tx1"/>
                </a:solidFill>
                <a:latin typeface="+mn-lt"/>
                <a:ea typeface="+mn-ea"/>
                <a:cs typeface="+mn-cs"/>
              </a:rPr>
              <a:t>face-to-face training sessions,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developing </a:t>
            </a:r>
            <a:r>
              <a:rPr lang="en-GB" sz="1200" kern="1200" dirty="0" smtClean="0">
                <a:solidFill>
                  <a:schemeClr val="tx1"/>
                </a:solidFill>
                <a:latin typeface="+mn-lt"/>
                <a:ea typeface="+mn-ea"/>
                <a:cs typeface="+mn-cs"/>
              </a:rPr>
              <a:t>educational resources to promote the acceptance and uptake of non-animal methods for regulatory purposes and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organising </a:t>
            </a:r>
            <a:r>
              <a:rPr lang="en-GB" sz="1200" kern="1200" dirty="0" smtClean="0">
                <a:solidFill>
                  <a:schemeClr val="tx1"/>
                </a:solidFill>
                <a:latin typeface="+mn-lt"/>
                <a:ea typeface="+mn-ea"/>
                <a:cs typeface="+mn-cs"/>
              </a:rPr>
              <a:t>webinars.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I’ll </a:t>
            </a:r>
            <a:r>
              <a:rPr lang="en-GB" sz="1200" kern="1200" dirty="0" smtClean="0">
                <a:solidFill>
                  <a:schemeClr val="tx1"/>
                </a:solidFill>
                <a:latin typeface="+mn-lt"/>
                <a:ea typeface="+mn-ea"/>
                <a:cs typeface="+mn-cs"/>
              </a:rPr>
              <a:t>talk briefly about the training sessions and outreach</a:t>
            </a:r>
            <a:r>
              <a:rPr lang="en-GB" sz="1200" kern="1200" baseline="0" dirty="0" smtClean="0">
                <a:solidFill>
                  <a:schemeClr val="tx1"/>
                </a:solidFill>
                <a:latin typeface="+mn-lt"/>
                <a:ea typeface="+mn-ea"/>
                <a:cs typeface="+mn-cs"/>
              </a:rPr>
              <a:t> and then focus the rest of the talk on the REACH webinar series that ran from the end of 2014 to the middle of this year. </a:t>
            </a:r>
          </a:p>
          <a:p>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93E4E8-81E8-4CC8-BD92-1E5546EF6F5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The Science Consortium’s work regarding education and training has focused largely on animal testing for regulatory purposes, that’s testing on animals that is required by law, for example testing chemicals, pesticides and biocides. </a:t>
            </a:r>
            <a:r>
              <a:rPr lang="en-GB" sz="1200" kern="1200" dirty="0" smtClean="0">
                <a:solidFill>
                  <a:schemeClr val="tx1"/>
                </a:solidFill>
                <a:latin typeface="+mn-lt"/>
                <a:ea typeface="+mn-ea"/>
                <a:cs typeface="+mn-cs"/>
              </a:rPr>
              <a:t>Regulatory acceptance is critical to reducing tests on animals; so the Science Consortium initiated training for the Environmental Protection Agency on the use of </a:t>
            </a:r>
            <a:r>
              <a:rPr lang="en-GB" sz="1200" i="1" kern="1200" dirty="0" smtClean="0">
                <a:solidFill>
                  <a:schemeClr val="tx1"/>
                </a:solidFill>
                <a:latin typeface="+mn-lt"/>
                <a:ea typeface="+mn-ea"/>
                <a:cs typeface="+mn-cs"/>
              </a:rPr>
              <a:t>in vitro</a:t>
            </a:r>
            <a:r>
              <a:rPr lang="en-GB" sz="1200" kern="1200" dirty="0" smtClean="0">
                <a:solidFill>
                  <a:schemeClr val="tx1"/>
                </a:solidFill>
                <a:latin typeface="+mn-lt"/>
                <a:ea typeface="+mn-ea"/>
                <a:cs typeface="+mn-cs"/>
              </a:rPr>
              <a:t>  methods. The training was provided by leading experts in the field from the Institute for In Vitro Sciences and took place on the 4</a:t>
            </a:r>
            <a:r>
              <a:rPr lang="en-GB" sz="1200" kern="1200" baseline="30000" dirty="0" smtClean="0">
                <a:solidFill>
                  <a:schemeClr val="tx1"/>
                </a:solidFill>
                <a:latin typeface="+mn-lt"/>
                <a:ea typeface="+mn-ea"/>
                <a:cs typeface="+mn-cs"/>
              </a:rPr>
              <a:t>th</a:t>
            </a:r>
            <a:r>
              <a:rPr lang="en-GB" sz="1200" kern="1200" dirty="0" smtClean="0">
                <a:solidFill>
                  <a:schemeClr val="tx1"/>
                </a:solidFill>
                <a:latin typeface="+mn-lt"/>
                <a:ea typeface="+mn-ea"/>
                <a:cs typeface="+mn-cs"/>
              </a:rPr>
              <a:t> August of this year. </a:t>
            </a:r>
            <a:r>
              <a:rPr lang="en-GB" sz="1200" b="0" kern="1200" dirty="0" smtClean="0">
                <a:solidFill>
                  <a:srgbClr val="FF0000"/>
                </a:solidFill>
                <a:latin typeface="+mn-lt"/>
                <a:ea typeface="+mn-ea"/>
                <a:cs typeface="+mn-cs"/>
              </a:rPr>
              <a:t>This</a:t>
            </a:r>
            <a:r>
              <a:rPr lang="en-GB" sz="1200" b="0" kern="1200" baseline="0" dirty="0" smtClean="0">
                <a:solidFill>
                  <a:srgbClr val="FF0000"/>
                </a:solidFill>
                <a:latin typeface="+mn-lt"/>
                <a:ea typeface="+mn-ea"/>
                <a:cs typeface="+mn-cs"/>
              </a:rPr>
              <a:t> was the first IIVS/EPA training session and </a:t>
            </a:r>
            <a:r>
              <a:rPr lang="en-GB" sz="1200" b="0" kern="1200" baseline="0" dirty="0" smtClean="0">
                <a:solidFill>
                  <a:srgbClr val="FF0000"/>
                </a:solidFill>
                <a:latin typeface="+mn-lt"/>
                <a:ea typeface="+mn-ea"/>
                <a:cs typeface="+mn-cs"/>
              </a:rPr>
              <a:t>there are plans to </a:t>
            </a:r>
            <a:r>
              <a:rPr lang="en-GB" sz="1200" b="0" kern="1200" baseline="0" dirty="0" smtClean="0">
                <a:solidFill>
                  <a:srgbClr val="FF0000"/>
                </a:solidFill>
                <a:latin typeface="+mn-lt"/>
                <a:ea typeface="+mn-ea"/>
                <a:cs typeface="+mn-cs"/>
              </a:rPr>
              <a:t>make this an annual event. </a:t>
            </a:r>
            <a:r>
              <a:rPr lang="en-GB" sz="1200" b="0" kern="1200" dirty="0" smtClean="0">
                <a:solidFill>
                  <a:srgbClr val="FF0000"/>
                </a:solidFill>
                <a:latin typeface="+mn-lt"/>
                <a:ea typeface="+mn-ea"/>
                <a:cs typeface="+mn-cs"/>
              </a:rPr>
              <a:t>Additional training opportunities</a:t>
            </a:r>
            <a:r>
              <a:rPr lang="en-GB" sz="1200" b="0" kern="1200" baseline="0" dirty="0" smtClean="0">
                <a:solidFill>
                  <a:srgbClr val="FF0000"/>
                </a:solidFill>
                <a:latin typeface="+mn-lt"/>
                <a:ea typeface="+mn-ea"/>
                <a:cs typeface="+mn-cs"/>
              </a:rPr>
              <a:t> with other regulators are planned for next year. </a:t>
            </a:r>
            <a:endParaRPr lang="en-GB" sz="1200" b="0" kern="1200" dirty="0" smtClean="0">
              <a:solidFill>
                <a:srgbClr val="FF0000"/>
              </a:solidFill>
              <a:latin typeface="+mn-lt"/>
              <a:ea typeface="+mn-ea"/>
              <a:cs typeface="+mn-cs"/>
            </a:endParaRPr>
          </a:p>
          <a:p>
            <a:endParaRPr lang="en-US" b="0" dirty="0" smtClean="0"/>
          </a:p>
          <a:p>
            <a:endParaRPr lang="en-US" b="0" dirty="0" smtClean="0"/>
          </a:p>
          <a:p>
            <a:r>
              <a:rPr lang="en-US" b="0" dirty="0" smtClean="0"/>
              <a:t>This is</a:t>
            </a:r>
            <a:r>
              <a:rPr lang="en-US" b="0" baseline="0" dirty="0" smtClean="0"/>
              <a:t> a group, actually our group, at an IIVS for training.  They provide hands on training for many non-animal methods that can be use to replace tests on animals, for example, skin sensitization, skin and eye irritation.</a:t>
            </a:r>
            <a:endParaRPr lang="en-US" b="0"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Using our website, we provide valuable resources to companies regarding the use of non-animal methods, including a list of validated and regulatory accepted alternative methods, factsheets on non-animal methods and information about testing </a:t>
            </a:r>
            <a:r>
              <a:rPr lang="en-GB" sz="1200" kern="1200" dirty="0" err="1" smtClean="0">
                <a:solidFill>
                  <a:schemeClr val="tx1"/>
                </a:solidFill>
                <a:latin typeface="+mn-lt"/>
                <a:ea typeface="+mn-ea"/>
                <a:cs typeface="+mn-cs"/>
              </a:rPr>
              <a:t>nanomaterials</a:t>
            </a:r>
            <a:r>
              <a:rPr lang="en-GB" sz="1200" kern="1200" dirty="0" smtClean="0">
                <a:solidFill>
                  <a:schemeClr val="tx1"/>
                </a:solidFill>
                <a:latin typeface="+mn-lt"/>
                <a:ea typeface="+mn-ea"/>
                <a:cs typeface="+mn-cs"/>
              </a:rPr>
              <a:t> using non-animal methods. We publish widely on the use of alternatives methods in peer reviewed</a:t>
            </a:r>
            <a:r>
              <a:rPr lang="en-GB" sz="1200" kern="1200" baseline="0" dirty="0" smtClean="0">
                <a:solidFill>
                  <a:schemeClr val="tx1"/>
                </a:solidFill>
                <a:latin typeface="+mn-lt"/>
                <a:ea typeface="+mn-ea"/>
                <a:cs typeface="+mn-cs"/>
              </a:rPr>
              <a:t> journals and in the trade press and present at international conferences</a:t>
            </a:r>
            <a:r>
              <a:rPr lang="en-GB" sz="1200" kern="120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If you haven’t already I encourage to take a look at our site where you can download</a:t>
            </a:r>
            <a:r>
              <a:rPr lang="en-GB" sz="1200" b="0" kern="1200" baseline="0" dirty="0" smtClean="0">
                <a:solidFill>
                  <a:schemeClr val="tx1"/>
                </a:solidFill>
                <a:latin typeface="+mn-lt"/>
                <a:ea typeface="+mn-ea"/>
                <a:cs typeface="+mn-cs"/>
              </a:rPr>
              <a:t> the factsheets. </a:t>
            </a:r>
            <a:endParaRPr lang="en-GB" sz="1200" b="0" kern="1200" dirty="0" smtClean="0">
              <a:solidFill>
                <a:schemeClr val="tx1"/>
              </a:solidFill>
              <a:latin typeface="+mn-lt"/>
              <a:ea typeface="+mn-ea"/>
              <a:cs typeface="+mn-cs"/>
            </a:endParaRPr>
          </a:p>
          <a:p>
            <a:endParaRPr lang="en-US" b="0" baseline="0" dirty="0" smtClean="0"/>
          </a:p>
          <a:p>
            <a:r>
              <a:rPr lang="en-US" b="0" baseline="0" dirty="0" smtClean="0"/>
              <a:t>We also provide funding opportunities and prizes. For example, the Science Consortium recently teamed up with a company called </a:t>
            </a:r>
            <a:r>
              <a:rPr lang="en-US" b="0" baseline="0" dirty="0" err="1" smtClean="0"/>
              <a:t>MatTek</a:t>
            </a:r>
            <a:r>
              <a:rPr lang="en-US" b="0" baseline="0" dirty="0" smtClean="0"/>
              <a:t>. </a:t>
            </a:r>
            <a:r>
              <a:rPr lang="en-US" b="0" baseline="0" dirty="0" err="1" smtClean="0"/>
              <a:t>MatTek</a:t>
            </a:r>
            <a:r>
              <a:rPr lang="en-US" b="0" baseline="0" dirty="0" smtClean="0"/>
              <a:t> produces human cell-based tissues that can be used as alternatives to testing on animals. Free or discounted tissues were awarded to selected researchers who submitted proposals on how </a:t>
            </a:r>
            <a:r>
              <a:rPr lang="en-US" b="0" baseline="0" dirty="0" err="1" smtClean="0"/>
              <a:t>MatTec</a:t>
            </a:r>
            <a:r>
              <a:rPr lang="en-US" b="0" baseline="0" dirty="0" smtClean="0"/>
              <a:t> tissues could be used in their work to reduce animal testing. </a:t>
            </a:r>
          </a:p>
          <a:p>
            <a:endParaRPr lang="en-US" b="0" dirty="0" smtClean="0"/>
          </a:p>
          <a:p>
            <a:r>
              <a:rPr lang="en-US" b="0" dirty="0" smtClean="0"/>
              <a:t>Recently, the Science consortium</a:t>
            </a:r>
            <a:r>
              <a:rPr lang="en-US" b="0" baseline="0" dirty="0" smtClean="0"/>
              <a:t> awarded $200,000 for the development of an in vitro test to assess the inhalation toxicity of </a:t>
            </a:r>
            <a:r>
              <a:rPr lang="en-US" b="0" baseline="0" dirty="0" err="1" smtClean="0"/>
              <a:t>nanonmaterials</a:t>
            </a:r>
            <a:r>
              <a:rPr lang="en-US" b="0" baseline="0" dirty="0" smtClean="0"/>
              <a:t>. </a:t>
            </a: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a:t>
            </a:r>
            <a:r>
              <a:rPr lang="en-US" b="0" baseline="0" dirty="0" smtClean="0"/>
              <a:t>e have an ongoing competition at the moment to encourage researchers to contribute to the development of Adverse Outcome Pathways. An Adverse Outcome pathways is a framework describing a sequential chain of linked events that can lead to an adverse health or </a:t>
            </a:r>
            <a:r>
              <a:rPr lang="en-US" b="0" baseline="0" dirty="0" err="1" smtClean="0"/>
              <a:t>ecotoxicological</a:t>
            </a:r>
            <a:r>
              <a:rPr lang="en-US" b="0" baseline="0" dirty="0" smtClean="0"/>
              <a:t> effect.  The competition is running until the 15</a:t>
            </a:r>
            <a:r>
              <a:rPr lang="en-US" b="0" baseline="30000" dirty="0" smtClean="0"/>
              <a:t>th</a:t>
            </a:r>
            <a:r>
              <a:rPr lang="en-US" b="0" baseline="0" dirty="0" smtClean="0"/>
              <a:t> of March if you would like more information about the competition I have some flyers with me and I’m happy to talk with you at the end of the session. </a:t>
            </a:r>
            <a:endParaRPr lang="en-US" b="0" dirty="0" smtClean="0"/>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recognise that webinars are a valuable training medium</a:t>
            </a:r>
            <a:r>
              <a:rPr lang="en-GB" baseline="0" dirty="0" smtClean="0"/>
              <a:t> and we launched our first webinar series at the end of 2014 which I’ll talk about now.</a:t>
            </a:r>
            <a:endParaRPr lang="en-GB" dirty="0" smtClean="0"/>
          </a:p>
        </p:txBody>
      </p:sp>
      <p:sp>
        <p:nvSpPr>
          <p:cNvPr id="4" name="Slide Number Placeholder 3"/>
          <p:cNvSpPr>
            <a:spLocks noGrp="1"/>
          </p:cNvSpPr>
          <p:nvPr>
            <p:ph type="sldNum" sz="quarter" idx="10"/>
          </p:nvPr>
        </p:nvSpPr>
        <p:spPr/>
        <p:txBody>
          <a:bodyPr/>
          <a:lstStyle/>
          <a:p>
            <a:fld id="{D493E4E8-81E8-4CC8-BD92-1E5546EF6F5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webinar</a:t>
            </a:r>
            <a:r>
              <a:rPr lang="en-GB" sz="1200" kern="1200" baseline="0" dirty="0" smtClean="0">
                <a:solidFill>
                  <a:schemeClr val="tx1"/>
                </a:solidFill>
                <a:latin typeface="+mn-lt"/>
                <a:ea typeface="+mn-ea"/>
                <a:cs typeface="+mn-cs"/>
              </a:rPr>
              <a:t> series directly addressed the animal testing implications of the European chemical testing programme called REACH. Some of you will have heard of REACH but many won’t so I’ll explain a little about it first.   </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REACH is the regulation on the Registration, Evaluation, Authorisation and Restriction of Chemicals</a:t>
            </a:r>
            <a:r>
              <a:rPr lang="en-GB" sz="1200" kern="1200" baseline="0" dirty="0" smtClean="0">
                <a:solidFill>
                  <a:schemeClr val="tx1"/>
                </a:solidFill>
                <a:latin typeface="+mn-lt"/>
                <a:ea typeface="+mn-ea"/>
                <a:cs typeface="+mn-cs"/>
              </a:rPr>
              <a:t> and the regulation </a:t>
            </a:r>
            <a:r>
              <a:rPr lang="en-GB" sz="1200" kern="1200" dirty="0" smtClean="0">
                <a:solidFill>
                  <a:schemeClr val="tx1"/>
                </a:solidFill>
                <a:latin typeface="+mn-lt"/>
                <a:ea typeface="+mn-ea"/>
                <a:cs typeface="+mn-cs"/>
              </a:rPr>
              <a:t>was adopted to improve the protection of human health and the environment from the risks that can be posed by chemicals.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Each chemical that is manufactured or imported into Europe above 1 tonne per year needs to registered and the data</a:t>
            </a:r>
            <a:r>
              <a:rPr lang="en-GB" sz="1200" kern="1200" baseline="0" dirty="0" smtClean="0">
                <a:solidFill>
                  <a:schemeClr val="tx1"/>
                </a:solidFill>
                <a:latin typeface="+mn-lt"/>
                <a:ea typeface="+mn-ea"/>
                <a:cs typeface="+mn-cs"/>
              </a:rPr>
              <a:t> required to register a chemical </a:t>
            </a:r>
            <a:r>
              <a:rPr lang="en-GB" sz="1200" kern="1200" dirty="0" smtClean="0">
                <a:solidFill>
                  <a:schemeClr val="tx1"/>
                </a:solidFill>
                <a:latin typeface="+mn-lt"/>
                <a:ea typeface="+mn-ea"/>
                <a:cs typeface="+mn-cs"/>
              </a:rPr>
              <a:t>increases depending on the amount</a:t>
            </a:r>
            <a:r>
              <a:rPr lang="en-GB" sz="1200" kern="1200" baseline="0" dirty="0" smtClean="0">
                <a:solidFill>
                  <a:schemeClr val="tx1"/>
                </a:solidFill>
                <a:latin typeface="+mn-lt"/>
                <a:ea typeface="+mn-ea"/>
                <a:cs typeface="+mn-cs"/>
              </a:rPr>
              <a:t> of the substance manufactured or imported into Europe.</a:t>
            </a:r>
            <a:r>
              <a:rPr lang="en-GB" sz="1200" kern="1200" dirty="0" smtClean="0">
                <a:solidFill>
                  <a:schemeClr val="tx1"/>
                </a:solidFill>
                <a:latin typeface="+mn-lt"/>
                <a:ea typeface="+mn-ea"/>
                <a:cs typeface="+mn-cs"/>
              </a:rPr>
              <a:t> Data is required</a:t>
            </a:r>
            <a:r>
              <a:rPr lang="en-GB" sz="1200" kern="1200" baseline="0" dirty="0" smtClean="0">
                <a:solidFill>
                  <a:schemeClr val="tx1"/>
                </a:solidFill>
                <a:latin typeface="+mn-lt"/>
                <a:ea typeface="+mn-ea"/>
                <a:cs typeface="+mn-cs"/>
              </a:rPr>
              <a:t> on </a:t>
            </a:r>
            <a:r>
              <a:rPr lang="en-GB" sz="1200" kern="1200" baseline="0" dirty="0" smtClean="0">
                <a:solidFill>
                  <a:schemeClr val="tx1"/>
                </a:solidFill>
                <a:latin typeface="+mn-lt"/>
                <a:ea typeface="+mn-ea"/>
                <a:cs typeface="+mn-cs"/>
              </a:rPr>
              <a:t>the </a:t>
            </a:r>
            <a:r>
              <a:rPr lang="en-GB" sz="1200" kern="1200" baseline="0" dirty="0" smtClean="0">
                <a:solidFill>
                  <a:schemeClr val="tx1"/>
                </a:solidFill>
                <a:latin typeface="+mn-lt"/>
                <a:ea typeface="+mn-ea"/>
                <a:cs typeface="+mn-cs"/>
              </a:rPr>
              <a:t>human health and environmental effects of the </a:t>
            </a:r>
            <a:r>
              <a:rPr lang="en-GB" sz="1200" kern="1200" baseline="0" dirty="0" smtClean="0">
                <a:solidFill>
                  <a:schemeClr val="tx1"/>
                </a:solidFill>
                <a:latin typeface="+mn-lt"/>
                <a:ea typeface="+mn-ea"/>
                <a:cs typeface="+mn-cs"/>
              </a:rPr>
              <a:t>chemical and tests </a:t>
            </a:r>
            <a:r>
              <a:rPr lang="en-GB" sz="1200" kern="1200" baseline="0" dirty="0" smtClean="0">
                <a:solidFill>
                  <a:schemeClr val="tx1"/>
                </a:solidFill>
                <a:latin typeface="+mn-lt"/>
                <a:ea typeface="+mn-ea"/>
                <a:cs typeface="+mn-cs"/>
              </a:rPr>
              <a:t>on animals are often required. If </a:t>
            </a:r>
            <a:r>
              <a:rPr lang="en-GB" sz="1200" kern="1200" dirty="0" smtClean="0">
                <a:solidFill>
                  <a:schemeClr val="tx1"/>
                </a:solidFill>
                <a:latin typeface="+mn-lt"/>
                <a:ea typeface="+mn-ea"/>
                <a:cs typeface="+mn-cs"/>
              </a:rPr>
              <a:t>there is no existing data for</a:t>
            </a:r>
            <a:r>
              <a:rPr lang="en-GB" sz="1200" kern="1200" baseline="0" dirty="0" smtClean="0">
                <a:solidFill>
                  <a:schemeClr val="tx1"/>
                </a:solidFill>
                <a:latin typeface="+mn-lt"/>
                <a:ea typeface="+mn-ea"/>
                <a:cs typeface="+mn-cs"/>
              </a:rPr>
              <a:t> a particular chemical</a:t>
            </a:r>
            <a:r>
              <a:rPr lang="en-GB" sz="1200" kern="1200" dirty="0" smtClean="0">
                <a:solidFill>
                  <a:schemeClr val="tx1"/>
                </a:solidFill>
                <a:latin typeface="+mn-lt"/>
                <a:ea typeface="+mn-ea"/>
                <a:cs typeface="+mn-cs"/>
              </a:rPr>
              <a:t>, the animal testing implications of REACH are huge.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some chemicals</a:t>
            </a:r>
            <a:r>
              <a:rPr lang="en-GB" sz="1200" kern="1200" baseline="0" dirty="0" smtClean="0">
                <a:solidFill>
                  <a:schemeClr val="tx1"/>
                </a:solidFill>
                <a:latin typeface="+mn-lt"/>
                <a:ea typeface="+mn-ea"/>
                <a:cs typeface="+mn-cs"/>
              </a:rPr>
              <a:t> thousands of animals may be used in testing.</a:t>
            </a:r>
            <a:r>
              <a:rPr lang="en-GB" sz="1200" kern="1200" dirty="0" smtClean="0">
                <a:solidFill>
                  <a:schemeClr val="tx1"/>
                </a:solidFill>
                <a:latin typeface="+mn-lt"/>
                <a:ea typeface="+mn-ea"/>
                <a:cs typeface="+mn-cs"/>
              </a:rPr>
              <a:t> </a:t>
            </a:r>
            <a:r>
              <a:rPr lang="en-GB" sz="1200" kern="1200" baseline="0" dirty="0" smtClean="0">
                <a:solidFill>
                  <a:schemeClr val="tx1"/>
                </a:solidFill>
                <a:latin typeface="+mn-lt"/>
                <a:ea typeface="+mn-ea"/>
                <a:cs typeface="+mn-cs"/>
              </a:rPr>
              <a:t>W</a:t>
            </a:r>
            <a:r>
              <a:rPr lang="en-GB" sz="1200" kern="1200" dirty="0" smtClean="0">
                <a:solidFill>
                  <a:schemeClr val="tx1"/>
                </a:solidFill>
                <a:latin typeface="+mn-lt"/>
                <a:ea typeface="+mn-ea"/>
                <a:cs typeface="+mn-cs"/>
              </a:rPr>
              <a:t>hen </a:t>
            </a:r>
            <a:r>
              <a:rPr lang="en-GB" sz="1200" kern="1200" dirty="0" smtClean="0">
                <a:solidFill>
                  <a:schemeClr val="tx1"/>
                </a:solidFill>
                <a:latin typeface="+mn-lt"/>
                <a:ea typeface="+mn-ea"/>
                <a:cs typeface="+mn-cs"/>
              </a:rPr>
              <a:t>you consider that tens of thousands of substances are expected to be registered for this deadline you can see that we expect millions of animals to be used in the coming years.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REACH</a:t>
            </a:r>
            <a:r>
              <a:rPr lang="en-GB" sz="1200" kern="1200" baseline="0" dirty="0" smtClean="0">
                <a:solidFill>
                  <a:schemeClr val="tx1"/>
                </a:solidFill>
                <a:latin typeface="+mn-lt"/>
                <a:ea typeface="+mn-ea"/>
                <a:cs typeface="+mn-cs"/>
              </a:rPr>
              <a:t> includes a number of provisions to ensure that tests on animals are only conducted as a last resort. These include specific and general adaptations of the standard animal testing information requirements. This means that where a non-animal method is available it must be used instead of testing on animals. </a:t>
            </a:r>
            <a:r>
              <a:rPr lang="en-GB" sz="1200" kern="1200" dirty="0" smtClean="0">
                <a:solidFill>
                  <a:schemeClr val="tx1"/>
                </a:solidFill>
                <a:latin typeface="+mn-lt"/>
                <a:ea typeface="+mn-ea"/>
                <a:cs typeface="+mn-cs"/>
              </a:rPr>
              <a:t>There are non-animal </a:t>
            </a:r>
            <a:r>
              <a:rPr lang="en-GB" sz="1200" kern="1200" baseline="0" dirty="0" smtClean="0">
                <a:solidFill>
                  <a:schemeClr val="tx1"/>
                </a:solidFill>
                <a:latin typeface="+mn-lt"/>
                <a:ea typeface="+mn-ea"/>
                <a:cs typeface="+mn-cs"/>
              </a:rPr>
              <a:t>methods available for many of the tests required for the 2018 deadline although the use and acceptance of these methods is not as good as it could be. We felt that we couldn’t rely on the regulators to promote the use and acceptance of non-animal methods so we developed a webinar series address this issue.</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93E4E8-81E8-4CC8-BD92-1E5546EF6F5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teamed up with the online news service, Chemical Watch, to co-host the 7-part webinar series promoting the use of non-animal methods to meet REACH data requirements focusing on the tests required for the 2018 deadline.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felt that it was essential that the webinars be presented by leading experts in the field, including industry and REACH consultants, academics and regulators. This</a:t>
            </a:r>
            <a:r>
              <a:rPr lang="en-GB" sz="1200" kern="1200" baseline="0" dirty="0" smtClean="0">
                <a:solidFill>
                  <a:schemeClr val="tx1"/>
                </a:solidFill>
                <a:latin typeface="+mn-lt"/>
                <a:ea typeface="+mn-ea"/>
                <a:cs typeface="+mn-cs"/>
              </a:rPr>
              <a:t> was important </a:t>
            </a:r>
            <a:r>
              <a:rPr lang="en-GB" sz="1200" kern="1200" dirty="0" smtClean="0">
                <a:solidFill>
                  <a:schemeClr val="tx1"/>
                </a:solidFill>
                <a:latin typeface="+mn-lt"/>
                <a:ea typeface="+mn-ea"/>
                <a:cs typeface="+mn-cs"/>
              </a:rPr>
              <a:t>to ensure that the content was relevant to those who would be using</a:t>
            </a:r>
            <a:r>
              <a:rPr lang="en-GB" sz="1200" kern="1200" baseline="0" dirty="0" smtClean="0">
                <a:solidFill>
                  <a:schemeClr val="tx1"/>
                </a:solidFill>
                <a:latin typeface="+mn-lt"/>
                <a:ea typeface="+mn-ea"/>
                <a:cs typeface="+mn-cs"/>
              </a:rPr>
              <a:t> the methods </a:t>
            </a:r>
            <a:r>
              <a:rPr lang="en-GB" sz="1200" kern="1200" dirty="0" smtClean="0">
                <a:solidFill>
                  <a:schemeClr val="tx1"/>
                </a:solidFill>
                <a:latin typeface="+mn-lt"/>
                <a:ea typeface="+mn-ea"/>
                <a:cs typeface="+mn-cs"/>
              </a:rPr>
              <a:t>and also so that personal experiences and advice could be shared. The European Union reference laboratory for alternatives to animal testing played a pivotal role in the webinar series and participated in 4 of the 7 webinars. You can see that experts from a number of large international companies also contributed</a:t>
            </a:r>
            <a:r>
              <a:rPr lang="en-GB" sz="1200" kern="1200" baseline="0" dirty="0" smtClean="0">
                <a:solidFill>
                  <a:schemeClr val="tx1"/>
                </a:solidFill>
                <a:latin typeface="+mn-lt"/>
                <a:ea typeface="+mn-ea"/>
                <a:cs typeface="+mn-cs"/>
              </a:rPr>
              <a:t> to the series. The institute of in vitro Science also participated in two of the webinars.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latin typeface="+mn-lt"/>
                <a:ea typeface="+mn-ea"/>
                <a:cs typeface="+mn-cs"/>
              </a:rPr>
              <a:t>At the end of each webinar there was the opportunity for those listening to ask the presenters questions and for many of the webinars the experts took the opportunity to provide written answers to some of the questions which can be downloaded from our website.</a:t>
            </a:r>
            <a:endParaRPr lang="en-GB"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93E4E8-81E8-4CC8-BD92-1E5546EF6F5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39775"/>
            <a:ext cx="6581775" cy="3703638"/>
          </a:xfrm>
        </p:spPr>
      </p:sp>
      <p:sp>
        <p:nvSpPr>
          <p:cNvPr id="3" name="Notes Placeholder 2"/>
          <p:cNvSpPr>
            <a:spLocks noGrp="1"/>
          </p:cNvSpPr>
          <p:nvPr>
            <p:ph type="body" idx="1"/>
          </p:nvPr>
        </p:nvSpPr>
        <p:spPr/>
        <p:txBody>
          <a:bodyPr>
            <a:normAutofit lnSpcReduction="10000"/>
          </a:bodyPr>
          <a:lstStyle/>
          <a:p>
            <a:r>
              <a:rPr lang="en-GB" dirty="0" smtClean="0"/>
              <a:t>We covered</a:t>
            </a:r>
            <a:r>
              <a:rPr lang="en-GB" baseline="0" dirty="0" smtClean="0"/>
              <a:t> a wide range of subjects including general topics such as the use of computer models to predict toxicity and the regulatory processes involved in the acceptance of non-animal methods. </a:t>
            </a:r>
          </a:p>
          <a:p>
            <a:endParaRPr lang="en-GB" baseline="0" dirty="0" smtClean="0"/>
          </a:p>
          <a:p>
            <a:r>
              <a:rPr lang="en-GB" baseline="0" dirty="0" smtClean="0"/>
              <a:t>We also covered more specific topics such as non-animal methods for skin and eye irritation. The animal test to assess skin and eye irritation involves applying the chemical to a rabbits sensitive eyes or skin. However, there are several non-animal methods that can be in an integrated testing strategy to avoid doing the animal test. Another example is skin sensitisation, or skin allergy.  Mice or guinea pigs are used in these tests but a battery of non-animal methods is available which can be used in place of the animal test.</a:t>
            </a:r>
          </a:p>
          <a:p>
            <a:r>
              <a:rPr lang="en-GB" baseline="0" dirty="0" smtClean="0"/>
              <a:t> </a:t>
            </a:r>
          </a:p>
          <a:p>
            <a:r>
              <a:rPr lang="en-GB" baseline="0" dirty="0" smtClean="0"/>
              <a:t>We also had a webinar on alternatives to acute toxicity testing. Some of you will have heard of the LD50 test. This is a test used to determine what dose of a chemical will kill half the animals. Because death is measured it’s a particularly horrible test. The use of non-animal tests and other strategies that can be used to reduce the occasions when these tests on animals are required were described in the webinar.</a:t>
            </a:r>
          </a:p>
        </p:txBody>
      </p:sp>
      <p:sp>
        <p:nvSpPr>
          <p:cNvPr id="4" name="Slide Number Placeholder 3"/>
          <p:cNvSpPr>
            <a:spLocks noGrp="1"/>
          </p:cNvSpPr>
          <p:nvPr>
            <p:ph type="sldNum" sz="quarter" idx="10"/>
          </p:nvPr>
        </p:nvSpPr>
        <p:spPr/>
        <p:txBody>
          <a:bodyPr/>
          <a:lstStyle/>
          <a:p>
            <a:fld id="{D493E4E8-81E8-4CC8-BD92-1E5546EF6F5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11/17/2015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pPr/>
              <a:t>‹#›</a:t>
            </a:fld>
            <a:endParaRPr lang="en-US"/>
          </a:p>
        </p:txBody>
      </p:sp>
    </p:spTree>
    <p:extLst>
      <p:ext uri="{BB962C8B-B14F-4D97-AF65-F5344CB8AC3E}">
        <p14:creationId xmlns:p14="http://schemas.microsoft.com/office/powerpoint/2010/main" xmlns="" val="315596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150049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168501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264406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xmlns="" val="170567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77699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149547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193100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40999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extLst>
      <p:ext uri="{BB962C8B-B14F-4D97-AF65-F5344CB8AC3E}">
        <p14:creationId xmlns:p14="http://schemas.microsoft.com/office/powerpoint/2010/main" xmlns="" val="184352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pPr/>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226400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pPr/>
              <a:t>11/17/2015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xmlns="" val="2838818653"/>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chemicalwatch.com/" TargetMode="External"/><Relationship Id="rId18" Type="http://schemas.openxmlformats.org/officeDocument/2006/relationships/image" Target="../media/image24.g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jpeg"/><Relationship Id="rId2" Type="http://schemas.openxmlformats.org/officeDocument/2006/relationships/notesSlide" Target="../notesSlides/notesSlide15.xml"/><Relationship Id="rId16" Type="http://schemas.openxmlformats.org/officeDocument/2006/relationships/hyperlink" Target="https://upload.wikimedia.org/wikipedia/en/7/7a/European_chemicals_agency_logo.jpg" TargetMode="External"/><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emf"/><Relationship Id="rId7" Type="http://schemas.openxmlformats.org/officeDocument/2006/relationships/hyperlink" Target="http://www.piscltd.org.uk/alternatives-approved-by-regulator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hyperlink" Target="http://www.piscltd.org.uk/current-and-future-funding-for-the-development-of-promising-nonanimal-methods/" TargetMode="External"/><Relationship Id="rId9" Type="http://schemas.openxmlformats.org/officeDocument/2006/relationships/hyperlink" Target="http://www.piscltd.org.uk/harmonisation-activiti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chemicalwatch.com/" TargetMode="External"/><Relationship Id="rId18" Type="http://schemas.openxmlformats.org/officeDocument/2006/relationships/image" Target="../media/image24.gi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jpeg"/><Relationship Id="rId2" Type="http://schemas.openxmlformats.org/officeDocument/2006/relationships/notesSlide" Target="../notesSlides/notesSlide8.xml"/><Relationship Id="rId16" Type="http://schemas.openxmlformats.org/officeDocument/2006/relationships/hyperlink" Target="https://upload.wikimedia.org/wikipedia/en/7/7a/European_chemicals_agency_logo.jpg" TargetMode="External"/><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p:cNvSpPr>
          <p:nvPr/>
        </p:nvSpPr>
        <p:spPr bwMode="auto">
          <a:xfrm>
            <a:off x="-168275" y="-1191"/>
            <a:ext cx="9323388" cy="5276850"/>
          </a:xfrm>
          <a:custGeom>
            <a:avLst/>
            <a:gdLst/>
            <a:ahLst/>
            <a:cxnLst>
              <a:cxn ang="0">
                <a:pos x="0" y="0"/>
              </a:cxn>
              <a:cxn ang="0">
                <a:pos x="0" y="0"/>
              </a:cxn>
              <a:cxn ang="0">
                <a:pos x="0" y="7199"/>
              </a:cxn>
              <a:cxn ang="0">
                <a:pos x="9599" y="7199"/>
              </a:cxn>
              <a:cxn ang="0">
                <a:pos x="9599" y="0"/>
              </a:cxn>
              <a:cxn ang="0">
                <a:pos x="0" y="0"/>
              </a:cxn>
            </a:cxnLst>
            <a:rect l="0" t="0" r="r" b="b"/>
            <a:pathLst>
              <a:path w="9599" h="7199">
                <a:moveTo>
                  <a:pt x="0" y="0"/>
                </a:moveTo>
                <a:lnTo>
                  <a:pt x="0" y="0"/>
                </a:lnTo>
                <a:lnTo>
                  <a:pt x="0" y="7199"/>
                </a:lnTo>
                <a:lnTo>
                  <a:pt x="9599" y="7199"/>
                </a:lnTo>
                <a:lnTo>
                  <a:pt x="9599" y="0"/>
                </a:lnTo>
                <a:lnTo>
                  <a:pt x="0" y="0"/>
                </a:lnTo>
                <a:close/>
              </a:path>
            </a:pathLst>
          </a:custGeom>
          <a:solidFill>
            <a:srgbClr val="5488C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68274" y="560293"/>
            <a:ext cx="9323388" cy="1535205"/>
          </a:xfrm>
        </p:spPr>
        <p:txBody>
          <a:bodyPr>
            <a:normAutofit/>
          </a:bodyPr>
          <a:lstStyle/>
          <a:p>
            <a:pPr indent="-256032">
              <a:spcBef>
                <a:spcPts val="1200"/>
              </a:spcBef>
            </a:pPr>
            <a:r>
              <a:rPr lang="en-US" sz="4000" b="1" dirty="0" err="1" smtClean="0">
                <a:solidFill>
                  <a:schemeClr val="bg1"/>
                </a:solidFill>
                <a:latin typeface="Arial" pitchFamily="34" charset="0"/>
                <a:ea typeface="Tahoma" pitchFamily="34" charset="0"/>
                <a:cs typeface="Arial" pitchFamily="34" charset="0"/>
              </a:rPr>
              <a:t>Minimising</a:t>
            </a:r>
            <a:r>
              <a:rPr lang="en-US" sz="4000" b="1" dirty="0" smtClean="0">
                <a:solidFill>
                  <a:schemeClr val="bg1"/>
                </a:solidFill>
                <a:latin typeface="Arial" pitchFamily="34" charset="0"/>
                <a:ea typeface="Tahoma" pitchFamily="34" charset="0"/>
                <a:cs typeface="Arial" pitchFamily="34" charset="0"/>
              </a:rPr>
              <a:t> animal tests through education and training</a:t>
            </a:r>
            <a:endParaRPr lang="en-US" sz="4000" b="1" cap="all" dirty="0">
              <a:solidFill>
                <a:schemeClr val="bg1"/>
              </a:solidFill>
              <a:latin typeface="Arial" pitchFamily="34" charset="0"/>
              <a:ea typeface="Tahoma" pitchFamily="34" charset="0"/>
              <a:cs typeface="Arial" pitchFamily="34" charset="0"/>
            </a:endParaRPr>
          </a:p>
        </p:txBody>
      </p:sp>
      <p:sp>
        <p:nvSpPr>
          <p:cNvPr id="3" name="Subtitle 2"/>
          <p:cNvSpPr>
            <a:spLocks noGrp="1"/>
          </p:cNvSpPr>
          <p:nvPr>
            <p:ph type="subTitle" idx="1"/>
          </p:nvPr>
        </p:nvSpPr>
        <p:spPr>
          <a:xfrm>
            <a:off x="-168274" y="2512219"/>
            <a:ext cx="9323389" cy="1962316"/>
          </a:xfrm>
        </p:spPr>
        <p:txBody>
          <a:bodyPr>
            <a:normAutofit fontScale="92500" lnSpcReduction="20000"/>
          </a:bodyPr>
          <a:lstStyle/>
          <a:p>
            <a:pPr>
              <a:spcBef>
                <a:spcPts val="72"/>
              </a:spcBef>
            </a:pPr>
            <a:r>
              <a:rPr lang="en-US" sz="2800" dirty="0" smtClean="0">
                <a:solidFill>
                  <a:schemeClr val="tx1"/>
                </a:solidFill>
                <a:latin typeface="Arial" pitchFamily="34" charset="0"/>
                <a:cs typeface="Arial" pitchFamily="34" charset="0"/>
              </a:rPr>
              <a:t>Gilly Stoddart, PhD</a:t>
            </a:r>
          </a:p>
          <a:p>
            <a:pPr>
              <a:spcBef>
                <a:spcPts val="72"/>
              </a:spcBef>
            </a:pPr>
            <a:endParaRPr lang="en-US" sz="2400" dirty="0" smtClean="0">
              <a:solidFill>
                <a:schemeClr val="tx1"/>
              </a:solidFill>
              <a:latin typeface="Arial" pitchFamily="34" charset="0"/>
              <a:cs typeface="Arial" pitchFamily="34" charset="0"/>
            </a:endParaRPr>
          </a:p>
          <a:p>
            <a:pPr>
              <a:spcBef>
                <a:spcPts val="72"/>
              </a:spcBef>
            </a:pPr>
            <a:r>
              <a:rPr lang="en-US" sz="2400" dirty="0" smtClean="0">
                <a:solidFill>
                  <a:schemeClr val="tx1"/>
                </a:solidFill>
                <a:latin typeface="Arial" pitchFamily="34" charset="0"/>
                <a:cs typeface="Arial" pitchFamily="34" charset="0"/>
              </a:rPr>
              <a:t>GillyS@piscltd.org.uk</a:t>
            </a:r>
          </a:p>
          <a:p>
            <a:pPr>
              <a:spcBef>
                <a:spcPts val="72"/>
              </a:spcBef>
            </a:pPr>
            <a:r>
              <a:rPr lang="en-US" sz="2400" dirty="0" smtClean="0">
                <a:solidFill>
                  <a:schemeClr val="tx1"/>
                </a:solidFill>
                <a:latin typeface="Arial" pitchFamily="34" charset="0"/>
                <a:cs typeface="Arial" pitchFamily="34" charset="0"/>
              </a:rPr>
              <a:t>PISCltd.org.uk</a:t>
            </a:r>
          </a:p>
          <a:p>
            <a:pPr>
              <a:spcBef>
                <a:spcPts val="72"/>
              </a:spcBef>
            </a:pPr>
            <a:endParaRPr lang="en-US" sz="2400" dirty="0" smtClean="0">
              <a:solidFill>
                <a:schemeClr val="tx1"/>
              </a:solidFill>
              <a:latin typeface="Arial" pitchFamily="34" charset="0"/>
              <a:cs typeface="Arial" pitchFamily="34" charset="0"/>
            </a:endParaRPr>
          </a:p>
          <a:p>
            <a:pPr>
              <a:spcBef>
                <a:spcPts val="72"/>
              </a:spcBef>
            </a:pPr>
            <a:r>
              <a:rPr lang="en-US" sz="2400" dirty="0" smtClean="0">
                <a:solidFill>
                  <a:schemeClr val="tx1"/>
                </a:solidFill>
                <a:latin typeface="Arial" pitchFamily="34" charset="0"/>
                <a:cs typeface="Arial" pitchFamily="34" charset="0"/>
              </a:rPr>
              <a:t>20 November 2015</a:t>
            </a:r>
            <a:r>
              <a:rPr lang="en-US" sz="2400" dirty="0" smtClean="0">
                <a:solidFill>
                  <a:schemeClr val="bg1"/>
                </a:solidFill>
                <a:latin typeface="Century Gothic" pitchFamily="34" charset="0"/>
                <a:cs typeface="Arial"/>
              </a:rPr>
              <a:t> </a:t>
            </a:r>
            <a:endParaRPr lang="en-US" sz="2400" dirty="0">
              <a:solidFill>
                <a:schemeClr val="bg1"/>
              </a:solidFill>
              <a:latin typeface="Century Gothic" pitchFamily="34" charset="0"/>
              <a:cs typeface="Arial"/>
            </a:endParaRPr>
          </a:p>
        </p:txBody>
      </p:sp>
    </p:spTree>
    <p:extLst>
      <p:ext uri="{BB962C8B-B14F-4D97-AF65-F5344CB8AC3E}">
        <p14:creationId xmlns:p14="http://schemas.microsoft.com/office/powerpoint/2010/main" xmlns="" val="3633301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6234" y="448233"/>
            <a:ext cx="7978589" cy="504264"/>
          </a:xfrm>
        </p:spPr>
        <p:txBody>
          <a:bodyPr>
            <a:noAutofit/>
          </a:bodyPr>
          <a:lstStyle/>
          <a:p>
            <a:pPr algn="l"/>
            <a:r>
              <a:rPr lang="en-US" sz="4000" b="1" dirty="0" smtClean="0">
                <a:solidFill>
                  <a:srgbClr val="000000"/>
                </a:solidFill>
                <a:latin typeface="Arial"/>
                <a:cs typeface="Arial"/>
              </a:rPr>
              <a:t>International Audience</a:t>
            </a:r>
            <a:endParaRPr lang="en-US" sz="4000" b="1" dirty="0">
              <a:solidFill>
                <a:srgbClr val="000000"/>
              </a:solidFill>
              <a:latin typeface="Arial"/>
              <a:cs typeface="Arial"/>
            </a:endParaRPr>
          </a:p>
        </p:txBody>
      </p:sp>
      <p:pic>
        <p:nvPicPr>
          <p:cNvPr id="7" name="Picture 6" descr="Map webinar 1.JPG"/>
          <p:cNvPicPr>
            <a:picLocks noGrp="1" noChangeAspect="1"/>
          </p:cNvPicPr>
          <p:nvPr/>
        </p:nvPicPr>
        <p:blipFill>
          <a:blip r:embed="rId3" cstate="print"/>
          <a:srcRect l="7512" r="7512"/>
          <a:stretch>
            <a:fillRect/>
          </a:stretch>
        </p:blipFill>
        <p:spPr>
          <a:xfrm>
            <a:off x="1436877" y="975944"/>
            <a:ext cx="6194843" cy="4104316"/>
          </a:xfrm>
          <a:prstGeom prst="rect">
            <a:avLst/>
          </a:prstGeom>
          <a:solidFill>
            <a:schemeClr val="bg2"/>
          </a:solidFill>
          <a:ln>
            <a:solidFill>
              <a:schemeClr val="tx2"/>
            </a:solidFill>
          </a:ln>
          <a:effectLst/>
        </p:spPr>
      </p:pic>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1760"/>
            <a:ext cx="9144000" cy="5143500"/>
          </a:xfrm>
          <a:prstGeom prst="rect">
            <a:avLst/>
          </a:prstGeom>
        </p:spPr>
      </p:pic>
      <p:sp>
        <p:nvSpPr>
          <p:cNvPr id="2" name="Title 1"/>
          <p:cNvSpPr>
            <a:spLocks noGrp="1"/>
          </p:cNvSpPr>
          <p:nvPr>
            <p:ph type="ctrTitle"/>
          </p:nvPr>
        </p:nvSpPr>
        <p:spPr>
          <a:xfrm>
            <a:off x="956234" y="448233"/>
            <a:ext cx="7978589" cy="504264"/>
          </a:xfrm>
        </p:spPr>
        <p:txBody>
          <a:bodyPr>
            <a:noAutofit/>
          </a:bodyPr>
          <a:lstStyle/>
          <a:p>
            <a:pPr algn="l"/>
            <a:r>
              <a:rPr lang="en-US" sz="3200" b="1" dirty="0" smtClean="0">
                <a:solidFill>
                  <a:srgbClr val="000000"/>
                </a:solidFill>
                <a:latin typeface="Arial" pitchFamily="34" charset="0"/>
                <a:cs typeface="Arial" pitchFamily="34" charset="0"/>
              </a:rPr>
              <a:t>Awareness of Testing Strategies</a:t>
            </a:r>
            <a:endParaRPr lang="en-US" sz="3200" b="1" dirty="0">
              <a:solidFill>
                <a:srgbClr val="000000"/>
              </a:solidFill>
              <a:latin typeface="Arial" pitchFamily="34" charset="0"/>
              <a:cs typeface="Arial" pitchFamily="34" charset="0"/>
            </a:endParaRPr>
          </a:p>
        </p:txBody>
      </p:sp>
      <p:sp>
        <p:nvSpPr>
          <p:cNvPr id="3" name="Subtitle 2"/>
          <p:cNvSpPr>
            <a:spLocks noGrp="1"/>
          </p:cNvSpPr>
          <p:nvPr>
            <p:ph type="subTitle" idx="1"/>
          </p:nvPr>
        </p:nvSpPr>
        <p:spPr>
          <a:xfrm>
            <a:off x="956234" y="1010116"/>
            <a:ext cx="7978589" cy="677402"/>
          </a:xfrm>
        </p:spPr>
        <p:txBody>
          <a:bodyPr>
            <a:noAutofit/>
          </a:bodyPr>
          <a:lstStyle/>
          <a:p>
            <a:pPr algn="l"/>
            <a:r>
              <a:rPr lang="en-US" sz="1800" dirty="0" smtClean="0">
                <a:solidFill>
                  <a:schemeClr val="tx1"/>
                </a:solidFill>
                <a:latin typeface="Arial" pitchFamily="34" charset="0"/>
                <a:cs typeface="Arial" pitchFamily="34" charset="0"/>
              </a:rPr>
              <a:t>Q: “I gained some useful guidance on how to incorporate non-testing/non-animal methods into a testing strategy”.</a:t>
            </a:r>
            <a:endParaRPr lang="en-US" sz="1800" strike="sngStrike" dirty="0">
              <a:solidFill>
                <a:schemeClr val="tx1"/>
              </a:solidFill>
              <a:latin typeface="Arial" pitchFamily="34" charset="0"/>
              <a:cs typeface="Arial" pitchFamily="34" charset="0"/>
            </a:endParaRPr>
          </a:p>
        </p:txBody>
      </p:sp>
      <p:graphicFrame>
        <p:nvGraphicFramePr>
          <p:cNvPr id="6" name="Chart 5"/>
          <p:cNvGraphicFramePr/>
          <p:nvPr/>
        </p:nvGraphicFramePr>
        <p:xfrm>
          <a:off x="956234" y="1687518"/>
          <a:ext cx="7978587" cy="298839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88771" y="2835057"/>
            <a:ext cx="267463" cy="261610"/>
          </a:xfrm>
          <a:prstGeom prst="rect">
            <a:avLst/>
          </a:prstGeom>
          <a:noFill/>
        </p:spPr>
        <p:txBody>
          <a:bodyPr wrap="square" rtlCol="0">
            <a:spAutoFit/>
          </a:bodyPr>
          <a:lstStyle/>
          <a:p>
            <a:r>
              <a:rPr lang="en-GB" sz="1100" dirty="0" smtClean="0">
                <a:latin typeface="Arial" pitchFamily="34" charset="0"/>
                <a:cs typeface="Arial" pitchFamily="34" charset="0"/>
              </a:rPr>
              <a:t>%</a:t>
            </a:r>
            <a:endParaRPr lang="en-GB" sz="1100" dirty="0">
              <a:latin typeface="Arial" pitchFamily="34" charset="0"/>
              <a:cs typeface="Arial" pitchFamily="34" charset="0"/>
            </a:endParaRP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956234" y="448233"/>
            <a:ext cx="8187766" cy="504264"/>
          </a:xfrm>
        </p:spPr>
        <p:txBody>
          <a:bodyPr>
            <a:noAutofit/>
          </a:bodyPr>
          <a:lstStyle/>
          <a:p>
            <a:pPr algn="l"/>
            <a:r>
              <a:rPr lang="en-US" sz="3200" b="1" dirty="0" smtClean="0">
                <a:solidFill>
                  <a:srgbClr val="000000"/>
                </a:solidFill>
                <a:latin typeface="Arial" pitchFamily="34" charset="0"/>
                <a:cs typeface="Arial" pitchFamily="34" charset="0"/>
              </a:rPr>
              <a:t>Likely Use of Non-Testing Methods</a:t>
            </a:r>
            <a:endParaRPr lang="en-US" sz="3200" b="1" dirty="0">
              <a:solidFill>
                <a:srgbClr val="000000"/>
              </a:solidFill>
              <a:latin typeface="Arial" pitchFamily="34" charset="0"/>
              <a:cs typeface="Arial" pitchFamily="34" charset="0"/>
            </a:endParaRPr>
          </a:p>
        </p:txBody>
      </p:sp>
      <p:sp>
        <p:nvSpPr>
          <p:cNvPr id="3" name="Subtitle 2"/>
          <p:cNvSpPr>
            <a:spLocks noGrp="1"/>
          </p:cNvSpPr>
          <p:nvPr>
            <p:ph type="subTitle" idx="1"/>
          </p:nvPr>
        </p:nvSpPr>
        <p:spPr>
          <a:xfrm>
            <a:off x="956234" y="1014833"/>
            <a:ext cx="8011920" cy="2894995"/>
          </a:xfrm>
        </p:spPr>
        <p:txBody>
          <a:bodyPr>
            <a:normAutofit/>
          </a:bodyPr>
          <a:lstStyle/>
          <a:p>
            <a:pPr algn="l">
              <a:spcBef>
                <a:spcPts val="1200"/>
              </a:spcBef>
            </a:pPr>
            <a:r>
              <a:rPr lang="en-US" sz="1800" dirty="0" smtClean="0">
                <a:solidFill>
                  <a:schemeClr val="tx1"/>
                </a:solidFill>
                <a:latin typeface="Arial" pitchFamily="34" charset="0"/>
                <a:cs typeface="Arial" pitchFamily="34" charset="0"/>
              </a:rPr>
              <a:t>Q: “As a result of attending this webinar, are you more or less likely to use non-testing methods for REACH 2018”?</a:t>
            </a:r>
          </a:p>
          <a:p>
            <a:pPr marL="256032" indent="-256032" algn="l">
              <a:spcBef>
                <a:spcPts val="1200"/>
              </a:spcBef>
              <a:buFont typeface="Arial"/>
              <a:buChar char="•"/>
            </a:pPr>
            <a:endParaRPr lang="en-US" sz="2400" dirty="0" smtClean="0">
              <a:solidFill>
                <a:schemeClr val="tx1"/>
              </a:solidFill>
              <a:latin typeface="Arial" pitchFamily="34" charset="0"/>
              <a:cs typeface="Arial" pitchFamily="34" charset="0"/>
            </a:endParaRPr>
          </a:p>
        </p:txBody>
      </p:sp>
      <p:graphicFrame>
        <p:nvGraphicFramePr>
          <p:cNvPr id="6" name="Chart 5"/>
          <p:cNvGraphicFramePr/>
          <p:nvPr/>
        </p:nvGraphicFramePr>
        <p:xfrm>
          <a:off x="466725" y="1571625"/>
          <a:ext cx="7886700" cy="301769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63125" y="2871895"/>
            <a:ext cx="386218" cy="261610"/>
          </a:xfrm>
          <a:prstGeom prst="rect">
            <a:avLst/>
          </a:prstGeom>
          <a:noFill/>
        </p:spPr>
        <p:txBody>
          <a:bodyPr wrap="square" rtlCol="0">
            <a:spAutoFit/>
          </a:bodyPr>
          <a:lstStyle/>
          <a:p>
            <a:r>
              <a:rPr lang="en-GB" sz="1050" dirty="0" smtClean="0">
                <a:latin typeface="Arial" pitchFamily="34" charset="0"/>
                <a:cs typeface="Arial" pitchFamily="34" charset="0"/>
              </a:rPr>
              <a:t>%</a:t>
            </a:r>
            <a:endParaRPr lang="en-GB" sz="1050" dirty="0">
              <a:latin typeface="Arial" pitchFamily="34" charset="0"/>
              <a:cs typeface="Arial" pitchFamily="34" charset="0"/>
            </a:endParaRP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956234" y="448233"/>
            <a:ext cx="7978589" cy="504264"/>
          </a:xfrm>
        </p:spPr>
        <p:txBody>
          <a:bodyPr>
            <a:noAutofit/>
          </a:bodyPr>
          <a:lstStyle/>
          <a:p>
            <a:pPr algn="l"/>
            <a:r>
              <a:rPr lang="en-GB" sz="3200" b="1" dirty="0" smtClean="0">
                <a:latin typeface="Arial" pitchFamily="34" charset="0"/>
                <a:cs typeface="Arial" pitchFamily="34" charset="0"/>
              </a:rPr>
              <a:t>Barriers to Uptake of Non-Testing </a:t>
            </a:r>
            <a:br>
              <a:rPr lang="en-GB" sz="3200" b="1" dirty="0" smtClean="0">
                <a:latin typeface="Arial" pitchFamily="34" charset="0"/>
                <a:cs typeface="Arial" pitchFamily="34" charset="0"/>
              </a:rPr>
            </a:br>
            <a:r>
              <a:rPr lang="en-GB" sz="3200" b="1" dirty="0" smtClean="0">
                <a:latin typeface="Arial" pitchFamily="34" charset="0"/>
                <a:cs typeface="Arial" pitchFamily="34" charset="0"/>
              </a:rPr>
              <a:t>and Non-Animal Methods</a:t>
            </a:r>
            <a:endParaRPr lang="en-US" sz="3200" b="1" dirty="0">
              <a:solidFill>
                <a:srgbClr val="000000"/>
              </a:solidFill>
              <a:latin typeface="Arial" pitchFamily="34" charset="0"/>
              <a:cs typeface="Arial" pitchFamily="34" charset="0"/>
            </a:endParaRPr>
          </a:p>
        </p:txBody>
      </p:sp>
      <p:sp>
        <p:nvSpPr>
          <p:cNvPr id="3" name="Subtitle 2"/>
          <p:cNvSpPr>
            <a:spLocks noGrp="1"/>
          </p:cNvSpPr>
          <p:nvPr>
            <p:ph type="subTitle" idx="1"/>
          </p:nvPr>
        </p:nvSpPr>
        <p:spPr>
          <a:xfrm>
            <a:off x="956234" y="1156915"/>
            <a:ext cx="7978589" cy="900064"/>
          </a:xfrm>
        </p:spPr>
        <p:txBody>
          <a:bodyPr>
            <a:normAutofit/>
          </a:bodyPr>
          <a:lstStyle/>
          <a:p>
            <a:pPr algn="l">
              <a:spcBef>
                <a:spcPts val="1200"/>
              </a:spcBef>
            </a:pPr>
            <a:r>
              <a:rPr lang="en-US" sz="1800" dirty="0" smtClean="0">
                <a:solidFill>
                  <a:schemeClr val="tx1"/>
                </a:solidFill>
                <a:latin typeface="Arial" pitchFamily="34" charset="0"/>
                <a:cs typeface="Arial" pitchFamily="34" charset="0"/>
              </a:rPr>
              <a:t>Q: “What do you think are the main barriers to the uptake of a) non-testing and b) non-animal testing methods for REACH”?</a:t>
            </a:r>
          </a:p>
        </p:txBody>
      </p:sp>
      <p:graphicFrame>
        <p:nvGraphicFramePr>
          <p:cNvPr id="7" name="Chart 6"/>
          <p:cNvGraphicFramePr/>
          <p:nvPr/>
        </p:nvGraphicFramePr>
        <p:xfrm>
          <a:off x="489651" y="1910862"/>
          <a:ext cx="8445172" cy="300403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57187" y="2582883"/>
            <a:ext cx="398094" cy="261610"/>
          </a:xfrm>
          <a:prstGeom prst="rect">
            <a:avLst/>
          </a:prstGeom>
          <a:noFill/>
        </p:spPr>
        <p:txBody>
          <a:bodyPr wrap="square" rtlCol="0">
            <a:spAutoFit/>
          </a:bodyPr>
          <a:lstStyle/>
          <a:p>
            <a:r>
              <a:rPr lang="en-GB" sz="1100" dirty="0" smtClean="0">
                <a:latin typeface="Arial" pitchFamily="34" charset="0"/>
                <a:cs typeface="Arial" pitchFamily="34" charset="0"/>
              </a:rPr>
              <a:t>%</a:t>
            </a:r>
            <a:endParaRPr lang="en-GB" sz="1100" dirty="0">
              <a:latin typeface="Arial" pitchFamily="34" charset="0"/>
              <a:cs typeface="Arial" pitchFamily="34" charset="0"/>
            </a:endParaRP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Title 1"/>
          <p:cNvSpPr txBox="1">
            <a:spLocks/>
          </p:cNvSpPr>
          <p:nvPr/>
        </p:nvSpPr>
        <p:spPr>
          <a:xfrm>
            <a:off x="956234" y="448233"/>
            <a:ext cx="7978589" cy="504264"/>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pitchFamily="34" charset="0"/>
                <a:ea typeface="+mj-ea"/>
                <a:cs typeface="Arial" pitchFamily="34" charset="0"/>
              </a:rPr>
              <a:t>Conclusions</a:t>
            </a:r>
            <a:endParaRPr kumimoji="0" lang="en-US" sz="3600" b="1" i="0" u="none" strike="noStrike" kern="120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8" name="Subtitle 2"/>
          <p:cNvSpPr txBox="1">
            <a:spLocks/>
          </p:cNvSpPr>
          <p:nvPr/>
        </p:nvSpPr>
        <p:spPr>
          <a:xfrm>
            <a:off x="956234" y="1014833"/>
            <a:ext cx="7661293" cy="3563105"/>
          </a:xfrm>
          <a:prstGeom prst="rect">
            <a:avLst/>
          </a:prstGeom>
        </p:spPr>
        <p:txBody>
          <a:bodyPr vert="horz" lIns="91440" tIns="45720" rIns="91440" bIns="45720" rtlCol="0">
            <a:normAutofit fontScale="77500" lnSpcReduction="20000"/>
          </a:bodyPr>
          <a:lstStyle/>
          <a:p>
            <a:pPr marL="256032" marR="0" lvl="0" indent="-256032" algn="l" defTabSz="457200" rtl="0" eaLnBrk="1" fontAlgn="auto" latinLnBrk="0" hangingPunct="1">
              <a:lnSpc>
                <a:spcPct val="100000"/>
              </a:lnSpc>
              <a:spcBef>
                <a:spcPts val="1200"/>
              </a:spcBef>
              <a:spcAft>
                <a:spcPts val="0"/>
              </a:spcAft>
              <a:buClrTx/>
              <a:buSzTx/>
              <a:buFont typeface="Arial"/>
              <a:buChar char="•"/>
              <a:tabLst/>
              <a:defRPr/>
            </a:pP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The Science Consortium uses a multifaceted approach to education</a:t>
            </a: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 and training, including:</a:t>
            </a:r>
          </a:p>
          <a:p>
            <a:pPr marL="713232" lvl="1" indent="-256032">
              <a:spcBef>
                <a:spcPts val="1200"/>
              </a:spcBef>
              <a:buSzPct val="60000"/>
              <a:buFont typeface="Wingdings" pitchFamily="2" charset="2"/>
              <a:buChar char="§"/>
            </a:pPr>
            <a:r>
              <a:rPr lang="en-GB" sz="2400" dirty="0" smtClean="0">
                <a:latin typeface="Arial" pitchFamily="34" charset="0"/>
                <a:cs typeface="Arial" pitchFamily="34" charset="0"/>
              </a:rPr>
              <a:t>Training sessions</a:t>
            </a:r>
          </a:p>
          <a:p>
            <a:pPr marL="713232" lvl="1" indent="-256032">
              <a:spcBef>
                <a:spcPts val="1200"/>
              </a:spcBef>
              <a:buSzPct val="60000"/>
              <a:buFont typeface="Wingdings" pitchFamily="2" charset="2"/>
              <a:buChar char="§"/>
            </a:pP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Outreach</a:t>
            </a:r>
          </a:p>
          <a:p>
            <a:pPr marL="713232" lvl="1" indent="-256032">
              <a:spcBef>
                <a:spcPts val="1200"/>
              </a:spcBef>
              <a:buSzPct val="60000"/>
              <a:buFont typeface="Wingdings" pitchFamily="2" charset="2"/>
              <a:buChar char="§"/>
            </a:pPr>
            <a:r>
              <a:rPr lang="en-GB" sz="2400" dirty="0" smtClean="0">
                <a:latin typeface="Arial" pitchFamily="34" charset="0"/>
                <a:cs typeface="Arial" pitchFamily="34" charset="0"/>
              </a:rPr>
              <a:t>Webinars</a:t>
            </a:r>
            <a:endPar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endParaRPr>
          </a:p>
          <a:p>
            <a:pPr marL="256032" marR="0" lvl="0" indent="-256032" algn="l" defTabSz="457200" rtl="0" eaLnBrk="1" fontAlgn="auto" latinLnBrk="0" hangingPunct="1">
              <a:lnSpc>
                <a:spcPct val="100000"/>
              </a:lnSpc>
              <a:spcBef>
                <a:spcPts val="1200"/>
              </a:spcBef>
              <a:spcAft>
                <a:spcPts val="0"/>
              </a:spcAft>
              <a:buClrTx/>
              <a:buSzTx/>
              <a:buFont typeface="Arial"/>
              <a:buChar char="•"/>
              <a:tabLst/>
              <a:defRPr/>
            </a:pPr>
            <a:r>
              <a:rPr lang="en-GB" sz="2400" dirty="0" smtClean="0">
                <a:latin typeface="Arial" pitchFamily="34" charset="0"/>
                <a:cs typeface="Arial" pitchFamily="34" charset="0"/>
              </a:rPr>
              <a:t>REACH webinar series</a:t>
            </a:r>
          </a:p>
          <a:p>
            <a:pPr marL="713232" lvl="1" indent="-256032">
              <a:spcBef>
                <a:spcPts val="1200"/>
              </a:spcBef>
              <a:buSzPct val="60000"/>
              <a:buFont typeface="Wingdings" pitchFamily="2" charset="2"/>
              <a:buChar char="§"/>
            </a:pP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The Science Consortium teamed up with </a:t>
            </a:r>
            <a:r>
              <a:rPr kumimoji="0" lang="en-GB" sz="2400" b="0" i="0" u="none" strike="noStrike" kern="1200" cap="none" spc="0" normalizeH="0" noProof="0" dirty="0" smtClean="0">
                <a:ln>
                  <a:noFill/>
                </a:ln>
                <a:effectLst/>
                <a:uLnTx/>
                <a:uFillTx/>
                <a:latin typeface="Arial" pitchFamily="34" charset="0"/>
                <a:cs typeface="Arial" pitchFamily="34" charset="0"/>
              </a:rPr>
              <a:t>Chemical Watch and leading experts</a:t>
            </a:r>
          </a:p>
          <a:p>
            <a:pPr marL="713232" lvl="1" indent="-256032">
              <a:spcBef>
                <a:spcPts val="1200"/>
              </a:spcBef>
              <a:buSzPct val="60000"/>
              <a:buFont typeface="Wingdings" pitchFamily="2" charset="2"/>
              <a:buChar char="§"/>
            </a:pPr>
            <a:r>
              <a:rPr kumimoji="0" lang="en-GB" sz="2400" b="0" i="0" u="none" strike="noStrike" kern="1200" cap="none" spc="0" normalizeH="0" dirty="0" smtClean="0">
                <a:ln>
                  <a:noFill/>
                </a:ln>
                <a:effectLst/>
                <a:uLnTx/>
                <a:uFillTx/>
                <a:latin typeface="Arial" pitchFamily="34" charset="0"/>
                <a:cs typeface="Arial" pitchFamily="34" charset="0"/>
              </a:rPr>
              <a:t>Feedback </a:t>
            </a:r>
            <a:r>
              <a:rPr kumimoji="0" lang="en-GB" sz="2400" b="0" i="0" u="none" strike="noStrike" kern="1200" cap="none" spc="0" normalizeH="0" dirty="0" smtClean="0">
                <a:ln>
                  <a:noFill/>
                </a:ln>
                <a:solidFill>
                  <a:schemeClr val="tx1"/>
                </a:solidFill>
                <a:effectLst/>
                <a:uLnTx/>
                <a:uFillTx/>
                <a:latin typeface="Arial" pitchFamily="34" charset="0"/>
                <a:cs typeface="Arial" pitchFamily="34" charset="0"/>
              </a:rPr>
              <a:t>indicates that the webinars were effective in increasing the intent of companies to use of non-animal </a:t>
            </a:r>
            <a:r>
              <a:rPr kumimoji="0" lang="en-GB" sz="2400" b="0" i="0" u="none" strike="noStrike" kern="1200" cap="none" spc="0" normalizeH="0" dirty="0" smtClean="0">
                <a:ln>
                  <a:noFill/>
                </a:ln>
                <a:effectLst/>
                <a:uLnTx/>
                <a:uFillTx/>
                <a:latin typeface="Arial" pitchFamily="34" charset="0"/>
                <a:cs typeface="Arial" pitchFamily="34" charset="0"/>
              </a:rPr>
              <a:t>methods.</a:t>
            </a:r>
            <a:endParaRPr kumimoji="0" lang="en-GB" sz="2400" b="0" i="0" u="none" strike="noStrike" kern="1200" cap="none" spc="0" normalizeH="0" noProof="0" dirty="0" smtClean="0">
              <a:ln>
                <a:noFill/>
              </a:ln>
              <a:effectLst/>
              <a:uLnTx/>
              <a:uFillTx/>
              <a:latin typeface="Arial" pitchFamily="34" charset="0"/>
              <a:cs typeface="Arial" pitchFamily="34" charset="0"/>
            </a:endParaRPr>
          </a:p>
          <a:p>
            <a:pPr marL="256032" marR="0" lvl="0" indent="-256032" algn="l" defTabSz="457200" rtl="0" eaLnBrk="1" fontAlgn="auto" latinLnBrk="0" hangingPunct="1">
              <a:lnSpc>
                <a:spcPct val="100000"/>
              </a:lnSpc>
              <a:spcBef>
                <a:spcPts val="12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ogoEURL-ECV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1371" y="1992871"/>
            <a:ext cx="1815048" cy="1130043"/>
          </a:xfrm>
          <a:prstGeom prst="rect">
            <a:avLst/>
          </a:prstGeom>
        </p:spPr>
      </p:pic>
      <p:pic>
        <p:nvPicPr>
          <p:cNvPr id="19" name="Picture 2" descr="http://solutions.3m.com/3MContentRetrievalAPI/BlobServlet?lmd=1332511038000&amp;locale=en_US&amp;assetType=MMM_Image&amp;assetId=1319224094468&amp;blobAttribute=ImageFile"/>
          <p:cNvPicPr>
            <a:picLocks noChangeAspect="1" noChangeArrowheads="1"/>
          </p:cNvPicPr>
          <p:nvPr/>
        </p:nvPicPr>
        <p:blipFill>
          <a:blip r:embed="rId4" cstate="print"/>
          <a:srcRect/>
          <a:stretch>
            <a:fillRect/>
          </a:stretch>
        </p:blipFill>
        <p:spPr bwMode="auto">
          <a:xfrm>
            <a:off x="6897578" y="3844861"/>
            <a:ext cx="1586700" cy="843882"/>
          </a:xfrm>
          <a:prstGeom prst="rect">
            <a:avLst/>
          </a:prstGeom>
          <a:noFill/>
        </p:spPr>
      </p:pic>
      <p:pic>
        <p:nvPicPr>
          <p:cNvPr id="20" name="Picture 2" descr="http://www.frlib.org/images/BASFlogo1.jpg/image"/>
          <p:cNvPicPr>
            <a:picLocks noChangeAspect="1" noChangeArrowheads="1"/>
          </p:cNvPicPr>
          <p:nvPr/>
        </p:nvPicPr>
        <p:blipFill>
          <a:blip r:embed="rId5" cstate="print"/>
          <a:srcRect/>
          <a:stretch>
            <a:fillRect/>
          </a:stretch>
        </p:blipFill>
        <p:spPr bwMode="auto">
          <a:xfrm>
            <a:off x="4765600" y="3387968"/>
            <a:ext cx="1388758" cy="693644"/>
          </a:xfrm>
          <a:prstGeom prst="rect">
            <a:avLst/>
          </a:prstGeom>
          <a:noFill/>
        </p:spPr>
      </p:pic>
      <p:pic>
        <p:nvPicPr>
          <p:cNvPr id="21" name="Picture 1"/>
          <p:cNvPicPr>
            <a:picLocks noChangeAspect="1" noChangeArrowheads="1"/>
          </p:cNvPicPr>
          <p:nvPr/>
        </p:nvPicPr>
        <p:blipFill>
          <a:blip r:embed="rId6" cstate="print">
            <a:extLst>
              <a:ext uri="{28A0092B-C50C-407E-A947-70E740481C1C}">
                <a14:useLocalDpi xmlns:a14="http://schemas.microsoft.com/office/drawing/2010/main" xmlns="" val="0"/>
              </a:ext>
            </a:extLst>
          </a:blip>
          <a:srcRect b="50000"/>
          <a:stretch>
            <a:fillRect/>
          </a:stretch>
        </p:blipFill>
        <p:spPr bwMode="auto">
          <a:xfrm>
            <a:off x="6340156" y="1026529"/>
            <a:ext cx="2174744" cy="860835"/>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545747" y="1887364"/>
            <a:ext cx="1229637" cy="936866"/>
          </a:xfrm>
          <a:prstGeom prst="rect">
            <a:avLst/>
          </a:prstGeom>
          <a:noFill/>
          <a:ln w="9525">
            <a:noFill/>
            <a:miter lim="800000"/>
            <a:headEnd/>
            <a:tailEnd/>
          </a:ln>
        </p:spPr>
      </p:pic>
      <p:pic>
        <p:nvPicPr>
          <p:cNvPr id="23" name="Immagine 4" descr="CAAT-EU Logo.jpg"/>
          <p:cNvPicPr>
            <a:picLocks noChangeAspect="1"/>
          </p:cNvPicPr>
          <p:nvPr/>
        </p:nvPicPr>
        <p:blipFill>
          <a:blip r:embed="rId8" cstate="print"/>
          <a:stretch>
            <a:fillRect/>
          </a:stretch>
        </p:blipFill>
        <p:spPr>
          <a:xfrm>
            <a:off x="2385633" y="2056517"/>
            <a:ext cx="1749622" cy="2758320"/>
          </a:xfrm>
          <a:prstGeom prst="rect">
            <a:avLst/>
          </a:prstGeom>
        </p:spPr>
      </p:pic>
      <p:pic>
        <p:nvPicPr>
          <p:cNvPr id="24" name="Picture 2" descr="http://upload.wikimedia.org/wikipedia/en/e/e5/Procter_%26_Gamble_logo_2013.png"/>
          <p:cNvPicPr>
            <a:picLocks noChangeAspect="1" noChangeArrowheads="1"/>
          </p:cNvPicPr>
          <p:nvPr/>
        </p:nvPicPr>
        <p:blipFill>
          <a:blip r:embed="rId9" cstate="print"/>
          <a:srcRect/>
          <a:stretch>
            <a:fillRect/>
          </a:stretch>
        </p:blipFill>
        <p:spPr bwMode="auto">
          <a:xfrm>
            <a:off x="6974763" y="2905696"/>
            <a:ext cx="1540137" cy="668034"/>
          </a:xfrm>
          <a:prstGeom prst="rect">
            <a:avLst/>
          </a:prstGeom>
          <a:noFill/>
        </p:spPr>
      </p:pic>
      <p:grpSp>
        <p:nvGrpSpPr>
          <p:cNvPr id="3" name="Group 24"/>
          <p:cNvGrpSpPr/>
          <p:nvPr/>
        </p:nvGrpSpPr>
        <p:grpSpPr>
          <a:xfrm>
            <a:off x="592759" y="2808600"/>
            <a:ext cx="1511533" cy="1019974"/>
            <a:chOff x="4006038" y="5969992"/>
            <a:chExt cx="1483862" cy="860298"/>
          </a:xfrm>
        </p:grpSpPr>
        <p:pic>
          <p:nvPicPr>
            <p:cNvPr id="26" name="Grafik 7"/>
            <p:cNvPicPr>
              <a:picLocks noChangeAspect="1"/>
            </p:cNvPicPr>
            <p:nvPr/>
          </p:nvPicPr>
          <p:blipFill rotWithShape="1">
            <a:blip r:embed="rId10" cstate="print">
              <a:extLst>
                <a:ext uri="{28A0092B-C50C-407E-A947-70E740481C1C}">
                  <a14:useLocalDpi xmlns:a14="http://schemas.microsoft.com/office/drawing/2010/main" xmlns="" val="0"/>
                </a:ext>
              </a:extLst>
            </a:blip>
            <a:srcRect r="45172"/>
            <a:stretch/>
          </p:blipFill>
          <p:spPr>
            <a:xfrm>
              <a:off x="4651700" y="6017074"/>
              <a:ext cx="838200" cy="598267"/>
            </a:xfrm>
            <a:prstGeom prst="rect">
              <a:avLst/>
            </a:prstGeom>
          </p:spPr>
        </p:pic>
        <p:pic>
          <p:nvPicPr>
            <p:cNvPr id="27" name="Grafik 8" descr="Logo.gif"/>
            <p:cNvPicPr>
              <a:picLocks noChangeAspect="1"/>
            </p:cNvPicPr>
            <p:nvPr/>
          </p:nvPicPr>
          <p:blipFill>
            <a:blip r:embed="rId11" cstate="print"/>
            <a:srcRect/>
            <a:stretch>
              <a:fillRect/>
            </a:stretch>
          </p:blipFill>
          <p:spPr bwMode="auto">
            <a:xfrm>
              <a:off x="4006038" y="5969992"/>
              <a:ext cx="871793" cy="860298"/>
            </a:xfrm>
            <a:prstGeom prst="rect">
              <a:avLst/>
            </a:prstGeom>
            <a:noFill/>
            <a:ln w="3175">
              <a:noFill/>
              <a:miter lim="800000"/>
              <a:headEnd/>
              <a:tailEnd/>
            </a:ln>
            <a:effectLst>
              <a:outerShdw blurRad="254000" dist="101600" dir="2700000" algn="tl" rotWithShape="0">
                <a:prstClr val="black">
                  <a:alpha val="40000"/>
                </a:prstClr>
              </a:outerShdw>
            </a:effectLst>
          </p:spPr>
        </p:pic>
      </p:grpSp>
      <p:pic>
        <p:nvPicPr>
          <p:cNvPr id="28" name="Picture 27"/>
          <p:cNvPicPr>
            <a:picLocks noChangeAspect="1"/>
          </p:cNvPicPr>
          <p:nvPr/>
        </p:nvPicPr>
        <p:blipFill>
          <a:blip r:embed="rId12" cstate="print"/>
          <a:srcRect l="14721" t="28553" r="9814" b="31725"/>
          <a:stretch>
            <a:fillRect/>
          </a:stretch>
        </p:blipFill>
        <p:spPr>
          <a:xfrm>
            <a:off x="3853914" y="1102369"/>
            <a:ext cx="1931544" cy="784995"/>
          </a:xfrm>
          <a:prstGeom prst="rect">
            <a:avLst/>
          </a:prstGeom>
        </p:spPr>
      </p:pic>
      <p:pic>
        <p:nvPicPr>
          <p:cNvPr id="29" name="Picture 2" descr="Chemical Watch: global risk &amp; regulation news">
            <a:hlinkClick r:id="rId13"/>
          </p:cNvPr>
          <p:cNvPicPr>
            <a:picLocks noChangeAspect="1" noChangeArrowheads="1"/>
          </p:cNvPicPr>
          <p:nvPr/>
        </p:nvPicPr>
        <p:blipFill>
          <a:blip r:embed="rId14"/>
          <a:srcRect/>
          <a:stretch>
            <a:fillRect/>
          </a:stretch>
        </p:blipFill>
        <p:spPr bwMode="auto">
          <a:xfrm>
            <a:off x="345794" y="1102369"/>
            <a:ext cx="2914650" cy="704851"/>
          </a:xfrm>
          <a:prstGeom prst="rect">
            <a:avLst/>
          </a:prstGeom>
          <a:noFill/>
        </p:spPr>
      </p:pic>
      <p:pic>
        <p:nvPicPr>
          <p:cNvPr id="30" name="Picture 2"/>
          <p:cNvPicPr>
            <a:picLocks noChangeAspect="1" noChangeArrowheads="1"/>
          </p:cNvPicPr>
          <p:nvPr/>
        </p:nvPicPr>
        <p:blipFill>
          <a:blip r:embed="rId15"/>
          <a:srcRect/>
          <a:stretch>
            <a:fillRect/>
          </a:stretch>
        </p:blipFill>
        <p:spPr bwMode="auto">
          <a:xfrm>
            <a:off x="6447975" y="2056517"/>
            <a:ext cx="2066925" cy="590550"/>
          </a:xfrm>
          <a:prstGeom prst="rect">
            <a:avLst/>
          </a:prstGeom>
          <a:noFill/>
          <a:ln w="9525">
            <a:noFill/>
            <a:miter lim="800000"/>
            <a:headEnd/>
            <a:tailEnd/>
          </a:ln>
        </p:spPr>
      </p:pic>
      <p:pic>
        <p:nvPicPr>
          <p:cNvPr id="31" name="Picture 4" descr="File:European chemicals agency logo.jpg">
            <a:hlinkClick r:id="rId16"/>
          </p:cNvPr>
          <p:cNvPicPr>
            <a:picLocks noChangeAspect="1" noChangeArrowheads="1"/>
          </p:cNvPicPr>
          <p:nvPr/>
        </p:nvPicPr>
        <p:blipFill>
          <a:blip r:embed="rId17"/>
          <a:srcRect/>
          <a:stretch>
            <a:fillRect/>
          </a:stretch>
        </p:blipFill>
        <p:spPr bwMode="auto">
          <a:xfrm>
            <a:off x="4339310" y="4411599"/>
            <a:ext cx="2000846" cy="522101"/>
          </a:xfrm>
          <a:prstGeom prst="rect">
            <a:avLst/>
          </a:prstGeom>
          <a:noFill/>
        </p:spPr>
      </p:pic>
      <p:pic>
        <p:nvPicPr>
          <p:cNvPr id="32" name="Picture 6" descr="European Commission logo"/>
          <p:cNvPicPr>
            <a:picLocks noChangeAspect="1" noChangeArrowheads="1"/>
          </p:cNvPicPr>
          <p:nvPr/>
        </p:nvPicPr>
        <p:blipFill>
          <a:blip r:embed="rId18"/>
          <a:srcRect/>
          <a:stretch>
            <a:fillRect/>
          </a:stretch>
        </p:blipFill>
        <p:spPr bwMode="auto">
          <a:xfrm>
            <a:off x="463569" y="3867179"/>
            <a:ext cx="1573784" cy="1088839"/>
          </a:xfrm>
          <a:prstGeom prst="rect">
            <a:avLst/>
          </a:prstGeom>
          <a:noFill/>
        </p:spPr>
      </p:pic>
      <p:sp>
        <p:nvSpPr>
          <p:cNvPr id="33" name="Title 1"/>
          <p:cNvSpPr txBox="1">
            <a:spLocks/>
          </p:cNvSpPr>
          <p:nvPr/>
        </p:nvSpPr>
        <p:spPr>
          <a:xfrm>
            <a:off x="956234" y="448233"/>
            <a:ext cx="7978589" cy="504264"/>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a:ea typeface="+mj-ea"/>
                <a:cs typeface="Arial"/>
              </a:rPr>
              <a:t>Acknowledgements</a:t>
            </a:r>
            <a:endParaRPr kumimoji="0" lang="en-US" sz="3600" b="1" i="0" u="none" strike="noStrike" kern="1200" cap="none" spc="0" normalizeH="0" baseline="0" noProof="0" dirty="0">
              <a:ln>
                <a:noFill/>
              </a:ln>
              <a:solidFill>
                <a:srgbClr val="000000"/>
              </a:solidFill>
              <a:effectLst/>
              <a:uLnTx/>
              <a:uFillTx/>
              <a:latin typeface="Arial"/>
              <a:ea typeface="+mj-ea"/>
              <a:cs typeface="Arial"/>
            </a:endParaRP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p:cNvSpPr>
          <p:nvPr/>
        </p:nvSpPr>
        <p:spPr bwMode="auto">
          <a:xfrm>
            <a:off x="-168275" y="-1191"/>
            <a:ext cx="9323388" cy="5276850"/>
          </a:xfrm>
          <a:custGeom>
            <a:avLst/>
            <a:gdLst/>
            <a:ahLst/>
            <a:cxnLst>
              <a:cxn ang="0">
                <a:pos x="0" y="0"/>
              </a:cxn>
              <a:cxn ang="0">
                <a:pos x="0" y="0"/>
              </a:cxn>
              <a:cxn ang="0">
                <a:pos x="0" y="7199"/>
              </a:cxn>
              <a:cxn ang="0">
                <a:pos x="9599" y="7199"/>
              </a:cxn>
              <a:cxn ang="0">
                <a:pos x="9599" y="0"/>
              </a:cxn>
              <a:cxn ang="0">
                <a:pos x="0" y="0"/>
              </a:cxn>
            </a:cxnLst>
            <a:rect l="0" t="0" r="r" b="b"/>
            <a:pathLst>
              <a:path w="9599" h="7199">
                <a:moveTo>
                  <a:pt x="0" y="0"/>
                </a:moveTo>
                <a:lnTo>
                  <a:pt x="0" y="0"/>
                </a:lnTo>
                <a:lnTo>
                  <a:pt x="0" y="7199"/>
                </a:lnTo>
                <a:lnTo>
                  <a:pt x="9599" y="7199"/>
                </a:lnTo>
                <a:lnTo>
                  <a:pt x="9599" y="0"/>
                </a:lnTo>
                <a:lnTo>
                  <a:pt x="0" y="0"/>
                </a:lnTo>
                <a:close/>
              </a:path>
            </a:pathLst>
          </a:custGeom>
          <a:solidFill>
            <a:srgbClr val="5488C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68274" y="560293"/>
            <a:ext cx="9323388" cy="1535205"/>
          </a:xfrm>
        </p:spPr>
        <p:txBody>
          <a:bodyPr>
            <a:normAutofit/>
          </a:bodyPr>
          <a:lstStyle/>
          <a:p>
            <a:pPr indent="-256032">
              <a:spcBef>
                <a:spcPts val="1200"/>
              </a:spcBef>
            </a:pPr>
            <a:r>
              <a:rPr lang="en-US" sz="4800" b="1" dirty="0" smtClean="0">
                <a:solidFill>
                  <a:schemeClr val="bg1"/>
                </a:solidFill>
                <a:latin typeface="Arial" pitchFamily="34" charset="0"/>
                <a:ea typeface="Tahoma" pitchFamily="34" charset="0"/>
                <a:cs typeface="Arial" pitchFamily="34" charset="0"/>
              </a:rPr>
              <a:t>Thank you!</a:t>
            </a:r>
            <a:endParaRPr lang="en-US" sz="4800" b="1" cap="all" dirty="0">
              <a:solidFill>
                <a:schemeClr val="bg1"/>
              </a:solidFill>
              <a:latin typeface="Arial" pitchFamily="34" charset="0"/>
              <a:ea typeface="Tahoma" pitchFamily="34" charset="0"/>
              <a:cs typeface="Arial" pitchFamily="34" charset="0"/>
            </a:endParaRPr>
          </a:p>
        </p:txBody>
      </p:sp>
      <p:sp>
        <p:nvSpPr>
          <p:cNvPr id="3" name="Subtitle 2"/>
          <p:cNvSpPr>
            <a:spLocks noGrp="1"/>
          </p:cNvSpPr>
          <p:nvPr>
            <p:ph type="subTitle" idx="1"/>
          </p:nvPr>
        </p:nvSpPr>
        <p:spPr>
          <a:xfrm>
            <a:off x="-168274" y="2512219"/>
            <a:ext cx="9323389" cy="1962316"/>
          </a:xfrm>
        </p:spPr>
        <p:txBody>
          <a:bodyPr>
            <a:normAutofit/>
          </a:bodyPr>
          <a:lstStyle/>
          <a:p>
            <a:pPr>
              <a:spcBef>
                <a:spcPts val="72"/>
              </a:spcBef>
            </a:pPr>
            <a:r>
              <a:rPr lang="en-US" sz="2800" dirty="0" smtClean="0">
                <a:solidFill>
                  <a:schemeClr val="tx1"/>
                </a:solidFill>
                <a:latin typeface="Arial" pitchFamily="34" charset="0"/>
                <a:cs typeface="Arial" pitchFamily="34" charset="0"/>
              </a:rPr>
              <a:t>Gilly Stoddart, PhD</a:t>
            </a:r>
          </a:p>
          <a:p>
            <a:pPr>
              <a:spcBef>
                <a:spcPts val="72"/>
              </a:spcBef>
            </a:pPr>
            <a:endParaRPr lang="en-US" sz="800" dirty="0" smtClean="0">
              <a:solidFill>
                <a:schemeClr val="tx1"/>
              </a:solidFill>
              <a:latin typeface="Arial" pitchFamily="34" charset="0"/>
              <a:cs typeface="Arial" pitchFamily="34" charset="0"/>
            </a:endParaRPr>
          </a:p>
          <a:p>
            <a:pPr>
              <a:spcBef>
                <a:spcPts val="72"/>
              </a:spcBef>
            </a:pPr>
            <a:r>
              <a:rPr lang="en-US" sz="2400" dirty="0" smtClean="0">
                <a:solidFill>
                  <a:schemeClr val="tx1"/>
                </a:solidFill>
                <a:latin typeface="Arial" pitchFamily="34" charset="0"/>
                <a:cs typeface="Arial" pitchFamily="34" charset="0"/>
              </a:rPr>
              <a:t>GillyS@piscltd.org.uk</a:t>
            </a:r>
          </a:p>
          <a:p>
            <a:pPr>
              <a:spcBef>
                <a:spcPts val="72"/>
              </a:spcBef>
            </a:pPr>
            <a:endParaRPr lang="en-US" sz="1050" dirty="0" smtClean="0">
              <a:solidFill>
                <a:schemeClr val="tx1"/>
              </a:solidFill>
              <a:latin typeface="Arial" pitchFamily="34" charset="0"/>
              <a:cs typeface="Arial" pitchFamily="34" charset="0"/>
            </a:endParaRPr>
          </a:p>
          <a:p>
            <a:pPr>
              <a:spcBef>
                <a:spcPts val="72"/>
              </a:spcBef>
            </a:pPr>
            <a:r>
              <a:rPr lang="en-US" sz="2400" dirty="0" smtClean="0">
                <a:solidFill>
                  <a:schemeClr val="tx1"/>
                </a:solidFill>
                <a:latin typeface="Arial" pitchFamily="34" charset="0"/>
                <a:cs typeface="Arial" pitchFamily="34" charset="0"/>
              </a:rPr>
              <a:t>PISCltd.org.uk</a:t>
            </a:r>
          </a:p>
          <a:p>
            <a:pPr>
              <a:spcBef>
                <a:spcPts val="72"/>
              </a:spcBef>
            </a:pPr>
            <a:endParaRPr lang="en-US" sz="2400" dirty="0" smtClean="0">
              <a:solidFill>
                <a:schemeClr val="tx1"/>
              </a:solidFill>
              <a:latin typeface="Arial" pitchFamily="34" charset="0"/>
              <a:cs typeface="Arial" pitchFamily="34" charset="0"/>
            </a:endParaRPr>
          </a:p>
          <a:p>
            <a:pPr>
              <a:spcBef>
                <a:spcPts val="72"/>
              </a:spcBef>
            </a:pPr>
            <a:endParaRPr lang="en-US" sz="24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3633301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956234" y="448233"/>
            <a:ext cx="7978589" cy="504264"/>
          </a:xfrm>
        </p:spPr>
        <p:txBody>
          <a:bodyPr>
            <a:noAutofit/>
          </a:bodyPr>
          <a:lstStyle/>
          <a:p>
            <a:pPr algn="l"/>
            <a:r>
              <a:rPr lang="en-US" sz="3600" b="1" dirty="0" smtClean="0">
                <a:solidFill>
                  <a:srgbClr val="000000"/>
                </a:solidFill>
                <a:latin typeface="Arial"/>
                <a:cs typeface="Arial"/>
              </a:rPr>
              <a:t>Overview</a:t>
            </a:r>
            <a:endParaRPr lang="en-US" sz="3600" b="1" dirty="0">
              <a:solidFill>
                <a:srgbClr val="000000"/>
              </a:solidFill>
              <a:latin typeface="Arial"/>
              <a:cs typeface="Arial"/>
            </a:endParaRPr>
          </a:p>
        </p:txBody>
      </p:sp>
      <p:sp>
        <p:nvSpPr>
          <p:cNvPr id="3" name="Subtitle 2"/>
          <p:cNvSpPr>
            <a:spLocks noGrp="1"/>
          </p:cNvSpPr>
          <p:nvPr>
            <p:ph type="subTitle" idx="1"/>
          </p:nvPr>
        </p:nvSpPr>
        <p:spPr>
          <a:xfrm>
            <a:off x="956234" y="1014833"/>
            <a:ext cx="7366000" cy="3569867"/>
          </a:xfrm>
        </p:spPr>
        <p:txBody>
          <a:bodyPr>
            <a:noAutofit/>
          </a:bodyPr>
          <a:lstStyle/>
          <a:p>
            <a:pPr marL="256032" indent="-256032" algn="l">
              <a:spcBef>
                <a:spcPts val="0"/>
              </a:spcBef>
              <a:buFont typeface="Arial"/>
              <a:buChar char="•"/>
            </a:pPr>
            <a:r>
              <a:rPr lang="en-US" sz="2800" dirty="0" smtClean="0">
                <a:solidFill>
                  <a:schemeClr val="tx1"/>
                </a:solidFill>
                <a:latin typeface="Arial"/>
                <a:cs typeface="Arial"/>
              </a:rPr>
              <a:t>PETA International Science Consortium Ltd.</a:t>
            </a:r>
          </a:p>
          <a:p>
            <a:pPr algn="l">
              <a:spcBef>
                <a:spcPts val="0"/>
              </a:spcBef>
            </a:pPr>
            <a:endParaRPr lang="en-US" sz="2800" dirty="0" smtClean="0">
              <a:solidFill>
                <a:schemeClr val="tx1"/>
              </a:solidFill>
              <a:latin typeface="Arial"/>
              <a:cs typeface="Arial"/>
            </a:endParaRPr>
          </a:p>
          <a:p>
            <a:pPr marL="256032" indent="-256032" algn="l">
              <a:spcBef>
                <a:spcPts val="0"/>
              </a:spcBef>
              <a:buFont typeface="Arial"/>
              <a:buChar char="•"/>
            </a:pPr>
            <a:r>
              <a:rPr lang="en-US" sz="2800" dirty="0" smtClean="0">
                <a:solidFill>
                  <a:schemeClr val="tx1"/>
                </a:solidFill>
                <a:latin typeface="Arial"/>
                <a:cs typeface="Arial"/>
              </a:rPr>
              <a:t>Education and training </a:t>
            </a:r>
          </a:p>
          <a:p>
            <a:pPr marL="713232" lvl="1" indent="-256032" algn="l">
              <a:spcBef>
                <a:spcPts val="0"/>
              </a:spcBef>
              <a:buSzPct val="60000"/>
              <a:buFont typeface="Wingdings" pitchFamily="2" charset="2"/>
              <a:buChar char="§"/>
            </a:pPr>
            <a:r>
              <a:rPr lang="en-US" dirty="0" smtClean="0">
                <a:solidFill>
                  <a:schemeClr val="tx1"/>
                </a:solidFill>
                <a:latin typeface="Arial"/>
                <a:cs typeface="Arial"/>
              </a:rPr>
              <a:t>Training sessions</a:t>
            </a:r>
          </a:p>
          <a:p>
            <a:pPr marL="713232" lvl="1" indent="-256032" algn="l">
              <a:spcBef>
                <a:spcPts val="0"/>
              </a:spcBef>
              <a:buSzPct val="60000"/>
              <a:buFont typeface="Wingdings" pitchFamily="2" charset="2"/>
              <a:buChar char="§"/>
            </a:pPr>
            <a:r>
              <a:rPr lang="en-US" dirty="0" smtClean="0">
                <a:solidFill>
                  <a:schemeClr val="tx1"/>
                </a:solidFill>
                <a:latin typeface="Arial"/>
                <a:cs typeface="Arial"/>
              </a:rPr>
              <a:t>Outreach</a:t>
            </a:r>
          </a:p>
          <a:p>
            <a:pPr marL="713232" lvl="1" indent="-256032" algn="l">
              <a:spcBef>
                <a:spcPts val="0"/>
              </a:spcBef>
              <a:buSzPct val="60000"/>
              <a:buFont typeface="Wingdings" pitchFamily="2" charset="2"/>
              <a:buChar char="§"/>
            </a:pPr>
            <a:r>
              <a:rPr lang="en-US" dirty="0" smtClean="0">
                <a:solidFill>
                  <a:schemeClr val="tx1"/>
                </a:solidFill>
                <a:latin typeface="Arial"/>
                <a:cs typeface="Arial"/>
              </a:rPr>
              <a:t>Webinars</a:t>
            </a:r>
          </a:p>
          <a:p>
            <a:pPr marL="256032" indent="-256032" algn="l">
              <a:spcBef>
                <a:spcPts val="0"/>
              </a:spcBef>
              <a:buFont typeface="Arial"/>
              <a:buChar char="•"/>
            </a:pPr>
            <a:endParaRPr lang="en-US" sz="2800" dirty="0" smtClean="0">
              <a:solidFill>
                <a:schemeClr val="tx1"/>
              </a:solidFill>
              <a:latin typeface="Arial"/>
              <a:cs typeface="Arial"/>
            </a:endParaRPr>
          </a:p>
          <a:p>
            <a:pPr marL="256032" indent="-256032" algn="l">
              <a:spcBef>
                <a:spcPts val="0"/>
              </a:spcBef>
              <a:buFont typeface="Arial"/>
              <a:buChar char="•"/>
            </a:pPr>
            <a:r>
              <a:rPr lang="en-US" sz="2800" dirty="0" smtClean="0">
                <a:solidFill>
                  <a:schemeClr val="tx1"/>
                </a:solidFill>
                <a:latin typeface="Arial"/>
                <a:cs typeface="Arial"/>
              </a:rPr>
              <a:t>REACH webinar series</a:t>
            </a: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0"/>
            <a:ext cx="9144000" cy="5143500"/>
          </a:xfrm>
          <a:prstGeom prst="rect">
            <a:avLst/>
          </a:prstGeom>
        </p:spPr>
      </p:pic>
      <p:pic>
        <p:nvPicPr>
          <p:cNvPr id="14" name="Picture 6" descr="PISC-graphic-designs-1015-02-v2">
            <a:hlinkClick r:id="rId4"/>
          </p:cNvPr>
          <p:cNvPicPr>
            <a:picLocks noChangeAspect="1" noChangeArrowheads="1"/>
          </p:cNvPicPr>
          <p:nvPr/>
        </p:nvPicPr>
        <p:blipFill>
          <a:blip r:embed="rId5"/>
          <a:srcRect/>
          <a:stretch>
            <a:fillRect/>
          </a:stretch>
        </p:blipFill>
        <p:spPr bwMode="auto">
          <a:xfrm>
            <a:off x="817326" y="1315737"/>
            <a:ext cx="2562649" cy="1919657"/>
          </a:xfrm>
          <a:prstGeom prst="rect">
            <a:avLst/>
          </a:prstGeom>
          <a:noFill/>
        </p:spPr>
      </p:pic>
      <p:pic>
        <p:nvPicPr>
          <p:cNvPr id="8" name="Picture 7" descr="PISC-bridge-graphic-02 (1) (2).jpg"/>
          <p:cNvPicPr>
            <a:picLocks noChangeAspect="1"/>
          </p:cNvPicPr>
          <p:nvPr/>
        </p:nvPicPr>
        <p:blipFill>
          <a:blip r:embed="rId6"/>
          <a:stretch>
            <a:fillRect/>
          </a:stretch>
        </p:blipFill>
        <p:spPr>
          <a:xfrm>
            <a:off x="3408550" y="647525"/>
            <a:ext cx="4954953" cy="2787161"/>
          </a:xfrm>
          <a:prstGeom prst="rect">
            <a:avLst/>
          </a:prstGeom>
        </p:spPr>
      </p:pic>
      <p:sp>
        <p:nvSpPr>
          <p:cNvPr id="2" name="Title 1"/>
          <p:cNvSpPr>
            <a:spLocks noGrp="1"/>
          </p:cNvSpPr>
          <p:nvPr>
            <p:ph type="ctrTitle"/>
          </p:nvPr>
        </p:nvSpPr>
        <p:spPr>
          <a:xfrm>
            <a:off x="956234" y="448233"/>
            <a:ext cx="7978589" cy="504264"/>
          </a:xfrm>
        </p:spPr>
        <p:txBody>
          <a:bodyPr>
            <a:noAutofit/>
          </a:bodyPr>
          <a:lstStyle/>
          <a:p>
            <a:pPr algn="l"/>
            <a:r>
              <a:rPr lang="en-US" sz="3200" b="1" dirty="0" smtClean="0">
                <a:solidFill>
                  <a:srgbClr val="000000"/>
                </a:solidFill>
                <a:latin typeface="Arial"/>
                <a:cs typeface="Arial"/>
              </a:rPr>
              <a:t>PETA International Science Consortium</a:t>
            </a:r>
            <a:endParaRPr lang="en-US" sz="3200" b="1" dirty="0">
              <a:solidFill>
                <a:srgbClr val="000000"/>
              </a:solidFill>
              <a:latin typeface="Arial"/>
              <a:cs typeface="Arial"/>
            </a:endParaRPr>
          </a:p>
        </p:txBody>
      </p:sp>
      <p:pic>
        <p:nvPicPr>
          <p:cNvPr id="13" name="Picture 4" descr="PISC-graphic-designs-1015-03">
            <a:hlinkClick r:id="rId7"/>
          </p:cNvPr>
          <p:cNvPicPr>
            <a:picLocks noChangeAspect="1" noChangeArrowheads="1"/>
          </p:cNvPicPr>
          <p:nvPr/>
        </p:nvPicPr>
        <p:blipFill>
          <a:blip r:embed="rId8"/>
          <a:srcRect/>
          <a:stretch>
            <a:fillRect/>
          </a:stretch>
        </p:blipFill>
        <p:spPr bwMode="auto">
          <a:xfrm>
            <a:off x="4641419" y="2799639"/>
            <a:ext cx="2434040" cy="1823317"/>
          </a:xfrm>
          <a:prstGeom prst="rect">
            <a:avLst/>
          </a:prstGeom>
          <a:noFill/>
        </p:spPr>
      </p:pic>
      <p:pic>
        <p:nvPicPr>
          <p:cNvPr id="15" name="Picture 8" descr="PISC-graphic-designs-0915-04">
            <a:hlinkClick r:id="rId9"/>
          </p:cNvPr>
          <p:cNvPicPr>
            <a:picLocks noChangeAspect="1" noChangeArrowheads="1"/>
          </p:cNvPicPr>
          <p:nvPr/>
        </p:nvPicPr>
        <p:blipFill>
          <a:blip r:embed="rId10"/>
          <a:srcRect/>
          <a:stretch>
            <a:fillRect/>
          </a:stretch>
        </p:blipFill>
        <p:spPr bwMode="auto">
          <a:xfrm>
            <a:off x="2348725" y="2818689"/>
            <a:ext cx="2556333" cy="1914925"/>
          </a:xfrm>
          <a:prstGeom prst="rect">
            <a:avLst/>
          </a:prstGeom>
          <a:noFill/>
        </p:spPr>
      </p:pic>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12" y="205978"/>
            <a:ext cx="8229600" cy="857250"/>
          </a:xfrm>
        </p:spPr>
        <p:txBody>
          <a:bodyPr>
            <a:normAutofit/>
          </a:bodyPr>
          <a:lstStyle/>
          <a:p>
            <a:pPr algn="l"/>
            <a:r>
              <a:rPr lang="en-GB" sz="3600" b="1" dirty="0" smtClean="0">
                <a:latin typeface="Arial" pitchFamily="34" charset="0"/>
                <a:cs typeface="Arial" pitchFamily="34" charset="0"/>
              </a:rPr>
              <a:t>Education and Training</a:t>
            </a:r>
            <a:endParaRPr lang="en-GB" sz="3600" b="1" dirty="0">
              <a:latin typeface="Arial" pitchFamily="34" charset="0"/>
              <a:cs typeface="Arial" pitchFamily="34" charset="0"/>
            </a:endParaRPr>
          </a:p>
        </p:txBody>
      </p:sp>
      <p:sp>
        <p:nvSpPr>
          <p:cNvPr id="3" name="Content Placeholder 2"/>
          <p:cNvSpPr>
            <a:spLocks noGrp="1"/>
          </p:cNvSpPr>
          <p:nvPr>
            <p:ph idx="1"/>
          </p:nvPr>
        </p:nvSpPr>
        <p:spPr>
          <a:xfrm>
            <a:off x="977453" y="1200151"/>
            <a:ext cx="8229600" cy="3394472"/>
          </a:xfrm>
        </p:spPr>
        <p:txBody>
          <a:bodyPr/>
          <a:lstStyle/>
          <a:p>
            <a:r>
              <a:rPr lang="en-GB" sz="2800" dirty="0" smtClean="0">
                <a:latin typeface="Arial" pitchFamily="34" charset="0"/>
                <a:cs typeface="Arial" pitchFamily="34" charset="0"/>
              </a:rPr>
              <a:t>Training sessions</a:t>
            </a:r>
          </a:p>
          <a:p>
            <a:endParaRPr lang="en-GB" sz="1600" dirty="0" smtClean="0">
              <a:latin typeface="Arial" pitchFamily="34" charset="0"/>
              <a:cs typeface="Arial" pitchFamily="34" charset="0"/>
            </a:endParaRPr>
          </a:p>
          <a:p>
            <a:r>
              <a:rPr lang="en-GB" sz="2800" dirty="0" smtClean="0">
                <a:latin typeface="Arial" pitchFamily="34" charset="0"/>
                <a:cs typeface="Arial" pitchFamily="34" charset="0"/>
              </a:rPr>
              <a:t>Outreach: piscltd.org.uk</a:t>
            </a:r>
          </a:p>
          <a:p>
            <a:endParaRPr lang="en-GB" sz="1600" dirty="0" smtClean="0">
              <a:latin typeface="Arial" pitchFamily="34" charset="0"/>
              <a:cs typeface="Arial" pitchFamily="34" charset="0"/>
            </a:endParaRPr>
          </a:p>
          <a:p>
            <a:r>
              <a:rPr lang="en-GB" sz="2800" dirty="0" smtClean="0">
                <a:latin typeface="Arial" pitchFamily="34" charset="0"/>
                <a:cs typeface="Arial" pitchFamily="34" charset="0"/>
              </a:rPr>
              <a:t>Webinars </a:t>
            </a:r>
          </a:p>
          <a:p>
            <a:endParaRPr lang="en-GB"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61712" y="205978"/>
            <a:ext cx="8229600" cy="857250"/>
          </a:xfrm>
          <a:prstGeom prst="rect">
            <a:avLst/>
          </a:prstGeom>
        </p:spPr>
        <p:txBody>
          <a:bodyPr vert="horz" lIns="91440" tIns="45720" rIns="91440" bIns="45720" rtlCol="0" anchor="ctr">
            <a:normAutofit/>
          </a:bodyPr>
          <a:lstStyle/>
          <a:p>
            <a:pPr lvl="0">
              <a:spcBef>
                <a:spcPct val="0"/>
              </a:spcBef>
            </a:pPr>
            <a:r>
              <a:rPr lang="en-US" sz="3600" b="1" dirty="0" smtClean="0">
                <a:latin typeface="Arial" pitchFamily="34" charset="0"/>
                <a:cs typeface="Arial" pitchFamily="34" charset="0"/>
              </a:rPr>
              <a:t>Training Sessions</a:t>
            </a:r>
            <a:endParaRPr kumimoji="0" lang="en-GB"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7" name="Picture 2" descr="C:\Users\amy-jc\Documents\2015.05.21 Retreat\2015.05.21 Retreat pics\IMG_3109.JPG"/>
          <p:cNvPicPr>
            <a:picLocks noChangeAspect="1" noChangeArrowheads="1"/>
          </p:cNvPicPr>
          <p:nvPr/>
        </p:nvPicPr>
        <p:blipFill>
          <a:blip r:embed="rId3"/>
          <a:srcRect/>
          <a:stretch>
            <a:fillRect/>
          </a:stretch>
        </p:blipFill>
        <p:spPr bwMode="auto">
          <a:xfrm>
            <a:off x="1032173" y="1112004"/>
            <a:ext cx="3800122" cy="2850092"/>
          </a:xfrm>
          <a:prstGeom prst="rect">
            <a:avLst/>
          </a:prstGeom>
          <a:noFill/>
        </p:spPr>
      </p:pic>
      <p:pic>
        <p:nvPicPr>
          <p:cNvPr id="8" name="Picture 3" descr="C:\Users\amy-jc\Documents\2015.05.21 Retreat\2015.05.21 Retreat pics\IMG_3099.JPG"/>
          <p:cNvPicPr>
            <a:picLocks noChangeAspect="1" noChangeArrowheads="1"/>
          </p:cNvPicPr>
          <p:nvPr/>
        </p:nvPicPr>
        <p:blipFill>
          <a:blip r:embed="rId4"/>
          <a:srcRect/>
          <a:stretch>
            <a:fillRect/>
          </a:stretch>
        </p:blipFill>
        <p:spPr bwMode="auto">
          <a:xfrm>
            <a:off x="5005755" y="1217511"/>
            <a:ext cx="2344615" cy="1758461"/>
          </a:xfrm>
          <a:prstGeom prst="rect">
            <a:avLst/>
          </a:prstGeom>
          <a:noFill/>
        </p:spPr>
      </p:pic>
      <p:pic>
        <p:nvPicPr>
          <p:cNvPr id="9" name="Picture 5" descr="C:\Users\amy-jc\Documents\2015.05.21 Retreat\2015.05.21 Retreat pics\IIVS IMG_3086.JPG"/>
          <p:cNvPicPr>
            <a:picLocks noChangeAspect="1" noChangeArrowheads="1"/>
          </p:cNvPicPr>
          <p:nvPr/>
        </p:nvPicPr>
        <p:blipFill>
          <a:blip r:embed="rId5"/>
          <a:srcRect t="16507"/>
          <a:stretch>
            <a:fillRect/>
          </a:stretch>
        </p:blipFill>
        <p:spPr bwMode="auto">
          <a:xfrm>
            <a:off x="4173020" y="3142235"/>
            <a:ext cx="3083565" cy="193092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3"/>
          <a:srcRect l="19717" t="11176" r="23687" b="5773"/>
          <a:stretch>
            <a:fillRect/>
          </a:stretch>
        </p:blipFill>
        <p:spPr bwMode="auto">
          <a:xfrm>
            <a:off x="3689465" y="530091"/>
            <a:ext cx="5095481" cy="4486393"/>
          </a:xfrm>
          <a:prstGeom prst="rect">
            <a:avLst/>
          </a:prstGeom>
          <a:noFill/>
          <a:ln w="38100">
            <a:solidFill>
              <a:schemeClr val="tx1"/>
            </a:solidFill>
            <a:miter lim="800000"/>
            <a:headEnd/>
            <a:tailEnd/>
          </a:ln>
        </p:spPr>
      </p:pic>
      <p:pic>
        <p:nvPicPr>
          <p:cNvPr id="17" name="Picture 7"/>
          <p:cNvPicPr>
            <a:picLocks noChangeAspect="1" noChangeArrowheads="1"/>
          </p:cNvPicPr>
          <p:nvPr/>
        </p:nvPicPr>
        <p:blipFill>
          <a:blip r:embed="rId4"/>
          <a:srcRect l="27373" t="22504" r="25339" b="17426"/>
          <a:stretch>
            <a:fillRect/>
          </a:stretch>
        </p:blipFill>
        <p:spPr bwMode="auto">
          <a:xfrm>
            <a:off x="93196" y="1861191"/>
            <a:ext cx="3924515" cy="2991171"/>
          </a:xfrm>
          <a:prstGeom prst="rect">
            <a:avLst/>
          </a:prstGeom>
          <a:noFill/>
          <a:ln w="9525">
            <a:noFill/>
            <a:miter lim="800000"/>
            <a:headEnd/>
            <a:tailEnd/>
          </a:ln>
        </p:spPr>
      </p:pic>
      <p:sp>
        <p:nvSpPr>
          <p:cNvPr id="9" name="Title 1"/>
          <p:cNvSpPr txBox="1">
            <a:spLocks/>
          </p:cNvSpPr>
          <p:nvPr/>
        </p:nvSpPr>
        <p:spPr>
          <a:xfrm>
            <a:off x="961712" y="205978"/>
            <a:ext cx="8229600" cy="857250"/>
          </a:xfrm>
          <a:prstGeom prst="rect">
            <a:avLst/>
          </a:prstGeom>
        </p:spPr>
        <p:txBody>
          <a:bodyPr vert="horz" lIns="91440" tIns="45720" rIns="91440" bIns="45720" rtlCol="0" anchor="ctr">
            <a:normAutofit/>
          </a:bodyPr>
          <a:lstStyle/>
          <a:p>
            <a:pPr lvl="0">
              <a:spcBef>
                <a:spcPct val="0"/>
              </a:spcBef>
            </a:pPr>
            <a:r>
              <a:rPr lang="en-US" sz="3600" b="1" dirty="0" smtClean="0">
                <a:latin typeface="Arial" pitchFamily="34" charset="0"/>
                <a:cs typeface="Arial" pitchFamily="34" charset="0"/>
              </a:rPr>
              <a:t>Outreach</a:t>
            </a:r>
            <a:endParaRPr kumimoji="0" lang="en-GB" sz="36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5" name="TextBox 14"/>
          <p:cNvSpPr txBox="1"/>
          <p:nvPr/>
        </p:nvSpPr>
        <p:spPr>
          <a:xfrm>
            <a:off x="5234633" y="565260"/>
            <a:ext cx="2709716" cy="369332"/>
          </a:xfrm>
          <a:prstGeom prst="rect">
            <a:avLst/>
          </a:prstGeom>
          <a:noFill/>
        </p:spPr>
        <p:txBody>
          <a:bodyPr wrap="none" rtlCol="0">
            <a:spAutoFit/>
          </a:bodyPr>
          <a:lstStyle/>
          <a:p>
            <a:r>
              <a:rPr lang="en-US" b="1" u="sng" dirty="0" smtClean="0"/>
              <a:t>FUNDING OPPORTUNITIES</a:t>
            </a:r>
            <a:endParaRPr lang="en-US" b="1" u="sng" dirty="0"/>
          </a:p>
        </p:txBody>
      </p:sp>
      <p:sp>
        <p:nvSpPr>
          <p:cNvPr id="16" name="TextBox 15"/>
          <p:cNvSpPr txBox="1"/>
          <p:nvPr/>
        </p:nvSpPr>
        <p:spPr>
          <a:xfrm>
            <a:off x="1368209" y="1499380"/>
            <a:ext cx="2476960" cy="369332"/>
          </a:xfrm>
          <a:prstGeom prst="rect">
            <a:avLst/>
          </a:prstGeom>
          <a:solidFill>
            <a:schemeClr val="bg1"/>
          </a:solidFill>
        </p:spPr>
        <p:txBody>
          <a:bodyPr wrap="square" rtlCol="0">
            <a:spAutoFit/>
          </a:bodyPr>
          <a:lstStyle/>
          <a:p>
            <a:r>
              <a:rPr lang="en-US" b="1" u="sng" dirty="0" smtClean="0"/>
              <a:t>FACTSHEETS</a:t>
            </a:r>
            <a:endParaRPr lang="en-US" b="1" u="sng" dirty="0"/>
          </a:p>
        </p:txBody>
      </p:sp>
      <p:sp>
        <p:nvSpPr>
          <p:cNvPr id="18" name="Rectangle 17"/>
          <p:cNvSpPr/>
          <p:nvPr/>
        </p:nvSpPr>
        <p:spPr>
          <a:xfrm>
            <a:off x="69750" y="1499380"/>
            <a:ext cx="3955511" cy="334909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956234" y="448233"/>
            <a:ext cx="7978589" cy="504264"/>
          </a:xfrm>
        </p:spPr>
        <p:txBody>
          <a:bodyPr>
            <a:noAutofit/>
          </a:bodyPr>
          <a:lstStyle/>
          <a:p>
            <a:pPr algn="l"/>
            <a:r>
              <a:rPr lang="en-US" sz="4000" b="1" dirty="0" smtClean="0">
                <a:solidFill>
                  <a:srgbClr val="000000"/>
                </a:solidFill>
                <a:latin typeface="Arial"/>
                <a:cs typeface="Arial"/>
              </a:rPr>
              <a:t>Animal Testing for REACH</a:t>
            </a:r>
            <a:endParaRPr lang="en-US" sz="4000" b="1" dirty="0">
              <a:solidFill>
                <a:srgbClr val="000000"/>
              </a:solidFill>
              <a:latin typeface="Arial"/>
              <a:cs typeface="Arial"/>
            </a:endParaRPr>
          </a:p>
        </p:txBody>
      </p:sp>
      <p:sp>
        <p:nvSpPr>
          <p:cNvPr id="3" name="Subtitle 2"/>
          <p:cNvSpPr>
            <a:spLocks noGrp="1"/>
          </p:cNvSpPr>
          <p:nvPr>
            <p:ph type="subTitle" idx="1"/>
          </p:nvPr>
        </p:nvSpPr>
        <p:spPr>
          <a:xfrm>
            <a:off x="956234" y="1014833"/>
            <a:ext cx="7366000" cy="2894995"/>
          </a:xfrm>
        </p:spPr>
        <p:txBody>
          <a:bodyPr>
            <a:normAutofit/>
          </a:bodyPr>
          <a:lstStyle/>
          <a:p>
            <a:pPr marL="256032" indent="-256032" algn="l">
              <a:spcBef>
                <a:spcPts val="1200"/>
              </a:spcBef>
              <a:buFont typeface="Arial"/>
              <a:buChar char="•"/>
            </a:pPr>
            <a:endParaRPr lang="en-GB" sz="2000" dirty="0" smtClean="0">
              <a:solidFill>
                <a:schemeClr val="bg1">
                  <a:lumMod val="50000"/>
                </a:schemeClr>
              </a:solidFill>
              <a:latin typeface="Arial"/>
              <a:cs typeface="Arial"/>
            </a:endParaRPr>
          </a:p>
          <a:p>
            <a:pPr marL="256032" indent="-256032" algn="l">
              <a:spcBef>
                <a:spcPts val="1200"/>
              </a:spcBef>
              <a:buFont typeface="Arial"/>
              <a:buChar char="•"/>
            </a:pPr>
            <a:endParaRPr lang="en-US" sz="2400" dirty="0" smtClean="0">
              <a:solidFill>
                <a:schemeClr val="tx1"/>
              </a:solidFill>
              <a:latin typeface="Arial"/>
              <a:cs typeface="Arial"/>
            </a:endParaRPr>
          </a:p>
          <a:p>
            <a:pPr marL="256032" indent="-256032" algn="l">
              <a:spcBef>
                <a:spcPts val="1200"/>
              </a:spcBef>
              <a:buFont typeface="Arial"/>
              <a:buChar char="•"/>
            </a:pPr>
            <a:endParaRPr lang="en-US" sz="2400" dirty="0" smtClean="0">
              <a:solidFill>
                <a:schemeClr val="tx1"/>
              </a:solidFill>
              <a:latin typeface="Arial"/>
              <a:cs typeface="Arial"/>
            </a:endParaRPr>
          </a:p>
        </p:txBody>
      </p:sp>
      <p:grpSp>
        <p:nvGrpSpPr>
          <p:cNvPr id="9" name="Group 8"/>
          <p:cNvGrpSpPr/>
          <p:nvPr/>
        </p:nvGrpSpPr>
        <p:grpSpPr>
          <a:xfrm>
            <a:off x="433574" y="1132063"/>
            <a:ext cx="7888660" cy="3196273"/>
            <a:chOff x="600451" y="1512792"/>
            <a:chExt cx="7309773" cy="3821544"/>
          </a:xfrm>
        </p:grpSpPr>
        <p:graphicFrame>
          <p:nvGraphicFramePr>
            <p:cNvPr id="6" name="Chart 5"/>
            <p:cNvGraphicFramePr/>
            <p:nvPr/>
          </p:nvGraphicFramePr>
          <p:xfrm>
            <a:off x="1215875" y="1512792"/>
            <a:ext cx="6694349" cy="382154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rot="16200000">
              <a:off x="-205129" y="3035685"/>
              <a:ext cx="1953389" cy="342230"/>
            </a:xfrm>
            <a:prstGeom prst="rect">
              <a:avLst/>
            </a:prstGeom>
            <a:noFill/>
          </p:spPr>
          <p:txBody>
            <a:bodyPr wrap="none" rtlCol="0">
              <a:spAutoFit/>
            </a:bodyPr>
            <a:lstStyle/>
            <a:p>
              <a:r>
                <a:rPr lang="en-US" dirty="0" smtClean="0">
                  <a:latin typeface="Arial" pitchFamily="34" charset="0"/>
                  <a:cs typeface="Arial" pitchFamily="34" charset="0"/>
                </a:rPr>
                <a:t>Animals Killed</a:t>
              </a:r>
              <a:endParaRPr lang="en-US" dirty="0">
                <a:latin typeface="Arial" pitchFamily="34" charset="0"/>
                <a:cs typeface="Arial" pitchFamily="34" charset="0"/>
              </a:endParaRPr>
            </a:p>
          </p:txBody>
        </p:sp>
      </p:grpSp>
      <p:sp>
        <p:nvSpPr>
          <p:cNvPr id="11" name="TextBox 10"/>
          <p:cNvSpPr txBox="1"/>
          <p:nvPr/>
        </p:nvSpPr>
        <p:spPr>
          <a:xfrm>
            <a:off x="2039290" y="4015156"/>
            <a:ext cx="6486140" cy="646331"/>
          </a:xfrm>
          <a:prstGeom prst="rect">
            <a:avLst/>
          </a:prstGeom>
          <a:solidFill>
            <a:schemeClr val="bg1"/>
          </a:solidFill>
        </p:spPr>
        <p:txBody>
          <a:bodyPr wrap="square" rtlCol="0">
            <a:spAutoFit/>
          </a:bodyPr>
          <a:lstStyle/>
          <a:p>
            <a:r>
              <a:rPr lang="en-GB" dirty="0" smtClean="0">
                <a:latin typeface="Arial" pitchFamily="34" charset="0"/>
                <a:cs typeface="Arial" pitchFamily="34" charset="0"/>
              </a:rPr>
              <a:t>      ≥1                    ≥10                   ≥100                ≥1000</a:t>
            </a:r>
          </a:p>
          <a:p>
            <a:r>
              <a:rPr lang="en-GB" dirty="0" smtClean="0">
                <a:latin typeface="Arial" pitchFamily="34" charset="0"/>
                <a:cs typeface="Arial" pitchFamily="34" charset="0"/>
              </a:rPr>
              <a:t>                                  tonnes per year   </a:t>
            </a:r>
          </a:p>
        </p:txBody>
      </p:sp>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6234" y="448233"/>
            <a:ext cx="8187766" cy="504264"/>
          </a:xfrm>
        </p:spPr>
        <p:txBody>
          <a:bodyPr>
            <a:noAutofit/>
          </a:bodyPr>
          <a:lstStyle/>
          <a:p>
            <a:pPr algn="l"/>
            <a:r>
              <a:rPr lang="en-US" sz="4000" b="1" dirty="0" smtClean="0">
                <a:solidFill>
                  <a:srgbClr val="000000"/>
                </a:solidFill>
                <a:latin typeface="Arial"/>
                <a:cs typeface="Arial"/>
              </a:rPr>
              <a:t>Webinar Series: Leading Experts</a:t>
            </a:r>
            <a:endParaRPr lang="en-US" sz="4000" b="1" dirty="0">
              <a:solidFill>
                <a:srgbClr val="000000"/>
              </a:solidFill>
              <a:latin typeface="Arial"/>
              <a:cs typeface="Arial"/>
            </a:endParaRPr>
          </a:p>
        </p:txBody>
      </p:sp>
      <p:pic>
        <p:nvPicPr>
          <p:cNvPr id="18" name="Picture 17" descr="LogoEURL-ECV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39310" y="1887364"/>
            <a:ext cx="1815048" cy="1130043"/>
          </a:xfrm>
          <a:prstGeom prst="rect">
            <a:avLst/>
          </a:prstGeom>
        </p:spPr>
      </p:pic>
      <p:pic>
        <p:nvPicPr>
          <p:cNvPr id="19" name="Picture 2" descr="http://solutions.3m.com/3MContentRetrievalAPI/BlobServlet?lmd=1332511038000&amp;locale=en_US&amp;assetType=MMM_Image&amp;assetId=1319224094468&amp;blobAttribute=ImageFile"/>
          <p:cNvPicPr>
            <a:picLocks noChangeAspect="1" noChangeArrowheads="1"/>
          </p:cNvPicPr>
          <p:nvPr/>
        </p:nvPicPr>
        <p:blipFill>
          <a:blip r:embed="rId4" cstate="print"/>
          <a:srcRect/>
          <a:stretch>
            <a:fillRect/>
          </a:stretch>
        </p:blipFill>
        <p:spPr bwMode="auto">
          <a:xfrm>
            <a:off x="6897578" y="3844861"/>
            <a:ext cx="1586700" cy="843882"/>
          </a:xfrm>
          <a:prstGeom prst="rect">
            <a:avLst/>
          </a:prstGeom>
          <a:noFill/>
        </p:spPr>
      </p:pic>
      <p:pic>
        <p:nvPicPr>
          <p:cNvPr id="20" name="Picture 2" descr="http://www.frlib.org/images/BASFlogo1.jpg/image"/>
          <p:cNvPicPr>
            <a:picLocks noChangeAspect="1" noChangeArrowheads="1"/>
          </p:cNvPicPr>
          <p:nvPr/>
        </p:nvPicPr>
        <p:blipFill>
          <a:blip r:embed="rId5" cstate="print"/>
          <a:srcRect/>
          <a:stretch>
            <a:fillRect/>
          </a:stretch>
        </p:blipFill>
        <p:spPr bwMode="auto">
          <a:xfrm>
            <a:off x="4695772" y="3376977"/>
            <a:ext cx="1388758" cy="693644"/>
          </a:xfrm>
          <a:prstGeom prst="rect">
            <a:avLst/>
          </a:prstGeom>
          <a:noFill/>
        </p:spPr>
      </p:pic>
      <p:pic>
        <p:nvPicPr>
          <p:cNvPr id="21" name="Picture 1"/>
          <p:cNvPicPr>
            <a:picLocks noChangeAspect="1" noChangeArrowheads="1"/>
          </p:cNvPicPr>
          <p:nvPr/>
        </p:nvPicPr>
        <p:blipFill>
          <a:blip r:embed="rId6" cstate="print">
            <a:extLst>
              <a:ext uri="{28A0092B-C50C-407E-A947-70E740481C1C}">
                <a14:useLocalDpi xmlns:a14="http://schemas.microsoft.com/office/drawing/2010/main" xmlns="" val="0"/>
              </a:ext>
            </a:extLst>
          </a:blip>
          <a:srcRect b="50000"/>
          <a:stretch>
            <a:fillRect/>
          </a:stretch>
        </p:blipFill>
        <p:spPr bwMode="auto">
          <a:xfrm>
            <a:off x="6340156" y="1026529"/>
            <a:ext cx="2174744" cy="860835"/>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545747" y="1887364"/>
            <a:ext cx="1229637" cy="936866"/>
          </a:xfrm>
          <a:prstGeom prst="rect">
            <a:avLst/>
          </a:prstGeom>
          <a:noFill/>
          <a:ln w="9525">
            <a:noFill/>
            <a:miter lim="800000"/>
            <a:headEnd/>
            <a:tailEnd/>
          </a:ln>
        </p:spPr>
      </p:pic>
      <p:pic>
        <p:nvPicPr>
          <p:cNvPr id="23" name="Immagine 4" descr="CAAT-EU Logo.jpg"/>
          <p:cNvPicPr>
            <a:picLocks noChangeAspect="1"/>
          </p:cNvPicPr>
          <p:nvPr/>
        </p:nvPicPr>
        <p:blipFill>
          <a:blip r:embed="rId8" cstate="print"/>
          <a:stretch>
            <a:fillRect/>
          </a:stretch>
        </p:blipFill>
        <p:spPr>
          <a:xfrm>
            <a:off x="2385633" y="2056517"/>
            <a:ext cx="1749622" cy="2758320"/>
          </a:xfrm>
          <a:prstGeom prst="rect">
            <a:avLst/>
          </a:prstGeom>
        </p:spPr>
      </p:pic>
      <p:pic>
        <p:nvPicPr>
          <p:cNvPr id="24" name="Picture 2" descr="http://upload.wikimedia.org/wikipedia/en/e/e5/Procter_%26_Gamble_logo_2013.png"/>
          <p:cNvPicPr>
            <a:picLocks noChangeAspect="1" noChangeArrowheads="1"/>
          </p:cNvPicPr>
          <p:nvPr/>
        </p:nvPicPr>
        <p:blipFill>
          <a:blip r:embed="rId9" cstate="print"/>
          <a:srcRect/>
          <a:stretch>
            <a:fillRect/>
          </a:stretch>
        </p:blipFill>
        <p:spPr bwMode="auto">
          <a:xfrm>
            <a:off x="6974763" y="2905696"/>
            <a:ext cx="1540137" cy="668034"/>
          </a:xfrm>
          <a:prstGeom prst="rect">
            <a:avLst/>
          </a:prstGeom>
          <a:noFill/>
        </p:spPr>
      </p:pic>
      <p:grpSp>
        <p:nvGrpSpPr>
          <p:cNvPr id="25" name="Group 24"/>
          <p:cNvGrpSpPr/>
          <p:nvPr/>
        </p:nvGrpSpPr>
        <p:grpSpPr>
          <a:xfrm>
            <a:off x="592759" y="2808600"/>
            <a:ext cx="1511533" cy="1019974"/>
            <a:chOff x="4006038" y="5969992"/>
            <a:chExt cx="1483862" cy="860298"/>
          </a:xfrm>
        </p:grpSpPr>
        <p:pic>
          <p:nvPicPr>
            <p:cNvPr id="26" name="Grafik 7"/>
            <p:cNvPicPr>
              <a:picLocks noChangeAspect="1"/>
            </p:cNvPicPr>
            <p:nvPr/>
          </p:nvPicPr>
          <p:blipFill rotWithShape="1">
            <a:blip r:embed="rId10" cstate="print">
              <a:extLst>
                <a:ext uri="{28A0092B-C50C-407E-A947-70E740481C1C}">
                  <a14:useLocalDpi xmlns:a14="http://schemas.microsoft.com/office/drawing/2010/main" xmlns="" val="0"/>
                </a:ext>
              </a:extLst>
            </a:blip>
            <a:srcRect r="45172"/>
            <a:stretch/>
          </p:blipFill>
          <p:spPr>
            <a:xfrm>
              <a:off x="4651700" y="6017074"/>
              <a:ext cx="838200" cy="598267"/>
            </a:xfrm>
            <a:prstGeom prst="rect">
              <a:avLst/>
            </a:prstGeom>
          </p:spPr>
        </p:pic>
        <p:pic>
          <p:nvPicPr>
            <p:cNvPr id="27" name="Grafik 8" descr="Logo.gif"/>
            <p:cNvPicPr>
              <a:picLocks noChangeAspect="1"/>
            </p:cNvPicPr>
            <p:nvPr/>
          </p:nvPicPr>
          <p:blipFill>
            <a:blip r:embed="rId11" cstate="print"/>
            <a:srcRect/>
            <a:stretch>
              <a:fillRect/>
            </a:stretch>
          </p:blipFill>
          <p:spPr bwMode="auto">
            <a:xfrm>
              <a:off x="4006038" y="5969992"/>
              <a:ext cx="871793" cy="860298"/>
            </a:xfrm>
            <a:prstGeom prst="rect">
              <a:avLst/>
            </a:prstGeom>
            <a:noFill/>
            <a:ln w="3175">
              <a:noFill/>
              <a:miter lim="800000"/>
              <a:headEnd/>
              <a:tailEnd/>
            </a:ln>
            <a:effectLst>
              <a:outerShdw blurRad="254000" dist="101600" dir="2700000" algn="tl" rotWithShape="0">
                <a:prstClr val="black">
                  <a:alpha val="40000"/>
                </a:prstClr>
              </a:outerShdw>
            </a:effectLst>
          </p:spPr>
        </p:pic>
      </p:grpSp>
      <p:pic>
        <p:nvPicPr>
          <p:cNvPr id="28" name="Picture 27"/>
          <p:cNvPicPr>
            <a:picLocks noChangeAspect="1"/>
          </p:cNvPicPr>
          <p:nvPr/>
        </p:nvPicPr>
        <p:blipFill>
          <a:blip r:embed="rId12" cstate="print"/>
          <a:srcRect l="14721" t="28553" r="9814" b="31725"/>
          <a:stretch>
            <a:fillRect/>
          </a:stretch>
        </p:blipFill>
        <p:spPr>
          <a:xfrm>
            <a:off x="3853914" y="1102369"/>
            <a:ext cx="1931544" cy="784995"/>
          </a:xfrm>
          <a:prstGeom prst="rect">
            <a:avLst/>
          </a:prstGeom>
        </p:spPr>
      </p:pic>
      <p:pic>
        <p:nvPicPr>
          <p:cNvPr id="29" name="Picture 2" descr="Chemical Watch: global risk &amp; regulation news">
            <a:hlinkClick r:id="rId13"/>
          </p:cNvPr>
          <p:cNvPicPr>
            <a:picLocks noChangeAspect="1" noChangeArrowheads="1"/>
          </p:cNvPicPr>
          <p:nvPr/>
        </p:nvPicPr>
        <p:blipFill>
          <a:blip r:embed="rId14"/>
          <a:srcRect/>
          <a:stretch>
            <a:fillRect/>
          </a:stretch>
        </p:blipFill>
        <p:spPr bwMode="auto">
          <a:xfrm>
            <a:off x="345794" y="1102369"/>
            <a:ext cx="2914650" cy="704851"/>
          </a:xfrm>
          <a:prstGeom prst="rect">
            <a:avLst/>
          </a:prstGeom>
          <a:noFill/>
        </p:spPr>
      </p:pic>
      <p:pic>
        <p:nvPicPr>
          <p:cNvPr id="30" name="Picture 2"/>
          <p:cNvPicPr>
            <a:picLocks noChangeAspect="1" noChangeArrowheads="1"/>
          </p:cNvPicPr>
          <p:nvPr/>
        </p:nvPicPr>
        <p:blipFill>
          <a:blip r:embed="rId15"/>
          <a:srcRect/>
          <a:stretch>
            <a:fillRect/>
          </a:stretch>
        </p:blipFill>
        <p:spPr bwMode="auto">
          <a:xfrm>
            <a:off x="6447975" y="2056517"/>
            <a:ext cx="2066925" cy="590550"/>
          </a:xfrm>
          <a:prstGeom prst="rect">
            <a:avLst/>
          </a:prstGeom>
          <a:noFill/>
          <a:ln w="9525">
            <a:noFill/>
            <a:miter lim="800000"/>
            <a:headEnd/>
            <a:tailEnd/>
          </a:ln>
        </p:spPr>
      </p:pic>
      <p:pic>
        <p:nvPicPr>
          <p:cNvPr id="31" name="Picture 4" descr="File:European chemicals agency logo.jpg">
            <a:hlinkClick r:id="rId16"/>
          </p:cNvPr>
          <p:cNvPicPr>
            <a:picLocks noChangeAspect="1" noChangeArrowheads="1"/>
          </p:cNvPicPr>
          <p:nvPr/>
        </p:nvPicPr>
        <p:blipFill>
          <a:blip r:embed="rId17"/>
          <a:srcRect/>
          <a:stretch>
            <a:fillRect/>
          </a:stretch>
        </p:blipFill>
        <p:spPr bwMode="auto">
          <a:xfrm>
            <a:off x="4453610" y="4335399"/>
            <a:ext cx="2000846" cy="522101"/>
          </a:xfrm>
          <a:prstGeom prst="rect">
            <a:avLst/>
          </a:prstGeom>
          <a:noFill/>
        </p:spPr>
      </p:pic>
      <p:pic>
        <p:nvPicPr>
          <p:cNvPr id="32" name="Picture 6" descr="European Commission logo"/>
          <p:cNvPicPr>
            <a:picLocks noChangeAspect="1" noChangeArrowheads="1"/>
          </p:cNvPicPr>
          <p:nvPr/>
        </p:nvPicPr>
        <p:blipFill>
          <a:blip r:embed="rId18"/>
          <a:srcRect/>
          <a:stretch>
            <a:fillRect/>
          </a:stretch>
        </p:blipFill>
        <p:spPr bwMode="auto">
          <a:xfrm>
            <a:off x="463569" y="3867179"/>
            <a:ext cx="1573784" cy="1088839"/>
          </a:xfrm>
          <a:prstGeom prst="rect">
            <a:avLst/>
          </a:prstGeom>
          <a:noFill/>
        </p:spPr>
      </p:pic>
    </p:spTree>
    <p:extLst>
      <p:ext uri="{BB962C8B-B14F-4D97-AF65-F5344CB8AC3E}">
        <p14:creationId xmlns:p14="http://schemas.microsoft.com/office/powerpoint/2010/main" xmlns="" val="508117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56234" y="196101"/>
            <a:ext cx="7978589" cy="504264"/>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Arial"/>
                <a:ea typeface="+mj-ea"/>
                <a:cs typeface="Arial"/>
              </a:rPr>
              <a:t>Webinar Topics</a:t>
            </a:r>
            <a:endParaRPr kumimoji="0" lang="en-US" sz="4000" b="1" i="0" u="none" strike="noStrike" kern="1200" cap="none" spc="0" normalizeH="0" baseline="0" noProof="0" dirty="0">
              <a:ln>
                <a:noFill/>
              </a:ln>
              <a:solidFill>
                <a:srgbClr val="000000"/>
              </a:solidFill>
              <a:effectLst/>
              <a:uLnTx/>
              <a:uFillTx/>
              <a:latin typeface="Arial"/>
              <a:ea typeface="+mj-ea"/>
              <a:cs typeface="Arial"/>
            </a:endParaRPr>
          </a:p>
        </p:txBody>
      </p:sp>
      <p:graphicFrame>
        <p:nvGraphicFramePr>
          <p:cNvPr id="9" name="Table 8"/>
          <p:cNvGraphicFramePr>
            <a:graphicFrameLocks noGrp="1"/>
          </p:cNvGraphicFramePr>
          <p:nvPr/>
        </p:nvGraphicFramePr>
        <p:xfrm>
          <a:off x="704850" y="981078"/>
          <a:ext cx="8229973" cy="3745923"/>
        </p:xfrm>
        <a:graphic>
          <a:graphicData uri="http://schemas.openxmlformats.org/drawingml/2006/table">
            <a:tbl>
              <a:tblPr/>
              <a:tblGrid>
                <a:gridCol w="1031582"/>
                <a:gridCol w="2995979"/>
                <a:gridCol w="4202412"/>
              </a:tblGrid>
              <a:tr h="438147">
                <a:tc>
                  <a:txBody>
                    <a:bodyPr/>
                    <a:lstStyle/>
                    <a:p>
                      <a:pPr>
                        <a:lnSpc>
                          <a:spcPct val="115000"/>
                        </a:lnSpc>
                        <a:spcAft>
                          <a:spcPts val="0"/>
                        </a:spcAft>
                      </a:pPr>
                      <a:r>
                        <a:rPr lang="en-US" sz="1200" b="1" dirty="0">
                          <a:solidFill>
                            <a:schemeClr val="tx2"/>
                          </a:solidFill>
                          <a:latin typeface="Arial"/>
                          <a:ea typeface="Calibri"/>
                          <a:cs typeface="Times New Roman"/>
                        </a:rPr>
                        <a:t>WEBINAR 1</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tabLst>
                          <a:tab pos="3314700" algn="l"/>
                        </a:tabLst>
                      </a:pPr>
                      <a:r>
                        <a:rPr lang="en-US" sz="1200" b="1" dirty="0">
                          <a:solidFill>
                            <a:schemeClr val="tx2"/>
                          </a:solidFill>
                          <a:latin typeface="Arial"/>
                          <a:ea typeface="Calibri"/>
                          <a:cs typeface="Times New Roman"/>
                        </a:rPr>
                        <a:t>OECD QSAR TOOLBOX AND READ-ACROSS</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pPr>
                      <a:r>
                        <a:rPr lang="en-US" sz="1200" b="1" dirty="0">
                          <a:solidFill>
                            <a:schemeClr val="tx2"/>
                          </a:solidFill>
                          <a:latin typeface="Arial"/>
                          <a:ea typeface="Calibri"/>
                          <a:cs typeface="Times New Roman"/>
                        </a:rPr>
                        <a:t>Dr. Grace Patlewicz, formerly of DuPont</a:t>
                      </a:r>
                      <a:br>
                        <a:rPr lang="en-US" sz="1200" b="1" dirty="0">
                          <a:solidFill>
                            <a:schemeClr val="tx2"/>
                          </a:solidFill>
                          <a:latin typeface="Arial"/>
                          <a:ea typeface="Calibri"/>
                          <a:cs typeface="Times New Roman"/>
                        </a:rPr>
                      </a:br>
                      <a:r>
                        <a:rPr lang="en-US" sz="1200" b="1" dirty="0">
                          <a:solidFill>
                            <a:schemeClr val="tx2"/>
                          </a:solidFill>
                          <a:latin typeface="Arial"/>
                          <a:ea typeface="Calibri"/>
                          <a:cs typeface="Times New Roman"/>
                        </a:rPr>
                        <a:t>Prof. Mark Cronin, Liverpool John </a:t>
                      </a:r>
                      <a:r>
                        <a:rPr lang="en-US" sz="1200" b="1" dirty="0" err="1">
                          <a:solidFill>
                            <a:schemeClr val="tx2"/>
                          </a:solidFill>
                          <a:latin typeface="Arial"/>
                          <a:ea typeface="Calibri"/>
                          <a:cs typeface="Times New Roman"/>
                        </a:rPr>
                        <a:t>Moores</a:t>
                      </a:r>
                      <a:r>
                        <a:rPr lang="en-US" sz="1200" b="1" dirty="0">
                          <a:solidFill>
                            <a:schemeClr val="tx2"/>
                          </a:solidFill>
                          <a:latin typeface="Arial"/>
                          <a:ea typeface="Calibri"/>
                          <a:cs typeface="Times New Roman"/>
                        </a:rPr>
                        <a:t> University</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r>
              <a:tr h="419800">
                <a:tc>
                  <a:txBody>
                    <a:bodyPr/>
                    <a:lstStyle/>
                    <a:p>
                      <a:pPr>
                        <a:lnSpc>
                          <a:spcPct val="115000"/>
                        </a:lnSpc>
                        <a:spcAft>
                          <a:spcPts val="0"/>
                        </a:spcAft>
                      </a:pPr>
                      <a:r>
                        <a:rPr lang="en-US" sz="1200" b="1" dirty="0">
                          <a:solidFill>
                            <a:schemeClr val="tx2"/>
                          </a:solidFill>
                          <a:latin typeface="Arial"/>
                          <a:ea typeface="Calibri"/>
                          <a:cs typeface="Times New Roman"/>
                        </a:rPr>
                        <a:t>WEBINAR 2</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dirty="0">
                          <a:solidFill>
                            <a:schemeClr val="tx2"/>
                          </a:solidFill>
                          <a:latin typeface="Arial"/>
                          <a:ea typeface="Calibri"/>
                          <a:cs typeface="Times New Roman"/>
                        </a:rPr>
                        <a:t>SKIN IRRITATION AND CORROSION</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dirty="0">
                          <a:solidFill>
                            <a:schemeClr val="tx2"/>
                          </a:solidFill>
                          <a:latin typeface="Arial"/>
                          <a:ea typeface="Calibri"/>
                          <a:cs typeface="Times New Roman"/>
                        </a:rPr>
                        <a:t>Dr. Gertrude-Emilia </a:t>
                      </a:r>
                      <a:r>
                        <a:rPr lang="en-US" sz="1200" b="1" dirty="0" err="1">
                          <a:solidFill>
                            <a:schemeClr val="tx2"/>
                          </a:solidFill>
                          <a:latin typeface="Arial"/>
                          <a:ea typeface="Calibri"/>
                          <a:cs typeface="Times New Roman"/>
                        </a:rPr>
                        <a:t>Costin</a:t>
                      </a:r>
                      <a:r>
                        <a:rPr lang="en-US" sz="1200" b="1" dirty="0">
                          <a:solidFill>
                            <a:schemeClr val="tx2"/>
                          </a:solidFill>
                          <a:latin typeface="Arial"/>
                          <a:ea typeface="Calibri"/>
                          <a:cs typeface="Times New Roman"/>
                        </a:rPr>
                        <a:t>, Institute for In Vitro Sciences</a:t>
                      </a:r>
                      <a:r>
                        <a:rPr lang="en-US" sz="1200" dirty="0">
                          <a:solidFill>
                            <a:schemeClr val="tx2"/>
                          </a:solidFill>
                          <a:latin typeface="Arial"/>
                          <a:ea typeface="Calibri"/>
                          <a:cs typeface="Times New Roman"/>
                        </a:rPr>
                        <a:t/>
                      </a:r>
                      <a:br>
                        <a:rPr lang="en-US" sz="1200" dirty="0">
                          <a:solidFill>
                            <a:schemeClr val="tx2"/>
                          </a:solidFill>
                          <a:latin typeface="Arial"/>
                          <a:ea typeface="Calibri"/>
                          <a:cs typeface="Times New Roman"/>
                        </a:rPr>
                      </a:br>
                      <a:r>
                        <a:rPr lang="en-US" sz="1200" b="1" dirty="0">
                          <a:solidFill>
                            <a:schemeClr val="tx2"/>
                          </a:solidFill>
                          <a:latin typeface="Arial"/>
                          <a:ea typeface="Calibri"/>
                          <a:cs typeface="Times New Roman"/>
                        </a:rPr>
                        <a:t>Dr. Costanza Rovida, REACH Mastery and CAAT Europe</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825">
                <a:tc>
                  <a:txBody>
                    <a:bodyPr/>
                    <a:lstStyle/>
                    <a:p>
                      <a:pPr>
                        <a:lnSpc>
                          <a:spcPct val="115000"/>
                        </a:lnSpc>
                        <a:spcAft>
                          <a:spcPts val="0"/>
                        </a:spcAft>
                      </a:pPr>
                      <a:r>
                        <a:rPr lang="en-US" sz="1200" b="1" dirty="0">
                          <a:solidFill>
                            <a:schemeClr val="tx2"/>
                          </a:solidFill>
                          <a:latin typeface="Arial"/>
                          <a:ea typeface="Calibri"/>
                          <a:cs typeface="Times New Roman"/>
                        </a:rPr>
                        <a:t>WEBINAR 3</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DF2"/>
                    </a:solidFill>
                  </a:tcPr>
                </a:tc>
                <a:tc>
                  <a:txBody>
                    <a:bodyPr/>
                    <a:lstStyle/>
                    <a:p>
                      <a:pPr>
                        <a:lnSpc>
                          <a:spcPct val="115000"/>
                        </a:lnSpc>
                        <a:spcAft>
                          <a:spcPts val="0"/>
                        </a:spcAft>
                      </a:pPr>
                      <a:r>
                        <a:rPr lang="en-US" sz="1200" b="1" dirty="0">
                          <a:solidFill>
                            <a:schemeClr val="tx2"/>
                          </a:solidFill>
                          <a:latin typeface="Arial"/>
                          <a:ea typeface="Calibri"/>
                          <a:cs typeface="Times New Roman"/>
                        </a:rPr>
                        <a:t>SERIOUS EYE DAMAGE AND EYE IRRITATION </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DF2"/>
                    </a:solidFill>
                  </a:tcPr>
                </a:tc>
                <a:tc>
                  <a:txBody>
                    <a:bodyPr/>
                    <a:lstStyle/>
                    <a:p>
                      <a:pPr>
                        <a:lnSpc>
                          <a:spcPct val="115000"/>
                        </a:lnSpc>
                        <a:spcAft>
                          <a:spcPts val="0"/>
                        </a:spcAft>
                      </a:pPr>
                      <a:r>
                        <a:rPr lang="en-US" sz="1200" b="1" dirty="0">
                          <a:solidFill>
                            <a:schemeClr val="tx2"/>
                          </a:solidFill>
                          <a:latin typeface="Arial"/>
                          <a:ea typeface="Calibri"/>
                          <a:cs typeface="Times New Roman"/>
                        </a:rPr>
                        <a:t>Dr. Kim Norman, Institute for In Vitro Sciences</a:t>
                      </a:r>
                      <a:r>
                        <a:rPr lang="en-US" sz="1200" dirty="0">
                          <a:solidFill>
                            <a:schemeClr val="tx2"/>
                          </a:solidFill>
                          <a:latin typeface="Arial"/>
                          <a:ea typeface="Calibri"/>
                          <a:cs typeface="Times New Roman"/>
                        </a:rPr>
                        <a:t/>
                      </a:r>
                      <a:br>
                        <a:rPr lang="en-US" sz="1200" dirty="0">
                          <a:solidFill>
                            <a:schemeClr val="tx2"/>
                          </a:solidFill>
                          <a:latin typeface="Arial"/>
                          <a:ea typeface="Calibri"/>
                          <a:cs typeface="Times New Roman"/>
                        </a:rPr>
                      </a:br>
                      <a:r>
                        <a:rPr lang="en-US" sz="1200" b="1" dirty="0">
                          <a:solidFill>
                            <a:schemeClr val="tx2"/>
                          </a:solidFill>
                          <a:latin typeface="Arial"/>
                          <a:ea typeface="Calibri"/>
                          <a:cs typeface="Times New Roman"/>
                        </a:rPr>
                        <a:t>Dr. </a:t>
                      </a:r>
                      <a:r>
                        <a:rPr lang="en-US" sz="1200" b="1" dirty="0" err="1">
                          <a:solidFill>
                            <a:schemeClr val="tx2"/>
                          </a:solidFill>
                          <a:latin typeface="Arial"/>
                          <a:ea typeface="Calibri"/>
                          <a:cs typeface="Times New Roman"/>
                        </a:rPr>
                        <a:t>João</a:t>
                      </a:r>
                      <a:r>
                        <a:rPr lang="en-US" sz="1200" b="1" dirty="0">
                          <a:solidFill>
                            <a:schemeClr val="tx2"/>
                          </a:solidFill>
                          <a:latin typeface="Arial"/>
                          <a:ea typeface="Calibri"/>
                          <a:cs typeface="Times New Roman"/>
                        </a:rPr>
                        <a:t> </a:t>
                      </a:r>
                      <a:r>
                        <a:rPr lang="en-US" sz="1200" b="1" dirty="0" err="1">
                          <a:solidFill>
                            <a:schemeClr val="tx2"/>
                          </a:solidFill>
                          <a:latin typeface="Arial"/>
                          <a:ea typeface="Calibri"/>
                          <a:cs typeface="Times New Roman"/>
                        </a:rPr>
                        <a:t>Barroso</a:t>
                      </a:r>
                      <a:r>
                        <a:rPr lang="en-US" sz="1200" b="1" dirty="0">
                          <a:solidFill>
                            <a:schemeClr val="tx2"/>
                          </a:solidFill>
                          <a:latin typeface="Arial"/>
                          <a:ea typeface="Calibri"/>
                          <a:cs typeface="Times New Roman"/>
                        </a:rPr>
                        <a:t>, EURL ECVAM</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DDF2"/>
                    </a:solidFill>
                  </a:tcPr>
                </a:tc>
              </a:tr>
              <a:tr h="381836">
                <a:tc>
                  <a:txBody>
                    <a:bodyPr/>
                    <a:lstStyle/>
                    <a:p>
                      <a:pPr>
                        <a:lnSpc>
                          <a:spcPct val="115000"/>
                        </a:lnSpc>
                        <a:spcAft>
                          <a:spcPts val="0"/>
                        </a:spcAft>
                      </a:pPr>
                      <a:r>
                        <a:rPr lang="en-US" sz="1200" b="1">
                          <a:solidFill>
                            <a:schemeClr val="tx2"/>
                          </a:solidFill>
                          <a:latin typeface="Arial"/>
                          <a:ea typeface="Calibri"/>
                          <a:cs typeface="Times New Roman"/>
                        </a:rPr>
                        <a:t>WEBINAR 4</a:t>
                      </a:r>
                      <a:endParaRPr lang="en-GB" sz="120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dirty="0">
                          <a:solidFill>
                            <a:schemeClr val="tx2"/>
                          </a:solidFill>
                          <a:latin typeface="Arial"/>
                          <a:ea typeface="Calibri"/>
                          <a:cs typeface="Times New Roman"/>
                        </a:rPr>
                        <a:t>SKIN SENSITISATION</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a:solidFill>
                            <a:schemeClr val="tx2"/>
                          </a:solidFill>
                          <a:latin typeface="Arial"/>
                          <a:ea typeface="Calibri"/>
                          <a:cs typeface="Times New Roman"/>
                        </a:rPr>
                        <a:t>Dr. Susanne Kolle, BASF SE</a:t>
                      </a:r>
                      <a:br>
                        <a:rPr lang="en-US" sz="1200" b="1">
                          <a:solidFill>
                            <a:schemeClr val="tx2"/>
                          </a:solidFill>
                          <a:latin typeface="Arial"/>
                          <a:ea typeface="Calibri"/>
                          <a:cs typeface="Times New Roman"/>
                        </a:rPr>
                      </a:br>
                      <a:r>
                        <a:rPr lang="en-US" sz="1200" b="1">
                          <a:solidFill>
                            <a:schemeClr val="tx2"/>
                          </a:solidFill>
                          <a:latin typeface="Arial"/>
                          <a:ea typeface="Calibri"/>
                          <a:cs typeface="Times New Roman"/>
                        </a:rPr>
                        <a:t>Dr. Silvia Casati, EURL ECVAM</a:t>
                      </a:r>
                      <a:endParaRPr lang="en-GB" sz="120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096">
                <a:tc>
                  <a:txBody>
                    <a:bodyPr/>
                    <a:lstStyle/>
                    <a:p>
                      <a:pPr>
                        <a:lnSpc>
                          <a:spcPct val="115000"/>
                        </a:lnSpc>
                        <a:spcAft>
                          <a:spcPts val="0"/>
                        </a:spcAft>
                      </a:pPr>
                      <a:r>
                        <a:rPr lang="en-US" sz="1200" b="1" dirty="0">
                          <a:solidFill>
                            <a:schemeClr val="tx2"/>
                          </a:solidFill>
                          <a:latin typeface="Arial"/>
                          <a:ea typeface="Calibri"/>
                          <a:cs typeface="Times New Roman"/>
                        </a:rPr>
                        <a:t>WEBINAR 5</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pPr>
                      <a:r>
                        <a:rPr lang="en-US" sz="1200" b="1" dirty="0">
                          <a:solidFill>
                            <a:schemeClr val="tx2"/>
                          </a:solidFill>
                          <a:latin typeface="Arial"/>
                          <a:ea typeface="Calibri"/>
                          <a:cs typeface="Times New Roman"/>
                        </a:rPr>
                        <a:t>ALTERNATIVE APPROACHES TO MAMMALIAN ACUTE SYSTEMIC TOXICITY TESTING</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pPr>
                      <a:r>
                        <a:rPr lang="en-US" sz="1200" b="1" dirty="0">
                          <a:solidFill>
                            <a:schemeClr val="tx2"/>
                          </a:solidFill>
                          <a:latin typeface="Arial"/>
                          <a:ea typeface="Calibri"/>
                          <a:cs typeface="Times New Roman"/>
                        </a:rPr>
                        <a:t>Dr. </a:t>
                      </a:r>
                      <a:r>
                        <a:rPr lang="en-US" sz="1200" b="1" dirty="0" err="1">
                          <a:solidFill>
                            <a:schemeClr val="tx2"/>
                          </a:solidFill>
                          <a:latin typeface="Arial"/>
                          <a:ea typeface="Calibri"/>
                          <a:cs typeface="Times New Roman"/>
                        </a:rPr>
                        <a:t>Pilar</a:t>
                      </a:r>
                      <a:r>
                        <a:rPr lang="en-US" sz="1200" b="1" dirty="0">
                          <a:solidFill>
                            <a:schemeClr val="tx2"/>
                          </a:solidFill>
                          <a:latin typeface="Arial"/>
                          <a:ea typeface="Calibri"/>
                          <a:cs typeface="Times New Roman"/>
                        </a:rPr>
                        <a:t> </a:t>
                      </a:r>
                      <a:r>
                        <a:rPr lang="en-US" sz="1200" b="1" dirty="0" err="1">
                          <a:solidFill>
                            <a:schemeClr val="tx2"/>
                          </a:solidFill>
                          <a:latin typeface="Arial"/>
                          <a:ea typeface="Calibri"/>
                          <a:cs typeface="Times New Roman"/>
                        </a:rPr>
                        <a:t>Prieto</a:t>
                      </a:r>
                      <a:r>
                        <a:rPr lang="en-US" sz="1200" b="1" dirty="0">
                          <a:solidFill>
                            <a:schemeClr val="tx2"/>
                          </a:solidFill>
                          <a:latin typeface="Arial"/>
                          <a:ea typeface="Calibri"/>
                          <a:cs typeface="Times New Roman"/>
                        </a:rPr>
                        <a:t>, EURL ECVAM</a:t>
                      </a:r>
                      <a:br>
                        <a:rPr lang="en-US" sz="1200" b="1" dirty="0">
                          <a:solidFill>
                            <a:schemeClr val="tx2"/>
                          </a:solidFill>
                          <a:latin typeface="Arial"/>
                          <a:ea typeface="Calibri"/>
                          <a:cs typeface="Times New Roman"/>
                        </a:rPr>
                      </a:br>
                      <a:r>
                        <a:rPr lang="en-US" sz="1200" b="1" dirty="0">
                          <a:solidFill>
                            <a:schemeClr val="tx2"/>
                          </a:solidFill>
                          <a:latin typeface="Arial"/>
                          <a:ea typeface="Calibri"/>
                          <a:cs typeface="Times New Roman"/>
                        </a:rPr>
                        <a:t>Dr. Lawrence </a:t>
                      </a:r>
                      <a:r>
                        <a:rPr lang="en-US" sz="1200" b="1" dirty="0" err="1">
                          <a:solidFill>
                            <a:schemeClr val="tx2"/>
                          </a:solidFill>
                          <a:latin typeface="Arial"/>
                          <a:ea typeface="Calibri"/>
                          <a:cs typeface="Times New Roman"/>
                        </a:rPr>
                        <a:t>Milchak</a:t>
                      </a:r>
                      <a:r>
                        <a:rPr lang="en-US" sz="1200" b="1" dirty="0">
                          <a:solidFill>
                            <a:schemeClr val="tx2"/>
                          </a:solidFill>
                          <a:latin typeface="Arial"/>
                          <a:ea typeface="Calibri"/>
                          <a:cs typeface="Times New Roman"/>
                        </a:rPr>
                        <a:t>, 3M</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r>
              <a:tr h="776357">
                <a:tc>
                  <a:txBody>
                    <a:bodyPr/>
                    <a:lstStyle/>
                    <a:p>
                      <a:pPr>
                        <a:lnSpc>
                          <a:spcPct val="115000"/>
                        </a:lnSpc>
                        <a:spcAft>
                          <a:spcPts val="0"/>
                        </a:spcAft>
                      </a:pPr>
                      <a:r>
                        <a:rPr lang="en-US" sz="1200" b="1">
                          <a:solidFill>
                            <a:schemeClr val="tx2"/>
                          </a:solidFill>
                          <a:latin typeface="Arial"/>
                          <a:ea typeface="Calibri"/>
                          <a:cs typeface="Times New Roman"/>
                        </a:rPr>
                        <a:t>WEBINAR 6</a:t>
                      </a:r>
                      <a:endParaRPr lang="en-GB" sz="120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dirty="0">
                          <a:solidFill>
                            <a:schemeClr val="tx2"/>
                          </a:solidFill>
                          <a:latin typeface="Arial"/>
                          <a:ea typeface="Calibri"/>
                          <a:cs typeface="Times New Roman"/>
                        </a:rPr>
                        <a:t>(ZEBRA)FISH EMBRYO ACUTE TOXICITY TEST TO PREDICT SHORT-TERM TOXICITY TO FISH (AND BEYOND</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dirty="0">
                          <a:solidFill>
                            <a:schemeClr val="tx2"/>
                          </a:solidFill>
                          <a:latin typeface="Arial"/>
                          <a:ea typeface="Calibri"/>
                          <a:cs typeface="Times New Roman"/>
                        </a:rPr>
                        <a:t>Dr. Marlies Halder, EURL ECVAM</a:t>
                      </a:r>
                      <a:br>
                        <a:rPr lang="en-US" sz="1200" b="1" dirty="0">
                          <a:solidFill>
                            <a:schemeClr val="tx2"/>
                          </a:solidFill>
                          <a:latin typeface="Arial"/>
                          <a:ea typeface="Calibri"/>
                          <a:cs typeface="Times New Roman"/>
                        </a:rPr>
                      </a:br>
                      <a:r>
                        <a:rPr lang="en-US" sz="1200" b="1" dirty="0">
                          <a:solidFill>
                            <a:schemeClr val="tx2"/>
                          </a:solidFill>
                          <a:latin typeface="Arial"/>
                          <a:ea typeface="Calibri"/>
                          <a:cs typeface="Times New Roman"/>
                        </a:rPr>
                        <a:t>Prof. Thomas Braunbeck, University of Heidelberg</a:t>
                      </a:r>
                      <a:br>
                        <a:rPr lang="en-US" sz="1200" b="1" dirty="0">
                          <a:solidFill>
                            <a:schemeClr val="tx2"/>
                          </a:solidFill>
                          <a:latin typeface="Arial"/>
                          <a:ea typeface="Calibri"/>
                          <a:cs typeface="Times New Roman"/>
                        </a:rPr>
                      </a:br>
                      <a:r>
                        <a:rPr lang="en-US" sz="1200" b="1" dirty="0">
                          <a:solidFill>
                            <a:schemeClr val="tx2"/>
                          </a:solidFill>
                          <a:latin typeface="Arial"/>
                          <a:ea typeface="Calibri"/>
                          <a:cs typeface="Times New Roman"/>
                        </a:rPr>
                        <a:t>Dr. Scott Belanger, Procter &amp; Gamble</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644">
                <a:tc>
                  <a:txBody>
                    <a:bodyPr/>
                    <a:lstStyle/>
                    <a:p>
                      <a:pPr>
                        <a:lnSpc>
                          <a:spcPct val="115000"/>
                        </a:lnSpc>
                        <a:spcAft>
                          <a:spcPts val="0"/>
                        </a:spcAft>
                      </a:pPr>
                      <a:r>
                        <a:rPr lang="en-US" sz="1200" b="1" dirty="0">
                          <a:solidFill>
                            <a:schemeClr val="tx2"/>
                          </a:solidFill>
                          <a:latin typeface="Arial"/>
                          <a:ea typeface="Calibri"/>
                          <a:cs typeface="Times New Roman"/>
                        </a:rPr>
                        <a:t>WEBINAR 7</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pPr>
                      <a:r>
                        <a:rPr lang="en-US" sz="1200" b="1" dirty="0">
                          <a:solidFill>
                            <a:schemeClr val="tx2"/>
                          </a:solidFill>
                          <a:latin typeface="Arial"/>
                          <a:ea typeface="Calibri"/>
                          <a:cs typeface="Times New Roman"/>
                        </a:rPr>
                        <a:t>THE REGULATORY PROCESSES INVOLVED IN ACCEPTANCE OF NON-ANIMAL </a:t>
                      </a:r>
                      <a:r>
                        <a:rPr lang="en-US" sz="1200" b="1" dirty="0" smtClean="0">
                          <a:solidFill>
                            <a:schemeClr val="tx2"/>
                          </a:solidFill>
                          <a:latin typeface="Arial"/>
                          <a:ea typeface="Calibri"/>
                          <a:cs typeface="Times New Roman"/>
                        </a:rPr>
                        <a:t>TESTS</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c>
                  <a:txBody>
                    <a:bodyPr/>
                    <a:lstStyle/>
                    <a:p>
                      <a:pPr>
                        <a:lnSpc>
                          <a:spcPct val="115000"/>
                        </a:lnSpc>
                        <a:spcAft>
                          <a:spcPts val="0"/>
                        </a:spcAft>
                      </a:pPr>
                      <a:r>
                        <a:rPr lang="en-US" sz="1200" b="1" dirty="0">
                          <a:solidFill>
                            <a:schemeClr val="tx2"/>
                          </a:solidFill>
                          <a:latin typeface="Arial"/>
                          <a:ea typeface="Calibri"/>
                          <a:cs typeface="Times New Roman"/>
                        </a:rPr>
                        <a:t>Dr. Derek Knight, ECHA</a:t>
                      </a:r>
                      <a:br>
                        <a:rPr lang="en-US" sz="1200" b="1" dirty="0">
                          <a:solidFill>
                            <a:schemeClr val="tx2"/>
                          </a:solidFill>
                          <a:latin typeface="Arial"/>
                          <a:ea typeface="Calibri"/>
                          <a:cs typeface="Times New Roman"/>
                        </a:rPr>
                      </a:br>
                      <a:r>
                        <a:rPr lang="en-US" sz="1200" b="1" dirty="0">
                          <a:solidFill>
                            <a:schemeClr val="tx2"/>
                          </a:solidFill>
                          <a:latin typeface="Arial"/>
                          <a:ea typeface="Calibri"/>
                          <a:cs typeface="Times New Roman"/>
                        </a:rPr>
                        <a:t>Ms. Karin </a:t>
                      </a:r>
                      <a:r>
                        <a:rPr lang="en-US" sz="1200" b="1" dirty="0" err="1">
                          <a:solidFill>
                            <a:schemeClr val="tx2"/>
                          </a:solidFill>
                          <a:latin typeface="Arial"/>
                          <a:ea typeface="Calibri"/>
                          <a:cs typeface="Times New Roman"/>
                        </a:rPr>
                        <a:t>Kilian</a:t>
                      </a:r>
                      <a:r>
                        <a:rPr lang="en-US" sz="1200" b="1" dirty="0">
                          <a:solidFill>
                            <a:schemeClr val="tx2"/>
                          </a:solidFill>
                          <a:latin typeface="Arial"/>
                          <a:ea typeface="Calibri"/>
                          <a:cs typeface="Times New Roman"/>
                        </a:rPr>
                        <a:t>, European Commission</a:t>
                      </a:r>
                      <a:endParaRPr lang="en-GB" sz="1200" dirty="0">
                        <a:solidFill>
                          <a:schemeClr val="tx2"/>
                        </a:solidFill>
                        <a:latin typeface="Calibri"/>
                        <a:ea typeface="Calibri"/>
                        <a:cs typeface="Times New Roman"/>
                      </a:endParaRPr>
                    </a:p>
                  </a:txBody>
                  <a:tcPr marL="35898" marR="358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E5F9"/>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1F84293A4BFE4287B5F80EECBBC652" ma:contentTypeVersion="2" ma:contentTypeDescription="Create a new document." ma:contentTypeScope="" ma:versionID="d6a36fd3c66c97d7e7ee2a22222b931e">
  <xsd:schema xmlns:xsd="http://www.w3.org/2001/XMLSchema" xmlns:p="http://schemas.microsoft.com/office/2006/metadata/properties" targetNamespace="http://schemas.microsoft.com/office/2006/metadata/properties" ma:root="true" ma:fieldsID="3846e9ed81134a459c6db128878de0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4B75EF-C76A-4F3A-B56D-EA153C852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23661</TotalTime>
  <Words>2592</Words>
  <Application>Microsoft Office PowerPoint</Application>
  <PresentationFormat>On-screen Show (16:9)</PresentationFormat>
  <Paragraphs>169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Minimising animal tests through education and training</vt:lpstr>
      <vt:lpstr>Overview</vt:lpstr>
      <vt:lpstr>PETA International Science Consortium</vt:lpstr>
      <vt:lpstr>Education and Training</vt:lpstr>
      <vt:lpstr>Slide 5</vt:lpstr>
      <vt:lpstr>Slide 6</vt:lpstr>
      <vt:lpstr>Animal Testing for REACH</vt:lpstr>
      <vt:lpstr>Webinar Series: Leading Experts</vt:lpstr>
      <vt:lpstr>Slide 9</vt:lpstr>
      <vt:lpstr>International Audience</vt:lpstr>
      <vt:lpstr>Awareness of Testing Strategies</vt:lpstr>
      <vt:lpstr>Likely Use of Non-Testing Methods</vt:lpstr>
      <vt:lpstr>Barriers to Uptake of Non-Testing  and Non-Animal Methods</vt:lpstr>
      <vt:lpstr>Slide 14</vt:lpstr>
      <vt:lpstr>Slide 15</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Gilly-S</cp:lastModifiedBy>
  <cp:revision>871</cp:revision>
  <dcterms:created xsi:type="dcterms:W3CDTF">2010-04-12T23:12:02Z</dcterms:created>
  <dcterms:modified xsi:type="dcterms:W3CDTF">2015-11-18T09:16:35Z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0x0101002C1F84293A4BFE4287B5F80EECBBC652</vt:lpwstr>
  </property>
</Properties>
</file>