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86" r:id="rId2"/>
    <p:sldId id="302" r:id="rId3"/>
    <p:sldId id="285" r:id="rId4"/>
    <p:sldId id="288" r:id="rId5"/>
    <p:sldId id="282" r:id="rId6"/>
    <p:sldId id="299" r:id="rId7"/>
    <p:sldId id="283" r:id="rId8"/>
    <p:sldId id="303" r:id="rId9"/>
    <p:sldId id="300" r:id="rId10"/>
    <p:sldId id="289" r:id="rId11"/>
    <p:sldId id="304" r:id="rId12"/>
    <p:sldId id="284" r:id="rId13"/>
    <p:sldId id="290" r:id="rId14"/>
    <p:sldId id="301" r:id="rId15"/>
    <p:sldId id="291" r:id="rId16"/>
    <p:sldId id="292" r:id="rId17"/>
    <p:sldId id="305" r:id="rId18"/>
    <p:sldId id="306" r:id="rId19"/>
    <p:sldId id="28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94629" autoAdjust="0"/>
  </p:normalViewPr>
  <p:slideViewPr>
    <p:cSldViewPr showGuides="1">
      <p:cViewPr>
        <p:scale>
          <a:sx n="100" d="100"/>
          <a:sy n="100" d="100"/>
        </p:scale>
        <p:origin x="-828" y="-174"/>
      </p:cViewPr>
      <p:guideLst>
        <p:guide orient="horz" pos="300"/>
        <p:guide orient="horz" pos="436"/>
        <p:guide orient="horz" pos="913"/>
        <p:guide orient="horz" pos="1162"/>
        <p:guide orient="horz" pos="3453"/>
        <p:guide orient="horz" pos="3702"/>
        <p:guide orient="horz" pos="3952"/>
        <p:guide orient="horz" pos="4201"/>
        <p:guide pos="2880"/>
        <p:guide pos="340"/>
        <p:guide pos="54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7" d="100"/>
          <a:sy n="57" d="100"/>
        </p:scale>
        <p:origin x="-2472" y="-96"/>
      </p:cViewPr>
      <p:guideLst>
        <p:guide orient="horz" pos="2540"/>
        <p:guide orient="horz" pos="385"/>
        <p:guide orient="horz" pos="158"/>
        <p:guide orient="horz" pos="5375"/>
        <p:guide orient="horz" pos="5602"/>
        <p:guide pos="2160"/>
        <p:guide pos="346"/>
        <p:guide pos="397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C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060032"/>
        <c:axId val="106086400"/>
      </c:barChart>
      <c:catAx>
        <c:axId val="106060032"/>
        <c:scaling>
          <c:orientation val="minMax"/>
        </c:scaling>
        <c:delete val="0"/>
        <c:axPos val="l"/>
        <c:majorTickMark val="none"/>
        <c:minorTickMark val="none"/>
        <c:tickLblPos val="nextTo"/>
        <c:spPr>
          <a:ln w="6350"/>
        </c:spPr>
        <c:crossAx val="106086400"/>
        <c:crosses val="autoZero"/>
        <c:auto val="1"/>
        <c:lblAlgn val="ctr"/>
        <c:lblOffset val="100"/>
        <c:noMultiLvlLbl val="0"/>
      </c:catAx>
      <c:valAx>
        <c:axId val="106086400"/>
        <c:scaling>
          <c:orientation val="minMax"/>
        </c:scaling>
        <c:delete val="0"/>
        <c:axPos val="b"/>
        <c:majorGridlines>
          <c:spPr>
            <a:ln w="6350">
              <a:solidFill>
                <a:schemeClr val="tx2"/>
              </a:solidFill>
            </a:ln>
          </c:spPr>
        </c:majorGridlines>
        <c:numFmt formatCode="General" sourceLinked="1"/>
        <c:majorTickMark val="in"/>
        <c:minorTickMark val="none"/>
        <c:tickLblPos val="nextTo"/>
        <c:spPr>
          <a:ln w="6350">
            <a:noFill/>
          </a:ln>
        </c:spPr>
        <c:crossAx val="106060032"/>
        <c:crosses val="autoZero"/>
        <c:crossBetween val="between"/>
      </c:valAx>
      <c:spPr>
        <a:noFill/>
        <a:ln>
          <a:noFill/>
        </a:ln>
      </c:spPr>
    </c:plotArea>
    <c:legend>
      <c:legendPos val="t"/>
      <c:overlay val="0"/>
      <c:spPr>
        <a:ln>
          <a:noFill/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C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txPr>
        <a:bodyPr/>
        <a:lstStyle/>
        <a:p>
          <a:pPr>
            <a:defRPr sz="1600"/>
          </a:pPr>
          <a:endParaRPr lang="de-DE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rgbClr val="990033"/>
              </a:solidFill>
            </c:spPr>
          </c:dPt>
          <c:dPt>
            <c:idx val="1"/>
            <c:bubble3D val="0"/>
            <c:spPr>
              <a:solidFill>
                <a:srgbClr val="99CC00"/>
              </a:solidFill>
            </c:spPr>
          </c:dPt>
          <c:dPt>
            <c:idx val="2"/>
            <c:bubble3D val="0"/>
            <c:spPr>
              <a:solidFill>
                <a:srgbClr val="009999"/>
              </a:solidFill>
            </c:spPr>
          </c:dPt>
          <c:dPt>
            <c:idx val="3"/>
            <c:bubble3D val="0"/>
            <c:spPr>
              <a:solidFill>
                <a:srgbClr val="3366CC"/>
              </a:solidFill>
            </c:spPr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5"/>
            </a:solidFill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</c:spPr>
    </c:plotArea>
    <c:legend>
      <c:legendPos val="t"/>
      <c:overlay val="0"/>
      <c:spPr>
        <a:ln>
          <a:noFill/>
        </a:ln>
      </c:spPr>
    </c:legend>
    <c:plotVisOnly val="1"/>
    <c:dispBlanksAs val="zero"/>
    <c:showDLblsOverMax val="0"/>
  </c:chart>
  <c:spPr>
    <a:ln>
      <a:noFill/>
    </a:ln>
  </c:spPr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de-DE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0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0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A7AEF-D3D1-4A80-8092-6DE39E8D5B34}" type="datetimeFigureOut">
              <a:rPr lang="en-GB" sz="800" smtClean="0">
                <a:latin typeface="Arial" pitchFamily="34" charset="0"/>
                <a:cs typeface="Arial" pitchFamily="34" charset="0"/>
              </a:rPr>
              <a:pPr/>
              <a:t>18/11/2015</a:t>
            </a:fld>
            <a:endParaRPr lang="en-GB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175"/>
            <a:ext cx="2971800" cy="249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z="800" dirty="0" smtClean="0">
                <a:latin typeface="Arial" pitchFamily="34" charset="0"/>
                <a:cs typeface="Arial" pitchFamily="34" charset="0"/>
              </a:rPr>
              <a:t>© Givaudan. All rights </a:t>
            </a:r>
            <a:r>
              <a:rPr lang="en-GB" sz="800" dirty="0">
                <a:latin typeface="Arial" pitchFamily="34" charset="0"/>
                <a:cs typeface="Arial" pitchFamily="34" charset="0"/>
              </a:rPr>
              <a:t>r</a:t>
            </a:r>
            <a:r>
              <a:rPr lang="en-GB" sz="800" dirty="0" smtClean="0">
                <a:latin typeface="Arial" pitchFamily="34" charset="0"/>
                <a:cs typeface="Arial" pitchFamily="34" charset="0"/>
              </a:rPr>
              <a:t>eserved.</a:t>
            </a:r>
            <a:endParaRPr lang="en-GB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93175"/>
            <a:ext cx="2971800" cy="249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950D6-0442-4603-915E-4833EEB4A01F}" type="slidenum">
              <a:rPr lang="en-GB" sz="800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GB" sz="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920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0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0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fld id="{FA175E2C-59E1-4EF1-A36A-FD7E50E71E80}" type="datetimeFigureOut">
              <a:rPr lang="en-GB" smtClean="0"/>
              <a:pPr/>
              <a:t>18/11/2015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35376" y="611188"/>
            <a:ext cx="4320000" cy="3240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49275" y="4032250"/>
            <a:ext cx="5759450" cy="4500563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2971800" cy="249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© Givaudan. All rights reserved.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93175"/>
            <a:ext cx="2971800" cy="249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 b="1">
                <a:latin typeface="Arial" pitchFamily="34" charset="0"/>
                <a:cs typeface="Arial" pitchFamily="34" charset="0"/>
              </a:defRPr>
            </a:lvl1pPr>
          </a:lstStyle>
          <a:p>
            <a:fld id="{66A9D088-043F-49E2-A77E-8480DA71559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0505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buClr>
        <a:schemeClr val="bg1">
          <a:lumMod val="85000"/>
        </a:schemeClr>
      </a:buClr>
      <a:buFontTx/>
      <a:buNone/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185738" indent="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355600" indent="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541338" indent="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711200" indent="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4988" y="611188"/>
            <a:ext cx="4321175" cy="32400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A435A-B62F-4A8B-AF37-7A4AD5112EA2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55823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sz="800">
                <a:solidFill>
                  <a:prstClr val="black"/>
                </a:solidFill>
              </a:rPr>
              <a:t>Givaudan</a:t>
            </a:r>
          </a:p>
        </p:txBody>
      </p:sp>
      <p:sp>
        <p:nvSpPr>
          <p:cNvPr id="409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D150C25-CBE7-4EFE-BC0D-A0D3AA8354B4}" type="slidenum">
              <a:rPr lang="en-US" altLang="de-DE" sz="800">
                <a:solidFill>
                  <a:prstClr val="black"/>
                </a:solidFill>
              </a:rPr>
              <a:pPr/>
              <a:t>5</a:t>
            </a:fld>
            <a:endParaRPr lang="en-US" altLang="de-DE" sz="800">
              <a:solidFill>
                <a:prstClr val="black"/>
              </a:solidFill>
            </a:endParaRPr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677863"/>
            <a:ext cx="4630738" cy="3471862"/>
          </a:xfrm>
          <a:ln/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500" y="4375395"/>
            <a:ext cx="5045002" cy="4074963"/>
          </a:xfrm>
          <a:noFill/>
        </p:spPr>
        <p:txBody>
          <a:bodyPr/>
          <a:lstStyle/>
          <a:p>
            <a:pPr eaLnBrk="1" hangingPunct="1"/>
            <a:endParaRPr lang="de-DE" alt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4988" y="611188"/>
            <a:ext cx="4321175" cy="32400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A435A-B62F-4A8B-AF37-7A4AD5112EA2}" type="slidenum">
              <a:rPr lang="de-CH" smtClean="0"/>
              <a:t>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32776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lavours or 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50" y="5876924"/>
            <a:ext cx="8064500" cy="396876"/>
          </a:xfrm>
        </p:spPr>
        <p:txBody>
          <a:bodyPr lIns="0" tIns="0" rIns="0" bIns="0" anchor="t" anchorCtr="0">
            <a:noAutofit/>
          </a:bodyPr>
          <a:lstStyle>
            <a:lvl1pPr>
              <a:defRPr sz="24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750" y="6273800"/>
            <a:ext cx="8064500" cy="216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add sub title</a:t>
            </a:r>
            <a:endParaRPr lang="en-GB" noProof="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9388"/>
            <a:ext cx="9144000" cy="3657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023" y="458672"/>
            <a:ext cx="1476000" cy="780396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6561088"/>
            <a:ext cx="8064500" cy="216000"/>
          </a:xfrm>
        </p:spPr>
        <p:txBody>
          <a:bodyPr anchor="ctr" anchorCtr="0"/>
          <a:lstStyle>
            <a:lvl1pPr marL="0" indent="0" algn="ctr">
              <a:buFontTx/>
              <a:buNone/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 smtClean="0"/>
              <a:t>Month Year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4187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Three Picture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789A81-9B9B-445C-8A60-F916862B4649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1844675"/>
            <a:ext cx="3888000" cy="40322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 smtClean="0"/>
              <a:t>Click to add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708385" y="1844675"/>
            <a:ext cx="3888000" cy="1872000"/>
          </a:xfr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r>
              <a:rPr lang="en-GB" noProof="0" dirty="0" smtClean="0"/>
              <a:t>Click icon to insert image 108x52 mm</a:t>
            </a:r>
            <a:endParaRPr lang="en-GB" noProof="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594" y="6261024"/>
            <a:ext cx="1188000" cy="289300"/>
          </a:xfrm>
          <a:prstGeom prst="rect">
            <a:avLst/>
          </a:prstGeom>
        </p:spPr>
      </p:pic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1089025"/>
            <a:ext cx="8064500" cy="360363"/>
          </a:xfrm>
        </p:spPr>
        <p:txBody>
          <a:bodyPr wrap="square"/>
          <a:lstStyle>
            <a:lvl1pPr marL="0" indent="0" algn="ctr">
              <a:buNone/>
              <a:defRPr sz="1800">
                <a:latin typeface="+mj-lt"/>
              </a:defRPr>
            </a:lvl1pPr>
          </a:lstStyle>
          <a:p>
            <a:pPr lvl="0"/>
            <a:r>
              <a:rPr lang="en-GB" noProof="0" dirty="0" smtClean="0"/>
              <a:t>Click to add optional sub title</a:t>
            </a:r>
            <a:endParaRPr lang="en-GB" noProof="0" dirty="0"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727834" y="3861048"/>
            <a:ext cx="1872000" cy="1872000"/>
          </a:xfrm>
        </p:spPr>
        <p:txBody>
          <a:bodyPr/>
          <a:lstStyle>
            <a:lvl1pPr marL="0" indent="0" algn="ctr">
              <a:buFontTx/>
              <a:buNone/>
              <a:defRPr sz="1400" baseline="0"/>
            </a:lvl1pPr>
          </a:lstStyle>
          <a:p>
            <a:r>
              <a:rPr lang="en-US" dirty="0" smtClean="0"/>
              <a:t>Click icon to insert image 52x52 mm</a:t>
            </a:r>
            <a:endParaRPr lang="en-GB" dirty="0"/>
          </a:p>
        </p:txBody>
      </p:sp>
      <p:sp>
        <p:nvSpPr>
          <p:cNvPr id="15" name="Picture Placeholder 7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4708385" y="3862945"/>
            <a:ext cx="1872000" cy="1872000"/>
          </a:xfrm>
        </p:spPr>
        <p:txBody>
          <a:bodyPr/>
          <a:lstStyle>
            <a:lvl1pPr marL="0" indent="0" algn="ctr">
              <a:buFontTx/>
              <a:buNone/>
              <a:defRPr sz="1400" baseline="0"/>
            </a:lvl1pPr>
          </a:lstStyle>
          <a:p>
            <a:r>
              <a:rPr lang="en-US" dirty="0" smtClean="0"/>
              <a:t>Click icon to insert image 52x52 mm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0426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Three Pictures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789A81-9B9B-445C-8A60-F916862B4649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3032957"/>
            <a:ext cx="8064500" cy="284396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 smtClean="0"/>
              <a:t>Click to add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539750" y="1844675"/>
            <a:ext cx="2592000" cy="1008000"/>
          </a:xfrm>
        </p:spPr>
        <p:txBody>
          <a:bodyPr/>
          <a:lstStyle>
            <a:lvl1pPr marL="0" indent="0" algn="ctr">
              <a:buNone/>
              <a:defRPr sz="1200" baseline="0"/>
            </a:lvl1pPr>
          </a:lstStyle>
          <a:p>
            <a:r>
              <a:rPr lang="en-GB" noProof="0" dirty="0" smtClean="0"/>
              <a:t>Click icon to insert image 72x28 mm</a:t>
            </a:r>
            <a:endParaRPr lang="en-GB" noProof="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594" y="6261024"/>
            <a:ext cx="1188000" cy="289300"/>
          </a:xfrm>
          <a:prstGeom prst="rect">
            <a:avLst/>
          </a:prstGeom>
        </p:spPr>
      </p:pic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1089025"/>
            <a:ext cx="8064500" cy="360363"/>
          </a:xfrm>
        </p:spPr>
        <p:txBody>
          <a:bodyPr wrap="square"/>
          <a:lstStyle>
            <a:lvl1pPr marL="0" indent="0" algn="ctr">
              <a:buNone/>
              <a:defRPr sz="1800">
                <a:latin typeface="+mj-lt"/>
              </a:defRPr>
            </a:lvl1pPr>
          </a:lstStyle>
          <a:p>
            <a:pPr lvl="0"/>
            <a:r>
              <a:rPr lang="en-GB" noProof="0" dirty="0" smtClean="0"/>
              <a:t>Click to add optional sub title</a:t>
            </a:r>
            <a:endParaRPr lang="en-GB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6012250" y="1839124"/>
            <a:ext cx="2592000" cy="1008000"/>
          </a:xfrm>
        </p:spPr>
        <p:txBody>
          <a:bodyPr/>
          <a:lstStyle>
            <a:lvl1pPr marL="0" indent="0" algn="ctr">
              <a:buFontTx/>
              <a:buNone/>
              <a:defRPr sz="1200" baseline="0"/>
            </a:lvl1pPr>
          </a:lstStyle>
          <a:p>
            <a:r>
              <a:rPr lang="en-US" dirty="0" smtClean="0"/>
              <a:t>Click icon to insert image 72x28 mm</a:t>
            </a:r>
            <a:endParaRPr lang="en-GB" dirty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3276000" y="1844675"/>
            <a:ext cx="2592000" cy="1008000"/>
          </a:xfrm>
        </p:spPr>
        <p:txBody>
          <a:bodyPr/>
          <a:lstStyle>
            <a:lvl1pPr marL="0" indent="0" algn="ctr">
              <a:buFontTx/>
              <a:buNone/>
              <a:defRPr sz="1200" baseline="0"/>
            </a:lvl1pPr>
          </a:lstStyle>
          <a:p>
            <a:r>
              <a:rPr lang="en-US" dirty="0" smtClean="0"/>
              <a:t>Click icon to insert image 72x28 mm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7017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789A81-9B9B-445C-8A60-F916862B464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2"/>
          </p:nvPr>
        </p:nvSpPr>
        <p:spPr/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r>
              <a:rPr lang="en-US" smtClean="0"/>
              <a:t>Click icon to add table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594" y="6261024"/>
            <a:ext cx="1188000" cy="289300"/>
          </a:xfrm>
          <a:prstGeom prst="rect">
            <a:avLst/>
          </a:prstGeom>
        </p:spPr>
      </p:pic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1089025"/>
            <a:ext cx="8064500" cy="360363"/>
          </a:xfrm>
        </p:spPr>
        <p:txBody>
          <a:bodyPr wrap="square"/>
          <a:lstStyle>
            <a:lvl1pPr marL="0" indent="0" algn="ctr">
              <a:buNone/>
              <a:defRPr sz="1800">
                <a:latin typeface="+mj-lt"/>
              </a:defRPr>
            </a:lvl1pPr>
          </a:lstStyle>
          <a:p>
            <a:pPr lvl="0"/>
            <a:r>
              <a:rPr lang="en-GB" noProof="0" dirty="0" smtClean="0"/>
              <a:t>Click to add optional sub 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285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692150"/>
            <a:ext cx="8064500" cy="757238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9A81-9B9B-445C-8A60-F916862B4649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594" y="6261024"/>
            <a:ext cx="1188000" cy="289300"/>
          </a:xfrm>
          <a:prstGeom prst="rect">
            <a:avLst/>
          </a:prstGeom>
        </p:spPr>
      </p:pic>
      <p:graphicFrame>
        <p:nvGraphicFramePr>
          <p:cNvPr id="3" name="Chart 2"/>
          <p:cNvGraphicFramePr/>
          <p:nvPr userDrawn="1">
            <p:extLst>
              <p:ext uri="{D42A27DB-BD31-4B8C-83A1-F6EECF244321}">
                <p14:modId xmlns:p14="http://schemas.microsoft.com/office/powerpoint/2010/main" val="1618250192"/>
              </p:ext>
            </p:extLst>
          </p:nvPr>
        </p:nvGraphicFramePr>
        <p:xfrm>
          <a:off x="1524000" y="1802941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1089025"/>
            <a:ext cx="8064500" cy="360363"/>
          </a:xfrm>
        </p:spPr>
        <p:txBody>
          <a:bodyPr wrap="square"/>
          <a:lstStyle>
            <a:lvl1pPr marL="0" indent="0" algn="ctr">
              <a:buNone/>
              <a:defRPr sz="1800">
                <a:latin typeface="+mj-lt"/>
              </a:defRPr>
            </a:lvl1pPr>
          </a:lstStyle>
          <a:p>
            <a:pPr lvl="0"/>
            <a:r>
              <a:rPr lang="en-GB" noProof="0" dirty="0" smtClean="0"/>
              <a:t>Click to add optional sub 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04500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9A81-9B9B-445C-8A60-F916862B4649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594" y="6261024"/>
            <a:ext cx="1188000" cy="289300"/>
          </a:xfrm>
          <a:prstGeom prst="rect">
            <a:avLst/>
          </a:prstGeom>
        </p:spPr>
      </p:pic>
      <p:graphicFrame>
        <p:nvGraphicFramePr>
          <p:cNvPr id="3" name="Chart 2"/>
          <p:cNvGraphicFramePr/>
          <p:nvPr userDrawn="1">
            <p:extLst>
              <p:ext uri="{D42A27DB-BD31-4B8C-83A1-F6EECF244321}">
                <p14:modId xmlns:p14="http://schemas.microsoft.com/office/powerpoint/2010/main" val="1658717376"/>
              </p:ext>
            </p:extLst>
          </p:nvPr>
        </p:nvGraphicFramePr>
        <p:xfrm>
          <a:off x="1524000" y="1802941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1089025"/>
            <a:ext cx="8064500" cy="360363"/>
          </a:xfrm>
        </p:spPr>
        <p:txBody>
          <a:bodyPr wrap="square"/>
          <a:lstStyle>
            <a:lvl1pPr marL="0" indent="0" algn="ctr">
              <a:buNone/>
              <a:defRPr sz="1800">
                <a:latin typeface="+mj-lt"/>
              </a:defRPr>
            </a:lvl1pPr>
          </a:lstStyle>
          <a:p>
            <a:pPr lvl="0"/>
            <a:r>
              <a:rPr lang="en-GB" noProof="0" dirty="0" smtClean="0"/>
              <a:t>Click to add optional sub 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72530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9A81-9B9B-445C-8A60-F916862B4649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594" y="6261024"/>
            <a:ext cx="1188000" cy="289300"/>
          </a:xfrm>
          <a:prstGeom prst="rect">
            <a:avLst/>
          </a:prstGeom>
        </p:spPr>
      </p:pic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1089025"/>
            <a:ext cx="8064500" cy="360363"/>
          </a:xfrm>
        </p:spPr>
        <p:txBody>
          <a:bodyPr wrap="square"/>
          <a:lstStyle>
            <a:lvl1pPr marL="0" indent="0" algn="ctr">
              <a:buNone/>
              <a:defRPr sz="1800">
                <a:latin typeface="+mj-lt"/>
              </a:defRPr>
            </a:lvl1pPr>
          </a:lstStyle>
          <a:p>
            <a:pPr lvl="0"/>
            <a:r>
              <a:rPr lang="en-GB" noProof="0" dirty="0" smtClean="0"/>
              <a:t>Click to add optional sub 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88433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9A81-9B9B-445C-8A60-F916862B464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594" y="6261024"/>
            <a:ext cx="1188000" cy="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44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557" y="2286914"/>
            <a:ext cx="4318711" cy="228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69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539750" y="1844675"/>
            <a:ext cx="8064500" cy="4032250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GB" noProof="0" dirty="0" smtClean="0"/>
              <a:t>Click to add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9A81-9B9B-445C-8A60-F916862B4649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594" y="6261024"/>
            <a:ext cx="1188000" cy="289300"/>
          </a:xfrm>
          <a:prstGeom prst="rect">
            <a:avLst/>
          </a:prstGeom>
        </p:spPr>
      </p:pic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1089025"/>
            <a:ext cx="8064500" cy="360363"/>
          </a:xfrm>
        </p:spPr>
        <p:txBody>
          <a:bodyPr wrap="square"/>
          <a:lstStyle>
            <a:lvl1pPr marL="0" indent="0" algn="ctr">
              <a:buNone/>
              <a:defRPr sz="1800">
                <a:latin typeface="+mj-lt"/>
              </a:defRPr>
            </a:lvl1pPr>
          </a:lstStyle>
          <a:p>
            <a:pPr lvl="0"/>
            <a:r>
              <a:rPr lang="en-GB" noProof="0" dirty="0" smtClean="0"/>
              <a:t>Click to add optional sub 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93845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692150"/>
            <a:ext cx="1974850" cy="518477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539750" y="692150"/>
            <a:ext cx="5937250" cy="5184775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GB" noProof="0" dirty="0" smtClean="0"/>
              <a:t>Click to add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9A81-9B9B-445C-8A60-F916862B4649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594" y="6261024"/>
            <a:ext cx="1188000" cy="289300"/>
          </a:xfrm>
          <a:prstGeom prst="rect">
            <a:avLst/>
          </a:prstGeom>
        </p:spPr>
      </p:pic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 rot="5400000">
            <a:off x="5363040" y="3105468"/>
            <a:ext cx="5186995" cy="360363"/>
          </a:xfrm>
        </p:spPr>
        <p:txBody>
          <a:bodyPr wrap="square"/>
          <a:lstStyle>
            <a:lvl1pPr marL="0" indent="0" algn="ctr">
              <a:buNone/>
              <a:defRPr sz="1800">
                <a:latin typeface="+mj-lt"/>
              </a:defRPr>
            </a:lvl1pPr>
          </a:lstStyle>
          <a:p>
            <a:pPr lvl="0"/>
            <a:r>
              <a:rPr lang="en-GB" noProof="0" dirty="0" smtClean="0"/>
              <a:t>Click to add optional sub 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69791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ragra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50" y="5876924"/>
            <a:ext cx="8064500" cy="396876"/>
          </a:xfrm>
        </p:spPr>
        <p:txBody>
          <a:bodyPr lIns="0" tIns="0" rIns="0" bIns="0" anchor="t" anchorCtr="0">
            <a:noAutofit/>
          </a:bodyPr>
          <a:lstStyle>
            <a:lvl1pPr>
              <a:defRPr sz="24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750" y="6273800"/>
            <a:ext cx="8064500" cy="2155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add sub title</a:t>
            </a:r>
            <a:endParaRPr lang="en-GB" noProof="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023" y="458672"/>
            <a:ext cx="1476000" cy="7803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9388"/>
            <a:ext cx="9144000" cy="3657600"/>
          </a:xfrm>
          <a:prstGeom prst="rect">
            <a:avLst/>
          </a:prstGeom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6561088"/>
            <a:ext cx="8064500" cy="216000"/>
          </a:xfrm>
        </p:spPr>
        <p:txBody>
          <a:bodyPr anchor="ctr" anchorCtr="0"/>
          <a:lstStyle>
            <a:lvl1pPr marL="0" indent="0" algn="ctr">
              <a:buFontTx/>
              <a:buNone/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 smtClean="0"/>
              <a:t>Month Year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7214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22066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8313" y="404812"/>
            <a:ext cx="8207375" cy="3511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add presentation title</a:t>
            </a:r>
            <a:endParaRPr lang="en-GB" noProof="0" dirty="0"/>
          </a:p>
        </p:txBody>
      </p:sp>
      <p:pic>
        <p:nvPicPr>
          <p:cNvPr id="7" name="Grafik 6" descr="GIV_LT_W_RGB WMF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black">
          <a:xfrm>
            <a:off x="343845" y="6046790"/>
            <a:ext cx="1504800" cy="503087"/>
          </a:xfrm>
          <a:prstGeom prst="rect">
            <a:avLst/>
          </a:prstGeom>
        </p:spPr>
      </p:pic>
      <p:pic>
        <p:nvPicPr>
          <p:cNvPr id="8" name="Grafik 7" descr="GIV_T_W_RGB WMF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black">
          <a:xfrm>
            <a:off x="6949268" y="6173095"/>
            <a:ext cx="1882800" cy="45525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>
          <a:xfrm>
            <a:off x="468313" y="1124744"/>
            <a:ext cx="8207375" cy="335061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68313" y="759600"/>
            <a:ext cx="8207375" cy="371897"/>
          </a:xfrm>
        </p:spPr>
        <p:txBody>
          <a:bodyPr wrap="square">
            <a:spAutoFit/>
          </a:bodyPr>
          <a:lstStyle>
            <a:lvl1pPr marL="0" indent="0" algn="l">
              <a:lnSpc>
                <a:spcPts val="288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ts val="1500"/>
              </a:lnSpc>
              <a:spcBef>
                <a:spcPts val="1200"/>
              </a:spcBef>
              <a:buNone/>
              <a:defRPr sz="120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 smtClean="0"/>
              <a:t>Click to add presentation subtitle</a:t>
            </a:r>
            <a:endParaRPr lang="en-GB" noProof="0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0725" y="2482820"/>
            <a:ext cx="2622550" cy="2622550"/>
          </a:xfrm>
          <a:prstGeom prst="rect">
            <a:avLst/>
          </a:prstGeom>
        </p:spPr>
      </p:pic>
      <p:sp>
        <p:nvSpPr>
          <p:cNvPr id="13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6413849" y="6893760"/>
            <a:ext cx="515938" cy="36000"/>
          </a:xfrm>
        </p:spPr>
        <p:txBody>
          <a:bodyPr/>
          <a:lstStyle>
            <a:lvl1pPr>
              <a:defRPr sz="200"/>
            </a:lvl1pPr>
          </a:lstStyle>
          <a:p>
            <a:fld id="{7CA17F7B-2799-4924-B64B-C25848B16E2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107504" y="6893760"/>
            <a:ext cx="4727575" cy="36000"/>
          </a:xfrm>
        </p:spPr>
        <p:txBody>
          <a:bodyPr/>
          <a:lstStyle>
            <a:lvl1pPr>
              <a:defRPr sz="200"/>
            </a:lvl1pPr>
          </a:lstStyle>
          <a:p>
            <a:r>
              <a:rPr lang="en-US" smtClean="0"/>
              <a:t>Confidential and proprietary business information of Givaudan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31215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hank Yo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>
          <a:xfrm>
            <a:off x="467544" y="1557338"/>
            <a:ext cx="8208144" cy="1727200"/>
          </a:xfrm>
        </p:spPr>
        <p:txBody>
          <a:bodyPr wrap="square"/>
          <a:lstStyle>
            <a:lvl1pPr>
              <a:lnSpc>
                <a:spcPts val="5200"/>
              </a:lnSpc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add “Thank you.” statement</a:t>
            </a:r>
            <a:endParaRPr lang="en-GB" noProof="0" dirty="0"/>
          </a:p>
        </p:txBody>
      </p:sp>
      <p:pic>
        <p:nvPicPr>
          <p:cNvPr id="10" name="Grafik 9" descr="GIV_LT_B_RGB WMF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black">
          <a:xfrm>
            <a:off x="373270" y="6442891"/>
            <a:ext cx="856797" cy="286446"/>
          </a:xfrm>
          <a:prstGeom prst="rect">
            <a:avLst/>
          </a:prstGeom>
        </p:spPr>
      </p:pic>
      <p:sp>
        <p:nvSpPr>
          <p:cNvPr id="13" name="Textplatzhalt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5" y="4368119"/>
            <a:ext cx="8208144" cy="215444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ts val="15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ts val="15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Click to add contact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4583113"/>
            <a:ext cx="8207375" cy="165417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 sz="14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defRPr sz="140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 sz="1400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contact information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  <p:sp>
        <p:nvSpPr>
          <p:cNvPr id="11" name="Textfeld 10"/>
          <p:cNvSpPr txBox="1"/>
          <p:nvPr/>
        </p:nvSpPr>
        <p:spPr bwMode="auto">
          <a:xfrm>
            <a:off x="1670050" y="6519600"/>
            <a:ext cx="7021513" cy="1404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r>
              <a:rPr lang="en-GB" sz="600" dirty="0" smtClean="0">
                <a:solidFill>
                  <a:schemeClr val="bg1"/>
                </a:solidFill>
              </a:rPr>
              <a:t>Confidential business and proprietary information of </a:t>
            </a:r>
            <a:r>
              <a:rPr lang="en-GB" sz="600" dirty="0" err="1" smtClean="0">
                <a:solidFill>
                  <a:schemeClr val="bg1"/>
                </a:solidFill>
              </a:rPr>
              <a:t>Givaudan</a:t>
            </a:r>
            <a:r>
              <a:rPr lang="en-GB" sz="600" dirty="0" smtClean="0">
                <a:solidFill>
                  <a:schemeClr val="bg1"/>
                </a:solidFill>
              </a:rPr>
              <a:t>, may not be copied or distributed to anyone without the express written permission of </a:t>
            </a:r>
            <a:r>
              <a:rPr lang="en-GB" sz="600" dirty="0" err="1" smtClean="0">
                <a:solidFill>
                  <a:schemeClr val="bg1"/>
                </a:solidFill>
              </a:rPr>
              <a:t>Givaudan</a:t>
            </a:r>
            <a:endParaRPr lang="en-GB" sz="600" dirty="0" smtClean="0">
              <a:solidFill>
                <a:schemeClr val="bg1"/>
              </a:solidFill>
            </a:endParaRP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6413849" y="6893760"/>
            <a:ext cx="515938" cy="36000"/>
          </a:xfrm>
        </p:spPr>
        <p:txBody>
          <a:bodyPr/>
          <a:lstStyle>
            <a:lvl1pPr>
              <a:defRPr sz="200"/>
            </a:lvl1pPr>
          </a:lstStyle>
          <a:p>
            <a:fld id="{7CA17F7B-2799-4924-B64B-C25848B16E2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107504" y="6893760"/>
            <a:ext cx="4727575" cy="36000"/>
          </a:xfrm>
        </p:spPr>
        <p:txBody>
          <a:bodyPr/>
          <a:lstStyle>
            <a:lvl1pPr>
              <a:defRPr sz="200"/>
            </a:lvl1pPr>
          </a:lstStyle>
          <a:p>
            <a:r>
              <a:rPr lang="en-US" smtClean="0"/>
              <a:t>Confidential and proprietary business information of Givaudan</a:t>
            </a:r>
            <a:endParaRPr lang="en-GB" dirty="0"/>
          </a:p>
        </p:txBody>
      </p:sp>
      <p:sp>
        <p:nvSpPr>
          <p:cNvPr id="15" name="Datumsplatzhalter 3"/>
          <p:cNvSpPr txBox="1">
            <a:spLocks/>
          </p:cNvSpPr>
          <p:nvPr/>
        </p:nvSpPr>
        <p:spPr>
          <a:xfrm>
            <a:off x="5015657" y="6893760"/>
            <a:ext cx="1217613" cy="360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defPPr>
              <a:defRPr lang="en-GB"/>
            </a:defPPr>
            <a:lvl1pPr marL="0" algn="r" defTabSz="914400" rtl="0" eaLnBrk="1" latinLnBrk="0" hangingPunct="1">
              <a:spcBef>
                <a:spcPts val="1200"/>
              </a:spcBef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4400" indent="-2844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8800" indent="-2844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3200" indent="-2844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7600" indent="-2844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" smtClean="0"/>
              <a:t>Add date using "Insert" -&gt; "Header &amp; Footer"</a:t>
            </a:r>
            <a:endParaRPr lang="en-GB" sz="200" dirty="0"/>
          </a:p>
        </p:txBody>
      </p:sp>
      <p:sp>
        <p:nvSpPr>
          <p:cNvPr id="16" name="Textfeld 10"/>
          <p:cNvSpPr txBox="1"/>
          <p:nvPr userDrawn="1"/>
        </p:nvSpPr>
        <p:spPr bwMode="auto">
          <a:xfrm>
            <a:off x="1670050" y="6519600"/>
            <a:ext cx="7021513" cy="1404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r>
              <a:rPr lang="en-GB" sz="600" dirty="0" smtClean="0">
                <a:solidFill>
                  <a:schemeClr val="bg1"/>
                </a:solidFill>
              </a:rPr>
              <a:t>Confidential business and proprietary information of </a:t>
            </a:r>
            <a:r>
              <a:rPr lang="en-GB" sz="600" dirty="0" err="1" smtClean="0">
                <a:solidFill>
                  <a:schemeClr val="bg1"/>
                </a:solidFill>
              </a:rPr>
              <a:t>Givaudan</a:t>
            </a:r>
            <a:r>
              <a:rPr lang="en-GB" sz="600" dirty="0" smtClean="0">
                <a:solidFill>
                  <a:schemeClr val="bg1"/>
                </a:solidFill>
              </a:rPr>
              <a:t>, may not be copied or distributed to anyone without the express written permission of </a:t>
            </a:r>
            <a:r>
              <a:rPr lang="en-GB" sz="600" dirty="0" err="1" smtClean="0">
                <a:solidFill>
                  <a:schemeClr val="bg1"/>
                </a:solidFill>
              </a:rPr>
              <a:t>Givaudan</a:t>
            </a:r>
            <a:endParaRPr lang="en-GB" sz="600" dirty="0" smtClean="0">
              <a:solidFill>
                <a:schemeClr val="bg1"/>
              </a:solidFill>
            </a:endParaRPr>
          </a:p>
        </p:txBody>
      </p:sp>
      <p:sp>
        <p:nvSpPr>
          <p:cNvPr id="17" name="Datumsplatzhalter 3"/>
          <p:cNvSpPr txBox="1">
            <a:spLocks/>
          </p:cNvSpPr>
          <p:nvPr userDrawn="1"/>
        </p:nvSpPr>
        <p:spPr>
          <a:xfrm>
            <a:off x="5015657" y="6893760"/>
            <a:ext cx="1217613" cy="360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defPPr>
              <a:defRPr lang="en-GB"/>
            </a:defPPr>
            <a:lvl1pPr marL="0" algn="r" defTabSz="914400" rtl="0" eaLnBrk="1" latinLnBrk="0" hangingPunct="1">
              <a:spcBef>
                <a:spcPts val="1200"/>
              </a:spcBef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4400" indent="-2844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8800" indent="-2844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3200" indent="-2844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7600" indent="-2844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" smtClean="0"/>
              <a:t>Add date using "Insert" -&gt; "Header &amp; Footer"</a:t>
            </a:r>
            <a:endParaRPr lang="en-GB" sz="200" dirty="0"/>
          </a:p>
        </p:txBody>
      </p:sp>
    </p:spTree>
    <p:extLst>
      <p:ext uri="{BB962C8B-B14F-4D97-AF65-F5344CB8AC3E}">
        <p14:creationId xmlns:p14="http://schemas.microsoft.com/office/powerpoint/2010/main" val="25280357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844675"/>
            <a:ext cx="395605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395605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6403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449388"/>
            <a:ext cx="9144000" cy="3657600"/>
          </a:xfrm>
          <a:gradFill>
            <a:gsLst>
              <a:gs pos="0">
                <a:schemeClr val="bg2"/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</p:spPr>
        <p:txBody>
          <a:bodyPr anchor="ctr" anchorCtr="1">
            <a:noAutofit/>
          </a:bodyPr>
          <a:lstStyle>
            <a:lvl1pPr algn="ctr">
              <a:defRPr sz="2800" b="0" cap="none" baseline="0"/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9A81-9B9B-445C-8A60-F916862B464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023" y="458672"/>
            <a:ext cx="1476000" cy="780396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5485222"/>
            <a:ext cx="8063768" cy="39687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  <a:lvl2pPr marL="362925" indent="0" algn="ctr">
              <a:buFontTx/>
              <a:buNone/>
              <a:defRPr sz="1400">
                <a:latin typeface="Times New Roman" pitchFamily="18" charset="0"/>
                <a:cs typeface="Times New Roman" pitchFamily="18" charset="0"/>
              </a:defRPr>
            </a:lvl2pPr>
            <a:lvl3pPr marL="720000" indent="0" algn="ctr">
              <a:buFontTx/>
              <a:buNone/>
              <a:defRPr sz="1400">
                <a:latin typeface="Times New Roman" pitchFamily="18" charset="0"/>
                <a:cs typeface="Times New Roman" pitchFamily="18" charset="0"/>
              </a:defRPr>
            </a:lvl3pPr>
            <a:lvl4pPr marL="1078888" indent="0" algn="ctr">
              <a:buFontTx/>
              <a:buNone/>
              <a:defRPr sz="1400">
                <a:latin typeface="Times New Roman" pitchFamily="18" charset="0"/>
                <a:cs typeface="Times New Roman" pitchFamily="18" charset="0"/>
              </a:defRPr>
            </a:lvl4pPr>
            <a:lvl5pPr marL="1440000" indent="0" algn="ctr">
              <a:buFontTx/>
              <a:buNone/>
              <a:defRPr sz="1400"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GB" noProof="0" dirty="0" smtClean="0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3004179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789A81-9B9B-445C-8A60-F916862B464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 smtClean="0"/>
              <a:t>Click to add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594" y="6261024"/>
            <a:ext cx="1188000" cy="2893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1089025"/>
            <a:ext cx="8064500" cy="360363"/>
          </a:xfrm>
        </p:spPr>
        <p:txBody>
          <a:bodyPr wrap="square"/>
          <a:lstStyle>
            <a:lvl1pPr marL="0" indent="0" algn="ctr">
              <a:buNone/>
              <a:defRPr sz="1800">
                <a:latin typeface="+mj-lt"/>
              </a:defRPr>
            </a:lvl1pPr>
          </a:lstStyle>
          <a:p>
            <a:pPr lvl="0"/>
            <a:r>
              <a:rPr lang="en-GB" noProof="0" dirty="0" smtClean="0"/>
              <a:t>Click to add optional sub 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72443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Bann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789A81-9B9B-445C-8A60-F916862B464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1844675"/>
            <a:ext cx="8064500" cy="324050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 smtClean="0"/>
              <a:t>Click to add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5085638"/>
            <a:ext cx="9144000" cy="792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GB" noProof="0" dirty="0" smtClean="0"/>
              <a:t>Click icon to insert image 254x22 mm</a:t>
            </a:r>
            <a:endParaRPr lang="en-GB" noProof="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594" y="6261024"/>
            <a:ext cx="1188000" cy="2893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1089025"/>
            <a:ext cx="8064500" cy="360363"/>
          </a:xfrm>
        </p:spPr>
        <p:txBody>
          <a:bodyPr wrap="square"/>
          <a:lstStyle>
            <a:lvl1pPr marL="0" indent="0" algn="ctr">
              <a:buNone/>
              <a:defRPr sz="1800">
                <a:latin typeface="+mj-lt"/>
              </a:defRPr>
            </a:lvl1pPr>
          </a:lstStyle>
          <a:p>
            <a:pPr lvl="0"/>
            <a:r>
              <a:rPr lang="en-GB" noProof="0" dirty="0" smtClean="0"/>
              <a:t>Click to add optional sub 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93659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Bann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789A81-9B9B-445C-8A60-F916862B464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1844674"/>
            <a:ext cx="8064500" cy="324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 smtClean="0"/>
              <a:t>Click to add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075375"/>
            <a:ext cx="9144000" cy="792000"/>
          </a:xfrm>
          <a:gradFill>
            <a:gsLst>
              <a:gs pos="0">
                <a:schemeClr val="bg2"/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rmAutofit/>
          </a:bodyPr>
          <a:lstStyle>
            <a:lvl1pPr marL="0" indent="0">
              <a:buFontTx/>
              <a:buNone/>
              <a:defRPr lang="en-US" sz="1600" b="0" cap="none" baseline="0" smtClean="0">
                <a:latin typeface="+mn-lt"/>
                <a:ea typeface="+mj-ea"/>
                <a:cs typeface="Times New Roman" pitchFamily="18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lvl="0" algn="ctr" defTabSz="914400">
              <a:spcBef>
                <a:spcPct val="0"/>
              </a:spcBef>
              <a:buNone/>
            </a:pPr>
            <a:r>
              <a:rPr lang="en-GB" noProof="0" dirty="0" smtClean="0"/>
              <a:t>Click to add banner text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594" y="6261024"/>
            <a:ext cx="1188000" cy="289300"/>
          </a:xfrm>
          <a:prstGeom prst="rect">
            <a:avLst/>
          </a:prstGeom>
        </p:spPr>
      </p:pic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1089025"/>
            <a:ext cx="8064500" cy="360363"/>
          </a:xfrm>
        </p:spPr>
        <p:txBody>
          <a:bodyPr wrap="square"/>
          <a:lstStyle>
            <a:lvl1pPr marL="0" indent="0" algn="ctr">
              <a:buNone/>
              <a:defRPr sz="1800">
                <a:latin typeface="+mj-lt"/>
              </a:defRPr>
            </a:lvl1pPr>
          </a:lstStyle>
          <a:p>
            <a:pPr lvl="0"/>
            <a:r>
              <a:rPr lang="en-GB" noProof="0" dirty="0" smtClean="0"/>
              <a:t>Click to add optional sub 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6675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789A81-9B9B-445C-8A60-F916862B464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1844675"/>
            <a:ext cx="3888000" cy="40322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 smtClean="0"/>
              <a:t>Click to add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719200" y="1844675"/>
            <a:ext cx="3888000" cy="40322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 smtClean="0"/>
              <a:t>Click to add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594" y="6261024"/>
            <a:ext cx="1188000" cy="2893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1089025"/>
            <a:ext cx="8064500" cy="360363"/>
          </a:xfrm>
        </p:spPr>
        <p:txBody>
          <a:bodyPr wrap="square"/>
          <a:lstStyle>
            <a:lvl1pPr marL="0" indent="0" algn="ctr">
              <a:buNone/>
              <a:defRPr sz="1800">
                <a:latin typeface="+mj-lt"/>
              </a:defRPr>
            </a:lvl1pPr>
          </a:lstStyle>
          <a:p>
            <a:pPr lvl="0"/>
            <a:r>
              <a:rPr lang="en-GB" noProof="0" dirty="0" smtClean="0"/>
              <a:t>Click to add optional sub 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02427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789A81-9B9B-445C-8A60-F916862B4649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2312875"/>
            <a:ext cx="3888000" cy="356404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 smtClean="0"/>
              <a:t>Click to add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716250" y="2312875"/>
            <a:ext cx="3888000" cy="356404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 smtClean="0"/>
              <a:t>Click to add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1844675"/>
            <a:ext cx="3888000" cy="3968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noProof="0" dirty="0" smtClean="0"/>
              <a:t>Click to add title</a:t>
            </a:r>
            <a:endParaRPr lang="en-GB" noProof="0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716250" y="1844675"/>
            <a:ext cx="3888000" cy="3968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noProof="0" dirty="0" smtClean="0"/>
              <a:t>Click to add title</a:t>
            </a:r>
            <a:endParaRPr lang="en-GB" noProof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594" y="6261024"/>
            <a:ext cx="1188000" cy="289300"/>
          </a:xfrm>
          <a:prstGeom prst="rect">
            <a:avLst/>
          </a:prstGeom>
        </p:spPr>
      </p:pic>
      <p:sp>
        <p:nvSpPr>
          <p:cNvPr id="1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39750" y="1089025"/>
            <a:ext cx="8064500" cy="360363"/>
          </a:xfrm>
        </p:spPr>
        <p:txBody>
          <a:bodyPr wrap="square"/>
          <a:lstStyle>
            <a:lvl1pPr marL="0" indent="0" algn="ctr">
              <a:buNone/>
              <a:defRPr sz="1800">
                <a:latin typeface="+mj-lt"/>
              </a:defRPr>
            </a:lvl1pPr>
          </a:lstStyle>
          <a:p>
            <a:pPr lvl="0"/>
            <a:r>
              <a:rPr lang="en-GB" noProof="0" dirty="0" smtClean="0"/>
              <a:t>Click to add optional sub 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80853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789A81-9B9B-445C-8A60-F916862B4649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1844675"/>
            <a:ext cx="3888000" cy="403224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 smtClean="0"/>
              <a:t>Click to add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716250" y="1844675"/>
            <a:ext cx="3888000" cy="4032250"/>
          </a:xfr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r>
              <a:rPr lang="en-GB" noProof="0" dirty="0" smtClean="0"/>
              <a:t>Click icon to insert image 112x108 mm</a:t>
            </a:r>
            <a:endParaRPr lang="en-GB" noProof="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594" y="6261024"/>
            <a:ext cx="1188000" cy="289300"/>
          </a:xfrm>
          <a:prstGeom prst="rect">
            <a:avLst/>
          </a:prstGeom>
        </p:spPr>
      </p:pic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1089025"/>
            <a:ext cx="8064500" cy="360363"/>
          </a:xfrm>
        </p:spPr>
        <p:txBody>
          <a:bodyPr wrap="square"/>
          <a:lstStyle>
            <a:lvl1pPr marL="0" indent="0" algn="ctr">
              <a:buNone/>
              <a:defRPr sz="1800">
                <a:latin typeface="+mj-lt"/>
              </a:defRPr>
            </a:lvl1pPr>
          </a:lstStyle>
          <a:p>
            <a:pPr lvl="0"/>
            <a:r>
              <a:rPr lang="en-GB" noProof="0" dirty="0" smtClean="0"/>
              <a:t>Click to add optional sub 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82147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750" y="692150"/>
            <a:ext cx="8064500" cy="757238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en-GB" noProof="0" dirty="0" smtClean="0"/>
              <a:t>Click to add title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9750" y="6525088"/>
            <a:ext cx="8064500" cy="14400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</a:bodyPr>
          <a:lstStyle>
            <a:lvl1pPr>
              <a:defRPr lang="en-GB" sz="700" dirty="0">
                <a:latin typeface="Arial" charset="0"/>
              </a:defRPr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9043" y="6664089"/>
            <a:ext cx="190800" cy="190800"/>
          </a:xfrm>
          <a:prstGeom prst="rect">
            <a:avLst/>
          </a:prstGeom>
          <a:solidFill>
            <a:schemeClr val="bg1"/>
          </a:solidFill>
          <a:effectLst>
            <a:outerShdw dist="12700" algn="l" rotWithShape="0">
              <a:prstClr val="black">
                <a:alpha val="25000"/>
              </a:prstClr>
            </a:outerShdw>
          </a:effectLst>
        </p:spPr>
        <p:txBody>
          <a:bodyPr vert="horz" wrap="none" lIns="0" tIns="0" rIns="36000" bIns="0" rtlCol="0" anchor="ctr"/>
          <a:lstStyle>
            <a:lvl1pPr algn="r">
              <a:defRPr sz="80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EF789A81-9B9B-445C-8A60-F916862B464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39750" y="1844675"/>
            <a:ext cx="8064500" cy="4032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GB" noProof="0" dirty="0" smtClean="0"/>
              <a:t>Click to add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61743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5" r:id="rId2"/>
    <p:sldLayoutId id="2147483651" r:id="rId3"/>
    <p:sldLayoutId id="2147483708" r:id="rId4"/>
    <p:sldLayoutId id="2147483709" r:id="rId5"/>
    <p:sldLayoutId id="2147483713" r:id="rId6"/>
    <p:sldLayoutId id="2147483710" r:id="rId7"/>
    <p:sldLayoutId id="2147483711" r:id="rId8"/>
    <p:sldLayoutId id="2147483712" r:id="rId9"/>
    <p:sldLayoutId id="2147483714" r:id="rId10"/>
    <p:sldLayoutId id="2147483715" r:id="rId11"/>
    <p:sldLayoutId id="2147483716" r:id="rId12"/>
    <p:sldLayoutId id="2147483687" r:id="rId13"/>
    <p:sldLayoutId id="2147483688" r:id="rId14"/>
    <p:sldLayoutId id="2147483654" r:id="rId15"/>
    <p:sldLayoutId id="2147483655" r:id="rId16"/>
    <p:sldLayoutId id="2147483703" r:id="rId17"/>
    <p:sldLayoutId id="2147483658" r:id="rId18"/>
    <p:sldLayoutId id="2147483659" r:id="rId19"/>
    <p:sldLayoutId id="2147483717" r:id="rId20"/>
    <p:sldLayoutId id="2147483718" r:id="rId21"/>
    <p:sldLayoutId id="2147483719" r:id="rId22"/>
    <p:sldLayoutId id="2147483720" r:id="rId23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lang="en-GB" sz="2400" kern="1200" cap="none" baseline="0" smtClean="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185738" indent="-185738" algn="l" defTabSz="90000" rtl="0" eaLnBrk="1" latinLnBrk="0" hangingPunct="1">
        <a:spcBef>
          <a:spcPts val="580"/>
        </a:spcBef>
        <a:buClr>
          <a:schemeClr val="tx2">
            <a:lumMod val="40000"/>
            <a:lumOff val="60000"/>
          </a:schemeClr>
        </a:buClr>
        <a:buSzPct val="75000"/>
        <a:buFont typeface="Wingdings" pitchFamily="2" charset="2"/>
        <a:buChar char="n"/>
        <a:defRPr lang="en-US" sz="1600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58775" indent="-173038" algn="l" defTabSz="90000" rtl="0" eaLnBrk="1" latinLnBrk="0" hangingPunct="1">
        <a:spcBef>
          <a:spcPts val="500"/>
        </a:spcBef>
        <a:buClr>
          <a:schemeClr val="tx2">
            <a:lumMod val="40000"/>
            <a:lumOff val="60000"/>
          </a:schemeClr>
        </a:buClr>
        <a:buSzPct val="75000"/>
        <a:buFont typeface="Wingdings" pitchFamily="2" charset="2"/>
        <a:buChar char="n"/>
        <a:defRPr lang="en-US" sz="1400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542925" indent="-184150" algn="l" defTabSz="90000" rtl="0" eaLnBrk="1" latinLnBrk="0" hangingPunct="1">
        <a:spcBef>
          <a:spcPts val="430"/>
        </a:spcBef>
        <a:buClr>
          <a:schemeClr val="tx2">
            <a:lumMod val="40000"/>
            <a:lumOff val="60000"/>
          </a:schemeClr>
        </a:buClr>
        <a:buSzPct val="75000"/>
        <a:buFont typeface="Wingdings" pitchFamily="2" charset="2"/>
        <a:buChar char="n"/>
        <a:defRPr lang="en-US" sz="1200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715963" indent="-173038" algn="l" defTabSz="90000" rtl="0" eaLnBrk="1" latinLnBrk="0" hangingPunct="1">
        <a:spcBef>
          <a:spcPts val="600"/>
        </a:spcBef>
        <a:buClr>
          <a:schemeClr val="tx2">
            <a:lumMod val="40000"/>
            <a:lumOff val="60000"/>
          </a:schemeClr>
        </a:buClr>
        <a:buSzPct val="75000"/>
        <a:buFont typeface="Wingdings" pitchFamily="2" charset="2"/>
        <a:buChar char="n"/>
        <a:defRPr lang="en-US" sz="1000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901700" indent="-185738" algn="l" defTabSz="90000" rtl="0" eaLnBrk="1" latinLnBrk="0" hangingPunct="1">
        <a:spcBef>
          <a:spcPts val="320"/>
        </a:spcBef>
        <a:buClr>
          <a:schemeClr val="tx2">
            <a:lumMod val="40000"/>
            <a:lumOff val="60000"/>
          </a:schemeClr>
        </a:buClr>
        <a:buSzPct val="75000"/>
        <a:buFont typeface="Wingdings" pitchFamily="2" charset="2"/>
        <a:buChar char="n"/>
        <a:defRPr lang="en-GB" sz="900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8313" y="404664"/>
            <a:ext cx="8207375" cy="722057"/>
          </a:xfrm>
        </p:spPr>
        <p:txBody>
          <a:bodyPr>
            <a:normAutofit/>
          </a:bodyPr>
          <a:lstStyle/>
          <a:p>
            <a:r>
              <a:rPr lang="en-GB" dirty="0" smtClean="0"/>
              <a:t>The KeratinoSens™ assay</a:t>
            </a:r>
            <a:endParaRPr lang="de-CH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>
          <a:xfrm>
            <a:off x="468313" y="1844824"/>
            <a:ext cx="8207375" cy="335061"/>
          </a:xfrm>
        </p:spPr>
        <p:txBody>
          <a:bodyPr/>
          <a:lstStyle/>
          <a:p>
            <a:r>
              <a:rPr lang="en-GB" dirty="0" smtClean="0"/>
              <a:t>Roger </a:t>
            </a:r>
            <a:r>
              <a:rPr lang="en-GB" dirty="0" err="1" smtClean="0"/>
              <a:t>Emter</a:t>
            </a:r>
            <a:r>
              <a:rPr lang="en-GB" dirty="0" smtClean="0"/>
              <a:t> and Andreas </a:t>
            </a:r>
            <a:r>
              <a:rPr lang="en-GB" dirty="0" err="1" smtClean="0"/>
              <a:t>Natsch</a:t>
            </a:r>
            <a:r>
              <a:rPr lang="en-GB" dirty="0" smtClean="0"/>
              <a:t> - 20.11.2015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CA17F7B-2799-4924-B64B-C25848B16E25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Confidential and proprietary business information of Givaudan</a:t>
            </a:r>
            <a:endParaRPr lang="en-GB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68313" y="759600"/>
            <a:ext cx="8207375" cy="351058"/>
          </a:xfrm>
        </p:spPr>
        <p:txBody>
          <a:bodyPr/>
          <a:lstStyle/>
          <a:p>
            <a:r>
              <a:rPr lang="de-CH" dirty="0" smtClean="0">
                <a:solidFill>
                  <a:srgbClr val="99CCFF"/>
                </a:solidFill>
              </a:rPr>
              <a:t>A test for the AOP of skin sensitization adopted by the OECD</a:t>
            </a:r>
            <a:endParaRPr lang="de-CH" dirty="0">
              <a:solidFill>
                <a:srgbClr val="99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91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4900"/>
            <a:ext cx="9144000" cy="492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xfrm>
            <a:off x="209421" y="476672"/>
            <a:ext cx="7315200" cy="479078"/>
          </a:xfrm>
          <a:noFill/>
        </p:spPr>
        <p:txBody>
          <a:bodyPr/>
          <a:lstStyle/>
          <a:p>
            <a:pPr algn="l" eaLnBrk="1" hangingPunct="1"/>
            <a:r>
              <a:rPr lang="de-CH" altLang="de-DE" b="1" dirty="0" smtClean="0"/>
              <a:t>Validation – Interlaboratory reproducibility for DNCB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02500" y="6598860"/>
            <a:ext cx="46493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A. </a:t>
            </a:r>
            <a:r>
              <a:rPr lang="en-GB" sz="1200" dirty="0" err="1"/>
              <a:t>Natsch</a:t>
            </a:r>
            <a:r>
              <a:rPr lang="en-GB" sz="1200" dirty="0"/>
              <a:t>, C. </a:t>
            </a:r>
            <a:r>
              <a:rPr lang="en-GB" sz="1200" dirty="0" err="1"/>
              <a:t>Bauch</a:t>
            </a:r>
            <a:r>
              <a:rPr lang="en-GB" sz="1200" dirty="0"/>
              <a:t>, L. </a:t>
            </a:r>
            <a:r>
              <a:rPr lang="en-GB" sz="1200" dirty="0" err="1"/>
              <a:t>Foertsch</a:t>
            </a:r>
            <a:r>
              <a:rPr lang="en-GB" sz="1200" dirty="0"/>
              <a:t>, et al., </a:t>
            </a:r>
            <a:r>
              <a:rPr lang="en-GB" sz="1200" i="1" dirty="0" err="1"/>
              <a:t>Toxicol</a:t>
            </a:r>
            <a:r>
              <a:rPr lang="en-GB" sz="1200" i="1" dirty="0"/>
              <a:t>. In Vitro</a:t>
            </a:r>
            <a:r>
              <a:rPr lang="en-GB" sz="1200" dirty="0"/>
              <a:t> </a:t>
            </a:r>
            <a:r>
              <a:rPr lang="en-GB" sz="1200" b="1" dirty="0"/>
              <a:t>2011,</a:t>
            </a:r>
            <a:r>
              <a:rPr lang="en-GB" sz="1200" dirty="0"/>
              <a:t> </a:t>
            </a:r>
            <a:r>
              <a:rPr lang="en-GB" sz="1200" i="1" dirty="0"/>
              <a:t>25</a:t>
            </a:r>
            <a:r>
              <a:rPr lang="en-GB" sz="1200" dirty="0" smtClean="0"/>
              <a:t>.</a:t>
            </a:r>
            <a:endParaRPr lang="de-CH" sz="1200" dirty="0"/>
          </a:p>
        </p:txBody>
      </p:sp>
    </p:spTree>
    <p:extLst>
      <p:ext uri="{BB962C8B-B14F-4D97-AF65-F5344CB8AC3E}">
        <p14:creationId xmlns:p14="http://schemas.microsoft.com/office/powerpoint/2010/main" val="275811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712" y="548680"/>
            <a:ext cx="7895037" cy="504056"/>
          </a:xfrm>
        </p:spPr>
        <p:txBody>
          <a:bodyPr>
            <a:normAutofit/>
          </a:bodyPr>
          <a:lstStyle/>
          <a:p>
            <a:pPr lvl="1">
              <a:defRPr/>
            </a:pPr>
            <a:r>
              <a:rPr lang="de-CH" altLang="de-DE" sz="2400" b="1" kern="1200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Validation – Predictivity</a:t>
            </a:r>
            <a:endParaRPr lang="de-CH" sz="2400" b="1" kern="1200" dirty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539750" y="1268958"/>
            <a:ext cx="7632650" cy="1367954"/>
          </a:xfrm>
        </p:spPr>
        <p:txBody>
          <a:bodyPr/>
          <a:lstStyle/>
          <a:p>
            <a:r>
              <a:rPr lang="de-CH" altLang="de-DE" dirty="0" smtClean="0"/>
              <a:t>Accuracy of 85% in predicting a well-curated list of chemicals (Evidence from multiple animal tests and, partly, human data)</a:t>
            </a:r>
          </a:p>
          <a:p>
            <a:r>
              <a:rPr lang="de-CH" altLang="de-DE" dirty="0" smtClean="0"/>
              <a:t>Accuracy between 75% and 80% on larger lists with only LLNA evidence</a:t>
            </a:r>
          </a:p>
          <a:p>
            <a:pPr marL="185737" lvl="1" indent="0">
              <a:buNone/>
            </a:pPr>
            <a:r>
              <a:rPr lang="de-CH" altLang="de-DE" dirty="0" smtClean="0">
                <a:solidFill>
                  <a:srgbClr val="0066FF"/>
                </a:solidFill>
              </a:rPr>
              <a:t>	Accuray = % of correct predictions of n chemicals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88656"/>
            <a:ext cx="5904656" cy="3270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39713" y="5805264"/>
            <a:ext cx="5876503" cy="288032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TextBox 9"/>
          <p:cNvSpPr txBox="1"/>
          <p:nvPr/>
        </p:nvSpPr>
        <p:spPr>
          <a:xfrm>
            <a:off x="4502500" y="6598860"/>
            <a:ext cx="46780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R. </a:t>
            </a:r>
            <a:r>
              <a:rPr lang="en-GB" sz="1200" dirty="0" err="1"/>
              <a:t>Emter</a:t>
            </a:r>
            <a:r>
              <a:rPr lang="en-GB" sz="1200" dirty="0"/>
              <a:t>, G. Ellis, A. </a:t>
            </a:r>
            <a:r>
              <a:rPr lang="en-GB" sz="1200" dirty="0" err="1"/>
              <a:t>Natsch</a:t>
            </a:r>
            <a:r>
              <a:rPr lang="en-GB" sz="1200" dirty="0"/>
              <a:t>, </a:t>
            </a:r>
            <a:r>
              <a:rPr lang="en-GB" sz="1200" i="1" dirty="0" err="1"/>
              <a:t>Toxicol</a:t>
            </a:r>
            <a:r>
              <a:rPr lang="en-GB" sz="1200" i="1" dirty="0"/>
              <a:t>. Appl. </a:t>
            </a:r>
            <a:r>
              <a:rPr lang="en-GB" sz="1200" i="1" dirty="0" err="1"/>
              <a:t>Pharmacol</a:t>
            </a:r>
            <a:r>
              <a:rPr lang="en-GB" sz="1200" i="1" dirty="0"/>
              <a:t>.</a:t>
            </a:r>
            <a:r>
              <a:rPr lang="en-GB" sz="1200" dirty="0"/>
              <a:t> </a:t>
            </a:r>
            <a:r>
              <a:rPr lang="en-GB" sz="1200" b="1" dirty="0"/>
              <a:t>2010,</a:t>
            </a:r>
            <a:r>
              <a:rPr lang="en-GB" sz="1200" dirty="0"/>
              <a:t> </a:t>
            </a:r>
            <a:r>
              <a:rPr lang="en-GB" sz="1200" i="1" dirty="0"/>
              <a:t>245</a:t>
            </a:r>
            <a:r>
              <a:rPr lang="en-GB" sz="1200" dirty="0" smtClean="0"/>
              <a:t>.</a:t>
            </a:r>
            <a:endParaRPr lang="de-CH" sz="1200" dirty="0"/>
          </a:p>
        </p:txBody>
      </p:sp>
    </p:spTree>
    <p:extLst>
      <p:ext uri="{BB962C8B-B14F-4D97-AF65-F5344CB8AC3E}">
        <p14:creationId xmlns:p14="http://schemas.microsoft.com/office/powerpoint/2010/main" val="290892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992492" cy="576610"/>
          </a:xfrm>
        </p:spPr>
        <p:txBody>
          <a:bodyPr/>
          <a:lstStyle/>
          <a:p>
            <a:pPr algn="l"/>
            <a:r>
              <a:rPr lang="de-CH" altLang="de-DE" b="1" dirty="0" smtClean="0"/>
              <a:t>The </a:t>
            </a:r>
            <a:r>
              <a:rPr lang="de-CH" altLang="de-DE" b="1" dirty="0"/>
              <a:t>KeratinoSens™ : Validation with authorities</a:t>
            </a:r>
            <a:endParaRPr lang="de-CH" altLang="de-DE" b="1" dirty="0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539750" y="1524000"/>
            <a:ext cx="4489450" cy="4479925"/>
          </a:xfrm>
        </p:spPr>
        <p:txBody>
          <a:bodyPr/>
          <a:lstStyle/>
          <a:p>
            <a:r>
              <a:rPr lang="de-CH" altLang="de-DE" dirty="0" smtClean="0"/>
              <a:t>The </a:t>
            </a:r>
            <a:r>
              <a:rPr lang="de-CH" altLang="de-DE" b="1" dirty="0" smtClean="0"/>
              <a:t>European Center of validation of alternatives </a:t>
            </a:r>
            <a:r>
              <a:rPr lang="de-CH" altLang="de-DE" dirty="0" smtClean="0"/>
              <a:t>to animal testing (ECVAM) did evaluate results from 2011 – 2013</a:t>
            </a:r>
            <a:br>
              <a:rPr lang="de-CH" altLang="de-DE" dirty="0" smtClean="0"/>
            </a:br>
            <a:endParaRPr lang="de-CH" altLang="de-DE" dirty="0" smtClean="0"/>
          </a:p>
          <a:p>
            <a:r>
              <a:rPr lang="de-CH" altLang="de-DE" dirty="0" smtClean="0"/>
              <a:t>First biological assay for skin sensitization receiving </a:t>
            </a:r>
            <a:r>
              <a:rPr lang="de-CH" altLang="de-DE" b="1" dirty="0" smtClean="0"/>
              <a:t>ECVAM approval </a:t>
            </a:r>
            <a:r>
              <a:rPr lang="de-CH" altLang="de-DE" dirty="0" smtClean="0"/>
              <a:t>in Feb. 2014</a:t>
            </a:r>
            <a:br>
              <a:rPr lang="de-CH" altLang="de-DE" dirty="0" smtClean="0"/>
            </a:br>
            <a:endParaRPr lang="de-CH" altLang="de-DE" dirty="0" smtClean="0"/>
          </a:p>
          <a:p>
            <a:r>
              <a:rPr lang="de-CH" altLang="de-DE" b="1" dirty="0" smtClean="0"/>
              <a:t>OECD guideline (Adopted Feb 2015)</a:t>
            </a:r>
            <a:endParaRPr lang="de-CH" altLang="de-DE" dirty="0" smtClean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001" y="1413174"/>
            <a:ext cx="3329386" cy="4355275"/>
          </a:xfrm>
          <a:prstGeom prst="rect">
            <a:avLst/>
          </a:prstGeom>
          <a:noFill/>
          <a:ln w="63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51" y="4950044"/>
            <a:ext cx="5429671" cy="14013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833" y="0"/>
            <a:ext cx="5122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59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064500" cy="501997"/>
          </a:xfrm>
        </p:spPr>
        <p:txBody>
          <a:bodyPr/>
          <a:lstStyle/>
          <a:p>
            <a:pPr algn="l"/>
            <a:r>
              <a:rPr lang="de-CH" altLang="de-DE" b="1" dirty="0" smtClean="0"/>
              <a:t>Applicability domain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539552" y="1412776"/>
            <a:ext cx="7992888" cy="4896544"/>
          </a:xfrm>
        </p:spPr>
        <p:txBody>
          <a:bodyPr/>
          <a:lstStyle/>
          <a:p>
            <a:r>
              <a:rPr lang="de-CH" altLang="de-DE" dirty="0" smtClean="0"/>
              <a:t>KeratinoSens was </a:t>
            </a:r>
            <a:r>
              <a:rPr lang="de-CH" altLang="de-DE" b="1" dirty="0" smtClean="0"/>
              <a:t>mainly tested against low molecular weight chemicals</a:t>
            </a:r>
          </a:p>
          <a:p>
            <a:pPr lvl="1"/>
            <a:r>
              <a:rPr lang="de-CH" altLang="de-DE" dirty="0"/>
              <a:t>Only for these we have solid </a:t>
            </a:r>
            <a:r>
              <a:rPr lang="de-CH" altLang="de-DE" i="1" dirty="0"/>
              <a:t>in vivo </a:t>
            </a:r>
            <a:r>
              <a:rPr lang="de-CH" altLang="de-DE" dirty="0"/>
              <a:t>data to compare </a:t>
            </a:r>
            <a:r>
              <a:rPr lang="de-CH" altLang="de-DE" dirty="0" smtClean="0"/>
              <a:t>against</a:t>
            </a:r>
          </a:p>
          <a:p>
            <a:pPr lvl="1"/>
            <a:r>
              <a:rPr lang="de-CH" altLang="de-DE" dirty="0" smtClean="0"/>
              <a:t>Most </a:t>
            </a:r>
            <a:r>
              <a:rPr lang="de-CH" altLang="de-DE" dirty="0"/>
              <a:t>known skin sensitizers fall into this class</a:t>
            </a:r>
          </a:p>
          <a:p>
            <a:pPr marL="0" indent="0">
              <a:buNone/>
            </a:pPr>
            <a:endParaRPr lang="de-CH" altLang="de-DE" dirty="0" smtClean="0"/>
          </a:p>
          <a:p>
            <a:r>
              <a:rPr lang="de-CH" altLang="de-DE" b="1" dirty="0" smtClean="0"/>
              <a:t>Limitations</a:t>
            </a:r>
          </a:p>
          <a:p>
            <a:pPr lvl="1"/>
            <a:r>
              <a:rPr lang="de-CH" altLang="de-DE" dirty="0" smtClean="0"/>
              <a:t>Cosmetic </a:t>
            </a:r>
            <a:r>
              <a:rPr lang="de-CH" altLang="de-DE" dirty="0"/>
              <a:t>companies want answers for plant extracts – but also animal tests were never validated for these</a:t>
            </a:r>
          </a:p>
          <a:p>
            <a:pPr marL="185737" lvl="1" indent="0">
              <a:buNone/>
            </a:pPr>
            <a:r>
              <a:rPr lang="de-CH" altLang="de-DE" dirty="0" smtClean="0"/>
              <a:t>					Best </a:t>
            </a:r>
            <a:r>
              <a:rPr lang="de-CH" altLang="de-DE" dirty="0"/>
              <a:t>option: test single constituents</a:t>
            </a:r>
          </a:p>
          <a:p>
            <a:pPr marL="185737" lvl="1" indent="0">
              <a:buNone/>
            </a:pPr>
            <a:endParaRPr lang="de-CH" altLang="de-DE" b="1" dirty="0" smtClean="0"/>
          </a:p>
          <a:p>
            <a:pPr lvl="1"/>
            <a:r>
              <a:rPr lang="de-CH" altLang="de-DE" dirty="0" smtClean="0"/>
              <a:t>Very high cLogP / non-soluble substances</a:t>
            </a:r>
          </a:p>
          <a:p>
            <a:pPr lvl="1"/>
            <a:r>
              <a:rPr lang="de-CH" altLang="de-DE" dirty="0" smtClean="0"/>
              <a:t>Some phenolic prohaptens (opportunities for S9 assay)</a:t>
            </a:r>
          </a:p>
          <a:p>
            <a:pPr lvl="1"/>
            <a:r>
              <a:rPr lang="de-CH" altLang="de-DE" dirty="0" smtClean="0"/>
              <a:t>Chemicals with exclusive amine-reactivity (can be detected with peptide reactivity assay)</a:t>
            </a:r>
            <a:br>
              <a:rPr lang="de-CH" altLang="de-DE" dirty="0" smtClean="0"/>
            </a:br>
            <a:endParaRPr lang="de-CH" altLang="de-DE" dirty="0" smtClean="0"/>
          </a:p>
          <a:p>
            <a:pPr lvl="1"/>
            <a:r>
              <a:rPr lang="de-CH" altLang="de-DE" dirty="0" smtClean="0"/>
              <a:t>Larger polymers – preliminary data show limitations for silicones</a:t>
            </a:r>
            <a:br>
              <a:rPr lang="de-CH" altLang="de-DE" dirty="0" smtClean="0"/>
            </a:br>
            <a:endParaRPr lang="de-CH" altLang="de-DE" dirty="0" smtClean="0"/>
          </a:p>
          <a:p>
            <a:pPr lvl="1"/>
            <a:r>
              <a:rPr lang="de-CH" altLang="de-DE" dirty="0" smtClean="0"/>
              <a:t>Probably overprediction for some flavonoids / polyphenolics from plants</a:t>
            </a:r>
          </a:p>
          <a:p>
            <a:pPr>
              <a:buFontTx/>
              <a:buChar char="-"/>
            </a:pPr>
            <a:endParaRPr lang="de-CH" altLang="de-DE" i="1" dirty="0" smtClean="0"/>
          </a:p>
        </p:txBody>
      </p:sp>
    </p:spTree>
    <p:extLst>
      <p:ext uri="{BB962C8B-B14F-4D97-AF65-F5344CB8AC3E}">
        <p14:creationId xmlns:p14="http://schemas.microsoft.com/office/powerpoint/2010/main" val="334705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539552" y="404665"/>
            <a:ext cx="8064500" cy="576064"/>
          </a:xfrm>
        </p:spPr>
        <p:txBody>
          <a:bodyPr/>
          <a:lstStyle/>
          <a:p>
            <a:pPr algn="l"/>
            <a:r>
              <a:rPr lang="de-CH" altLang="de-DE" b="1" dirty="0"/>
              <a:t>Use of </a:t>
            </a:r>
            <a:r>
              <a:rPr lang="de-CH" altLang="de-DE" b="1" i="1" dirty="0"/>
              <a:t>in vitro</a:t>
            </a:r>
            <a:r>
              <a:rPr lang="de-CH" altLang="de-DE" b="1" dirty="0"/>
              <a:t> testing to design and identify safer molecules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8064500" cy="2160240"/>
          </a:xfrm>
        </p:spPr>
        <p:txBody>
          <a:bodyPr/>
          <a:lstStyle/>
          <a:p>
            <a:r>
              <a:rPr lang="de-CH" altLang="de-DE" dirty="0" smtClean="0"/>
              <a:t>Key benefit of </a:t>
            </a:r>
            <a:r>
              <a:rPr lang="de-CH" altLang="de-DE" i="1" dirty="0" smtClean="0"/>
              <a:t>in vitro</a:t>
            </a:r>
            <a:r>
              <a:rPr lang="de-CH" altLang="de-DE" dirty="0" smtClean="0"/>
              <a:t> testing, beyond animal welfare, is </a:t>
            </a:r>
            <a:r>
              <a:rPr lang="de-CH" altLang="de-DE" b="1" dirty="0" smtClean="0">
                <a:solidFill>
                  <a:srgbClr val="0066FF"/>
                </a:solidFill>
              </a:rPr>
              <a:t>ability to test many molecules early in discovery process</a:t>
            </a:r>
          </a:p>
          <a:p>
            <a:r>
              <a:rPr lang="de-CH" altLang="de-DE" dirty="0" smtClean="0"/>
              <a:t>We screened 630 molecules in KeratinoSens and peptide reactivity within last 18 months</a:t>
            </a:r>
          </a:p>
          <a:p>
            <a:pPr lvl="1"/>
            <a:r>
              <a:rPr lang="de-CH" altLang="de-DE" b="1" dirty="0" smtClean="0">
                <a:solidFill>
                  <a:srgbClr val="FF0000"/>
                </a:solidFill>
              </a:rPr>
              <a:t>Impossible in classical toxicology </a:t>
            </a:r>
            <a:r>
              <a:rPr lang="de-CH" altLang="de-DE" b="1" smtClean="0">
                <a:solidFill>
                  <a:srgbClr val="FF0000"/>
                </a:solidFill>
              </a:rPr>
              <a:t>paradigm!</a:t>
            </a:r>
            <a:endParaRPr lang="de-CH" altLang="de-DE" b="1" dirty="0" smtClean="0">
              <a:solidFill>
                <a:srgbClr val="FF0000"/>
              </a:solidFill>
            </a:endParaRPr>
          </a:p>
          <a:p>
            <a:r>
              <a:rPr lang="de-CH" altLang="de-DE" dirty="0"/>
              <a:t>Structure-activity relationship can be established</a:t>
            </a:r>
          </a:p>
          <a:p>
            <a:r>
              <a:rPr lang="de-CH" altLang="de-DE" dirty="0" smtClean="0"/>
              <a:t>This led to new hypoallergenic fragrance leads</a:t>
            </a:r>
          </a:p>
          <a:p>
            <a:pPr>
              <a:buFontTx/>
              <a:buChar char="-"/>
            </a:pPr>
            <a:endParaRPr lang="de-CH" altLang="de-DE" i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53668"/>
            <a:ext cx="7242175" cy="318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624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920682" cy="648618"/>
          </a:xfrm>
        </p:spPr>
        <p:txBody>
          <a:bodyPr/>
          <a:lstStyle/>
          <a:p>
            <a:pPr marL="342900" indent="-342900" algn="l"/>
            <a:r>
              <a:rPr lang="de-CH" altLang="de-DE" b="1" dirty="0" smtClean="0"/>
              <a:t>Use of data in an Integrated testing strategy (ITS)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8064500" cy="4032250"/>
          </a:xfrm>
        </p:spPr>
        <p:txBody>
          <a:bodyPr/>
          <a:lstStyle/>
          <a:p>
            <a:r>
              <a:rPr lang="de-CH" altLang="de-DE" dirty="0" smtClean="0"/>
              <a:t>OECD AOP concept proposes to combine assays which address different steps in the adverse outcome pathways</a:t>
            </a:r>
          </a:p>
          <a:p>
            <a:endParaRPr lang="de-CH" altLang="de-DE" dirty="0" smtClean="0"/>
          </a:p>
          <a:p>
            <a:r>
              <a:rPr lang="de-CH" altLang="de-DE" dirty="0" smtClean="0"/>
              <a:t>ITS (integrated testing strategy) should then be able to give more robust / more accurate prediction of hazard, and ideally, potency</a:t>
            </a:r>
          </a:p>
          <a:p>
            <a:endParaRPr lang="de-CH" altLang="de-DE" dirty="0" smtClean="0"/>
          </a:p>
          <a:p>
            <a:r>
              <a:rPr lang="de-CH" altLang="de-DE" dirty="0" smtClean="0"/>
              <a:t>A number of studies have shown the use of KeratinoSens / Nrf2 induction data in combination with peptide reactivity</a:t>
            </a:r>
          </a:p>
          <a:p>
            <a:endParaRPr lang="de-CH" altLang="de-DE" dirty="0" smtClean="0"/>
          </a:p>
          <a:p>
            <a:r>
              <a:rPr lang="de-CH" altLang="de-DE" dirty="0" smtClean="0"/>
              <a:t>More recent studies also showed combination of KeratinoSens with Dentritic cell activation assays (MUST / h-Clat assays)</a:t>
            </a:r>
          </a:p>
          <a:p>
            <a:endParaRPr lang="de-CH" altLang="de-DE" dirty="0"/>
          </a:p>
          <a:p>
            <a:r>
              <a:rPr lang="de-CH" altLang="de-DE" dirty="0" smtClean="0"/>
              <a:t>At Givaudan we always run KeratinoSens in parallel with peptide reactivity test (LC-MS based and kinetic tests)</a:t>
            </a:r>
          </a:p>
          <a:p>
            <a:endParaRPr lang="de-CH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25778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874644" cy="438944"/>
          </a:xfrm>
        </p:spPr>
        <p:txBody>
          <a:bodyPr>
            <a:noAutofit/>
          </a:bodyPr>
          <a:lstStyle/>
          <a:p>
            <a:pPr lvl="1">
              <a:defRPr/>
            </a:pPr>
            <a:r>
              <a:rPr lang="de-CH" b="1" dirty="0" smtClean="0">
                <a:latin typeface="+mj-lt"/>
                <a:ea typeface="+mj-ea"/>
                <a:cs typeface="+mj-cs"/>
              </a:rPr>
              <a:t>The deterministic ‘democracy</a:t>
            </a:r>
            <a:r>
              <a:rPr lang="de-CH" b="1" dirty="0">
                <a:latin typeface="+mj-lt"/>
                <a:ea typeface="+mj-ea"/>
                <a:cs typeface="+mj-cs"/>
              </a:rPr>
              <a:t>’ weight-of-evidence approach </a:t>
            </a:r>
            <a:r>
              <a:rPr lang="de-CH" b="1" dirty="0" smtClean="0">
                <a:latin typeface="+mj-lt"/>
                <a:ea typeface="+mj-ea"/>
                <a:cs typeface="+mj-cs"/>
              </a:rPr>
              <a:t>ITS for </a:t>
            </a:r>
            <a:r>
              <a:rPr lang="de-CH" b="1" dirty="0">
                <a:latin typeface="+mj-lt"/>
                <a:ea typeface="+mj-ea"/>
                <a:cs typeface="+mj-cs"/>
              </a:rPr>
              <a:t>hazard ID</a:t>
            </a:r>
            <a:r>
              <a:rPr lang="de-CH" dirty="0">
                <a:latin typeface="+mj-lt"/>
                <a:ea typeface="+mj-ea"/>
                <a:cs typeface="+mj-cs"/>
              </a:rPr>
              <a:t/>
            </a:r>
            <a:br>
              <a:rPr lang="de-CH" dirty="0">
                <a:latin typeface="+mj-lt"/>
                <a:ea typeface="+mj-ea"/>
                <a:cs typeface="+mj-cs"/>
              </a:rPr>
            </a:br>
            <a:endParaRPr lang="de-CH" dirty="0">
              <a:latin typeface="+mj-lt"/>
              <a:ea typeface="+mj-ea"/>
              <a:cs typeface="+mj-cs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539750" y="1268958"/>
            <a:ext cx="8064500" cy="4032250"/>
          </a:xfrm>
        </p:spPr>
        <p:txBody>
          <a:bodyPr/>
          <a:lstStyle/>
          <a:p>
            <a:r>
              <a:rPr lang="de-CH" altLang="de-DE" dirty="0" smtClean="0"/>
              <a:t>Simple approach: take a ‘majority voting’ of the three </a:t>
            </a:r>
            <a:r>
              <a:rPr lang="de-CH" altLang="de-DE" i="1" dirty="0" smtClean="0"/>
              <a:t>in vitro </a:t>
            </a:r>
            <a:r>
              <a:rPr lang="de-CH" altLang="de-DE" dirty="0" smtClean="0"/>
              <a:t>assays</a:t>
            </a:r>
          </a:p>
          <a:p>
            <a:pPr lvl="1"/>
            <a:r>
              <a:rPr lang="de-CH" altLang="de-DE" dirty="0" smtClean="0"/>
              <a:t>(KeratinoSens, h-CLAT, DPRA)</a:t>
            </a:r>
          </a:p>
          <a:p>
            <a:r>
              <a:rPr lang="de-CH" altLang="de-DE" dirty="0" smtClean="0"/>
              <a:t>Proposed by BASF, based on 54 chemicals</a:t>
            </a:r>
          </a:p>
          <a:p>
            <a:r>
              <a:rPr lang="de-CH" altLang="de-DE" dirty="0" smtClean="0"/>
              <a:t>Recent analysis on 103 chemicals with human and LLNA data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99" y="2852936"/>
            <a:ext cx="7974013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176" y="2814836"/>
            <a:ext cx="5095875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9552" y="3861048"/>
            <a:ext cx="6912768" cy="288032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Rectangle 7"/>
          <p:cNvSpPr/>
          <p:nvPr/>
        </p:nvSpPr>
        <p:spPr>
          <a:xfrm>
            <a:off x="539552" y="5229200"/>
            <a:ext cx="6912768" cy="288032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Rectangle 8"/>
          <p:cNvSpPr/>
          <p:nvPr/>
        </p:nvSpPr>
        <p:spPr>
          <a:xfrm>
            <a:off x="539552" y="5564857"/>
            <a:ext cx="6912768" cy="288032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TextBox 9"/>
          <p:cNvSpPr txBox="1"/>
          <p:nvPr/>
        </p:nvSpPr>
        <p:spPr>
          <a:xfrm>
            <a:off x="3470176" y="6598860"/>
            <a:ext cx="56878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D. </a:t>
            </a:r>
            <a:r>
              <a:rPr lang="en-GB" sz="1200" dirty="0" err="1"/>
              <a:t>Urbisch</a:t>
            </a:r>
            <a:r>
              <a:rPr lang="en-GB" sz="1200" dirty="0"/>
              <a:t>, A. </a:t>
            </a:r>
            <a:r>
              <a:rPr lang="en-GB" sz="1200" dirty="0" err="1"/>
              <a:t>Mehling</a:t>
            </a:r>
            <a:r>
              <a:rPr lang="en-GB" sz="1200" dirty="0"/>
              <a:t>, K. </a:t>
            </a:r>
            <a:r>
              <a:rPr lang="en-GB" sz="1200" dirty="0" err="1"/>
              <a:t>Guth</a:t>
            </a:r>
            <a:r>
              <a:rPr lang="en-GB" sz="1200" dirty="0"/>
              <a:t>, et al., </a:t>
            </a:r>
            <a:r>
              <a:rPr lang="en-GB" sz="1200" i="1" dirty="0" err="1"/>
              <a:t>Regul</a:t>
            </a:r>
            <a:r>
              <a:rPr lang="en-GB" sz="1200" i="1" dirty="0"/>
              <a:t>. </a:t>
            </a:r>
            <a:r>
              <a:rPr lang="en-GB" sz="1200" i="1" dirty="0" err="1"/>
              <a:t>Toxicol</a:t>
            </a:r>
            <a:r>
              <a:rPr lang="en-GB" sz="1200" i="1" dirty="0"/>
              <a:t>. </a:t>
            </a:r>
            <a:r>
              <a:rPr lang="en-GB" sz="1200" i="1" dirty="0" err="1"/>
              <a:t>Pharmacol</a:t>
            </a:r>
            <a:r>
              <a:rPr lang="en-GB" sz="1200" i="1" dirty="0"/>
              <a:t>.</a:t>
            </a:r>
            <a:r>
              <a:rPr lang="en-GB" sz="1200" dirty="0"/>
              <a:t> </a:t>
            </a:r>
            <a:r>
              <a:rPr lang="en-GB" sz="1200" b="1" dirty="0"/>
              <a:t>2015,</a:t>
            </a:r>
            <a:r>
              <a:rPr lang="en-GB" sz="1200" dirty="0"/>
              <a:t> </a:t>
            </a:r>
            <a:r>
              <a:rPr lang="en-GB" sz="1200" i="1" dirty="0"/>
              <a:t>71</a:t>
            </a:r>
            <a:r>
              <a:rPr lang="en-GB" sz="1200" dirty="0"/>
              <a:t>, </a:t>
            </a:r>
            <a:r>
              <a:rPr lang="en-GB" sz="1200" dirty="0" smtClean="0"/>
              <a:t>337.</a:t>
            </a:r>
            <a:endParaRPr lang="de-CH" sz="1200" dirty="0"/>
          </a:p>
        </p:txBody>
      </p:sp>
    </p:spTree>
    <p:extLst>
      <p:ext uri="{BB962C8B-B14F-4D97-AF65-F5344CB8AC3E}">
        <p14:creationId xmlns:p14="http://schemas.microsoft.com/office/powerpoint/2010/main" val="85172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468" y="580901"/>
            <a:ext cx="8064500" cy="471835"/>
          </a:xfrm>
        </p:spPr>
        <p:txBody>
          <a:bodyPr>
            <a:normAutofit/>
          </a:bodyPr>
          <a:lstStyle/>
          <a:p>
            <a:pPr lvl="1">
              <a:defRPr/>
            </a:pPr>
            <a:r>
              <a:rPr lang="de-CH" sz="2000" b="1" dirty="0" smtClean="0">
                <a:latin typeface="+mj-lt"/>
                <a:ea typeface="+mj-ea"/>
                <a:cs typeface="+mj-cs"/>
              </a:rPr>
              <a:t>More sophisticated approach for determining sensitizer potency</a:t>
            </a:r>
            <a:endParaRPr lang="de-CH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539750" y="1268958"/>
            <a:ext cx="8064500" cy="4032250"/>
          </a:xfrm>
        </p:spPr>
        <p:txBody>
          <a:bodyPr/>
          <a:lstStyle/>
          <a:p>
            <a:r>
              <a:rPr lang="de-CH" altLang="de-DE" dirty="0" smtClean="0"/>
              <a:t>Use the quantitative readouts form i</a:t>
            </a:r>
            <a:r>
              <a:rPr lang="de-CH" altLang="de-DE" i="1" dirty="0" smtClean="0"/>
              <a:t>n chemico, in silico </a:t>
            </a:r>
            <a:r>
              <a:rPr lang="de-CH" altLang="de-DE" dirty="0" smtClean="0"/>
              <a:t>and</a:t>
            </a:r>
            <a:r>
              <a:rPr lang="de-CH" altLang="de-DE" i="1" dirty="0" smtClean="0"/>
              <a:t> in vitro </a:t>
            </a:r>
            <a:r>
              <a:rPr lang="de-CH" altLang="de-DE" dirty="0" smtClean="0"/>
              <a:t>data</a:t>
            </a:r>
          </a:p>
          <a:p>
            <a:r>
              <a:rPr lang="de-CH" altLang="de-DE" dirty="0" smtClean="0"/>
              <a:t>Bayesian net integrates data to predict LLNA potency class</a:t>
            </a:r>
          </a:p>
        </p:txBody>
      </p:sp>
      <p:sp>
        <p:nvSpPr>
          <p:cNvPr id="4" name="Explosion 1 3"/>
          <p:cNvSpPr/>
          <p:nvPr/>
        </p:nvSpPr>
        <p:spPr>
          <a:xfrm>
            <a:off x="5706611" y="116632"/>
            <a:ext cx="3401893" cy="244827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Ongoing discussions at OECD and ECHA – what is best model?</a:t>
            </a:r>
            <a:endParaRPr lang="de-CH" sz="1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10" y="2536815"/>
            <a:ext cx="7412037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483768" y="6536377"/>
            <a:ext cx="6768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J. </a:t>
            </a:r>
            <a:r>
              <a:rPr lang="en-GB" sz="1200" dirty="0" err="1"/>
              <a:t>Jaworska</a:t>
            </a:r>
            <a:r>
              <a:rPr lang="en-GB" sz="1200" dirty="0"/>
              <a:t>, Y. </a:t>
            </a:r>
            <a:r>
              <a:rPr lang="en-GB" sz="1200" dirty="0" err="1"/>
              <a:t>Dancik</a:t>
            </a:r>
            <a:r>
              <a:rPr lang="en-GB" sz="1200" dirty="0"/>
              <a:t>, P. Kern, F. </a:t>
            </a:r>
            <a:r>
              <a:rPr lang="en-GB" sz="1200" dirty="0" err="1"/>
              <a:t>Gerberick</a:t>
            </a:r>
            <a:r>
              <a:rPr lang="en-GB" sz="1200" dirty="0"/>
              <a:t>, A. </a:t>
            </a:r>
            <a:r>
              <a:rPr lang="en-GB" sz="1200" dirty="0" err="1"/>
              <a:t>Natsch</a:t>
            </a:r>
            <a:r>
              <a:rPr lang="en-GB" sz="1200" dirty="0"/>
              <a:t>, </a:t>
            </a:r>
            <a:r>
              <a:rPr lang="en-GB" sz="1200" i="1" dirty="0"/>
              <a:t>Journal of Applied Toxicology</a:t>
            </a:r>
            <a:r>
              <a:rPr lang="en-GB" sz="1200" dirty="0"/>
              <a:t> </a:t>
            </a:r>
            <a:r>
              <a:rPr lang="en-GB" sz="1200" b="1" dirty="0"/>
              <a:t>2013,</a:t>
            </a:r>
            <a:r>
              <a:rPr lang="en-GB" sz="1200" dirty="0"/>
              <a:t> </a:t>
            </a:r>
            <a:r>
              <a:rPr lang="en-GB" sz="1200" i="1" dirty="0"/>
              <a:t>33</a:t>
            </a:r>
            <a:r>
              <a:rPr lang="en-GB" sz="1200" dirty="0" smtClean="0"/>
              <a:t>.</a:t>
            </a:r>
            <a:r>
              <a:rPr lang="en-GB" sz="1200" dirty="0"/>
              <a:t> </a:t>
            </a:r>
            <a:endParaRPr lang="de-CH" sz="1200" dirty="0"/>
          </a:p>
        </p:txBody>
      </p:sp>
      <p:grpSp>
        <p:nvGrpSpPr>
          <p:cNvPr id="10" name="Group 9"/>
          <p:cNvGrpSpPr/>
          <p:nvPr/>
        </p:nvGrpSpPr>
        <p:grpSpPr>
          <a:xfrm>
            <a:off x="251520" y="1916832"/>
            <a:ext cx="2444147" cy="2349782"/>
            <a:chOff x="251520" y="2555612"/>
            <a:chExt cx="2444147" cy="2349782"/>
          </a:xfrm>
        </p:grpSpPr>
        <p:sp>
          <p:nvSpPr>
            <p:cNvPr id="6" name="Oval 5"/>
            <p:cNvSpPr/>
            <p:nvPr/>
          </p:nvSpPr>
          <p:spPr>
            <a:xfrm rot="19316293">
              <a:off x="474954" y="2958027"/>
              <a:ext cx="2220713" cy="194736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1520" y="2555612"/>
              <a:ext cx="22749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smtClean="0">
                  <a:solidFill>
                    <a:srgbClr val="0066FF"/>
                  </a:solidFill>
                </a:rPr>
                <a:t>KeratinoSens output</a:t>
              </a:r>
              <a:endParaRPr lang="de-CH" dirty="0">
                <a:solidFill>
                  <a:srgbClr val="0066FF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796136" y="2780928"/>
            <a:ext cx="3023606" cy="2564893"/>
            <a:chOff x="179512" y="2334198"/>
            <a:chExt cx="3023606" cy="2564893"/>
          </a:xfrm>
        </p:grpSpPr>
        <p:sp>
          <p:nvSpPr>
            <p:cNvPr id="19" name="Oval 18"/>
            <p:cNvSpPr/>
            <p:nvPr/>
          </p:nvSpPr>
          <p:spPr>
            <a:xfrm rot="19316293">
              <a:off x="325246" y="2719311"/>
              <a:ext cx="2468399" cy="217978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79512" y="2334198"/>
              <a:ext cx="30236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 smtClean="0">
                  <a:solidFill>
                    <a:srgbClr val="0066FF"/>
                  </a:solidFill>
                </a:rPr>
                <a:t>Calculated bioavailabilty</a:t>
              </a:r>
              <a:endParaRPr lang="de-CH" dirty="0">
                <a:solidFill>
                  <a:srgbClr val="0066FF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043608" y="5022468"/>
            <a:ext cx="4965905" cy="928324"/>
            <a:chOff x="1043608" y="5661248"/>
            <a:chExt cx="4965905" cy="928324"/>
          </a:xfrm>
        </p:grpSpPr>
        <p:grpSp>
          <p:nvGrpSpPr>
            <p:cNvPr id="15" name="Group 14"/>
            <p:cNvGrpSpPr/>
            <p:nvPr/>
          </p:nvGrpSpPr>
          <p:grpSpPr>
            <a:xfrm>
              <a:off x="1043608" y="5675185"/>
              <a:ext cx="1591832" cy="914387"/>
              <a:chOff x="285818" y="4489508"/>
              <a:chExt cx="1591832" cy="914387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584153" y="4489508"/>
                <a:ext cx="1293497" cy="54505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85818" y="5034563"/>
                <a:ext cx="15184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dirty="0" smtClean="0">
                    <a:solidFill>
                      <a:srgbClr val="0066FF"/>
                    </a:solidFill>
                  </a:rPr>
                  <a:t>DPRA output</a:t>
                </a:r>
                <a:endParaRPr lang="de-CH" dirty="0">
                  <a:solidFill>
                    <a:srgbClr val="0066FF"/>
                  </a:solidFill>
                </a:endParaRPr>
              </a:p>
            </p:txBody>
          </p:sp>
        </p:grpSp>
        <p:sp>
          <p:nvSpPr>
            <p:cNvPr id="21" name="Oval 20"/>
            <p:cNvSpPr/>
            <p:nvPr/>
          </p:nvSpPr>
          <p:spPr>
            <a:xfrm>
              <a:off x="4716016" y="5661248"/>
              <a:ext cx="1293497" cy="54505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059833" y="5079596"/>
            <a:ext cx="1505540" cy="1191386"/>
            <a:chOff x="-1542052" y="5203061"/>
            <a:chExt cx="1505540" cy="1191386"/>
          </a:xfrm>
        </p:grpSpPr>
        <p:sp>
          <p:nvSpPr>
            <p:cNvPr id="23" name="Oval 22"/>
            <p:cNvSpPr/>
            <p:nvPr/>
          </p:nvSpPr>
          <p:spPr>
            <a:xfrm>
              <a:off x="-1404664" y="5203061"/>
              <a:ext cx="1293497" cy="54505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-1542052" y="5748116"/>
              <a:ext cx="15055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smtClean="0">
                  <a:solidFill>
                    <a:srgbClr val="0066FF"/>
                  </a:solidFill>
                </a:rPr>
                <a:t>Dendritic cell</a:t>
              </a:r>
            </a:p>
            <a:p>
              <a:r>
                <a:rPr lang="de-CH" dirty="0" smtClean="0">
                  <a:solidFill>
                    <a:srgbClr val="0066FF"/>
                  </a:solidFill>
                </a:rPr>
                <a:t>activation</a:t>
              </a:r>
              <a:endParaRPr lang="de-CH" dirty="0">
                <a:solidFill>
                  <a:srgbClr val="0066FF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077817" y="2074139"/>
            <a:ext cx="1402948" cy="1413577"/>
            <a:chOff x="-1510686" y="4554410"/>
            <a:chExt cx="1402948" cy="1413577"/>
          </a:xfrm>
        </p:grpSpPr>
        <p:sp>
          <p:nvSpPr>
            <p:cNvPr id="27" name="Oval 26"/>
            <p:cNvSpPr/>
            <p:nvPr/>
          </p:nvSpPr>
          <p:spPr>
            <a:xfrm>
              <a:off x="-1404664" y="5422931"/>
              <a:ext cx="1293497" cy="54505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-1510686" y="4554410"/>
              <a:ext cx="140294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smtClean="0">
                  <a:solidFill>
                    <a:srgbClr val="0066FF"/>
                  </a:solidFill>
                </a:rPr>
                <a:t>Mechanistic</a:t>
              </a:r>
            </a:p>
            <a:p>
              <a:r>
                <a:rPr lang="de-CH" i="1" dirty="0" smtClean="0">
                  <a:solidFill>
                    <a:srgbClr val="0066FF"/>
                  </a:solidFill>
                </a:rPr>
                <a:t>in silico</a:t>
              </a:r>
            </a:p>
            <a:p>
              <a:r>
                <a:rPr lang="de-CH" i="1" dirty="0" smtClean="0">
                  <a:solidFill>
                    <a:srgbClr val="0066FF"/>
                  </a:solidFill>
                </a:rPr>
                <a:t>model</a:t>
              </a:r>
              <a:endParaRPr lang="de-CH" i="1" dirty="0">
                <a:solidFill>
                  <a:srgbClr val="0066FF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932040" y="2782669"/>
            <a:ext cx="774571" cy="1114202"/>
            <a:chOff x="4932040" y="2782669"/>
            <a:chExt cx="774571" cy="1114202"/>
          </a:xfrm>
        </p:grpSpPr>
        <p:sp>
          <p:nvSpPr>
            <p:cNvPr id="14" name="Down Arrow 13"/>
            <p:cNvSpPr/>
            <p:nvPr/>
          </p:nvSpPr>
          <p:spPr>
            <a:xfrm rot="1369382">
              <a:off x="5076056" y="3400761"/>
              <a:ext cx="286708" cy="49611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932040" y="2782669"/>
              <a:ext cx="7745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smtClean="0">
                  <a:solidFill>
                    <a:srgbClr val="FF0000"/>
                  </a:solidFill>
                </a:rPr>
                <a:t>LLNA</a:t>
              </a:r>
            </a:p>
            <a:p>
              <a:r>
                <a:rPr lang="de-CH" dirty="0" smtClean="0">
                  <a:solidFill>
                    <a:srgbClr val="FF0000"/>
                  </a:solidFill>
                </a:rPr>
                <a:t>target</a:t>
              </a:r>
              <a:endParaRPr lang="de-CH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046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920682" cy="648618"/>
          </a:xfrm>
        </p:spPr>
        <p:txBody>
          <a:bodyPr/>
          <a:lstStyle/>
          <a:p>
            <a:pPr marL="342900" indent="-342900" algn="l"/>
            <a:r>
              <a:rPr lang="de-CH" altLang="de-DE" b="1" dirty="0" smtClean="0"/>
              <a:t>Acknowledgements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611560" y="1628800"/>
            <a:ext cx="7056784" cy="2952328"/>
          </a:xfrm>
        </p:spPr>
        <p:txBody>
          <a:bodyPr/>
          <a:lstStyle/>
          <a:p>
            <a:pPr marL="0" indent="0" fontAlgn="base">
              <a:buNone/>
            </a:pPr>
            <a:r>
              <a:rPr lang="de-CH" b="1" dirty="0"/>
              <a:t>Ring study </a:t>
            </a:r>
            <a:r>
              <a:rPr lang="de-CH" b="1" dirty="0" smtClean="0"/>
              <a:t>partners</a:t>
            </a:r>
          </a:p>
          <a:p>
            <a:pPr marL="0" indent="0" fontAlgn="base">
              <a:buNone/>
            </a:pPr>
            <a:endParaRPr lang="de-CH" dirty="0"/>
          </a:p>
          <a:p>
            <a:pPr fontAlgn="base"/>
            <a:r>
              <a:rPr lang="de-CH" dirty="0" smtClean="0"/>
              <a:t>Stefan </a:t>
            </a:r>
            <a:r>
              <a:rPr lang="de-CH" dirty="0"/>
              <a:t>Onken, Hendrik Reuter, Andreas Schepky, </a:t>
            </a:r>
            <a:r>
              <a:rPr lang="de-CH" b="1" dirty="0"/>
              <a:t> Beiersdorf</a:t>
            </a:r>
            <a:endParaRPr lang="de-CH" dirty="0"/>
          </a:p>
          <a:p>
            <a:pPr fontAlgn="base"/>
            <a:r>
              <a:rPr lang="de-CH" dirty="0" smtClean="0"/>
              <a:t>Leslie </a:t>
            </a:r>
            <a:r>
              <a:rPr lang="de-CH" dirty="0"/>
              <a:t>Foertsch, Frank Gerberick, </a:t>
            </a:r>
            <a:r>
              <a:rPr lang="de-CH" b="1" dirty="0"/>
              <a:t>P&amp;G</a:t>
            </a:r>
            <a:endParaRPr lang="de-CH" dirty="0"/>
          </a:p>
          <a:p>
            <a:pPr fontAlgn="base"/>
            <a:r>
              <a:rPr lang="de-CH" dirty="0" smtClean="0"/>
              <a:t>Caroline </a:t>
            </a:r>
            <a:r>
              <a:rPr lang="de-CH" dirty="0"/>
              <a:t>Bauch, Robert Landsiedel, </a:t>
            </a:r>
            <a:r>
              <a:rPr lang="de-CH" b="1" dirty="0"/>
              <a:t>BASF</a:t>
            </a:r>
            <a:endParaRPr lang="de-CH" dirty="0"/>
          </a:p>
          <a:p>
            <a:pPr fontAlgn="base"/>
            <a:r>
              <a:rPr lang="de-CH" dirty="0" smtClean="0"/>
              <a:t>Kim </a:t>
            </a:r>
            <a:r>
              <a:rPr lang="de-CH" dirty="0"/>
              <a:t>Norman, Erin Hill, Rodger Curran, </a:t>
            </a:r>
            <a:r>
              <a:rPr lang="de-CH" b="1" dirty="0"/>
              <a:t>IIVS</a:t>
            </a:r>
            <a:endParaRPr lang="de-CH" dirty="0"/>
          </a:p>
          <a:p>
            <a:pPr marL="0" indent="0">
              <a:buNone/>
            </a:pPr>
            <a:endParaRPr lang="de-CH" altLang="de-DE" dirty="0" smtClean="0"/>
          </a:p>
          <a:p>
            <a:pPr marL="0" indent="0">
              <a:buNone/>
            </a:pPr>
            <a:endParaRPr lang="de-CH" altLang="de-DE" dirty="0"/>
          </a:p>
          <a:p>
            <a:pPr marL="0" indent="0">
              <a:buNone/>
            </a:pPr>
            <a:r>
              <a:rPr lang="de-CH" altLang="de-DE" b="1" dirty="0" smtClean="0"/>
              <a:t>Givaudan Bioscience Group</a:t>
            </a:r>
          </a:p>
        </p:txBody>
      </p:sp>
    </p:spTree>
    <p:extLst>
      <p:ext uri="{BB962C8B-B14F-4D97-AF65-F5344CB8AC3E}">
        <p14:creationId xmlns:p14="http://schemas.microsoft.com/office/powerpoint/2010/main" val="218123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Thank you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Contact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dirty="0" smtClean="0"/>
              <a:t>roger. emter@givaudan.com</a:t>
            </a:r>
            <a:endParaRPr lang="de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CA17F7B-2799-4924-B64B-C25848B16E25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39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992119" cy="450102"/>
          </a:xfrm>
        </p:spPr>
        <p:txBody>
          <a:bodyPr>
            <a:normAutofit/>
          </a:bodyPr>
          <a:lstStyle/>
          <a:p>
            <a:pPr algn="l"/>
            <a:r>
              <a:rPr lang="de-CH" altLang="de-DE" b="1" dirty="0" smtClean="0"/>
              <a:t>Contents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539552" y="1412776"/>
            <a:ext cx="8064500" cy="469372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e-CH" altLang="de-DE" dirty="0" smtClean="0"/>
              <a:t>Introduction</a:t>
            </a:r>
          </a:p>
          <a:p>
            <a:pPr>
              <a:spcAft>
                <a:spcPts val="600"/>
              </a:spcAft>
            </a:pPr>
            <a:r>
              <a:rPr lang="de-CH" altLang="de-DE" dirty="0" smtClean="0"/>
              <a:t>The molecular mechanism behind KeratinoSens</a:t>
            </a:r>
          </a:p>
          <a:p>
            <a:pPr>
              <a:spcAft>
                <a:spcPts val="600"/>
              </a:spcAft>
            </a:pPr>
            <a:r>
              <a:rPr lang="de-CH" altLang="de-DE" dirty="0" smtClean="0"/>
              <a:t>How the KeratinoSens cell line works</a:t>
            </a:r>
          </a:p>
          <a:p>
            <a:pPr>
              <a:spcAft>
                <a:spcPts val="600"/>
              </a:spcAft>
            </a:pPr>
            <a:r>
              <a:rPr lang="de-CH" altLang="de-DE" dirty="0" smtClean="0"/>
              <a:t>Practical steps</a:t>
            </a:r>
          </a:p>
          <a:p>
            <a:pPr>
              <a:spcAft>
                <a:spcPts val="600"/>
              </a:spcAft>
            </a:pPr>
            <a:r>
              <a:rPr lang="de-CH" altLang="de-DE" dirty="0" smtClean="0"/>
              <a:t>The readout – </a:t>
            </a:r>
            <a:r>
              <a:rPr lang="de-CH" altLang="de-DE" dirty="0" smtClean="0"/>
              <a:t>dose response </a:t>
            </a:r>
            <a:r>
              <a:rPr lang="de-CH" altLang="de-DE" dirty="0" smtClean="0"/>
              <a:t>curves</a:t>
            </a:r>
          </a:p>
          <a:p>
            <a:pPr>
              <a:spcAft>
                <a:spcPts val="600"/>
              </a:spcAft>
            </a:pPr>
            <a:r>
              <a:rPr lang="de-CH" altLang="de-DE" dirty="0" smtClean="0"/>
              <a:t>Validation and benchmarking</a:t>
            </a:r>
          </a:p>
          <a:p>
            <a:pPr>
              <a:spcAft>
                <a:spcPts val="600"/>
              </a:spcAft>
            </a:pPr>
            <a:r>
              <a:rPr lang="de-CH" altLang="de-DE" dirty="0" smtClean="0"/>
              <a:t>Applicability domain</a:t>
            </a:r>
          </a:p>
          <a:p>
            <a:pPr>
              <a:spcAft>
                <a:spcPts val="600"/>
              </a:spcAft>
            </a:pPr>
            <a:r>
              <a:rPr lang="de-CH" altLang="de-DE" dirty="0" smtClean="0"/>
              <a:t>Use of </a:t>
            </a:r>
            <a:r>
              <a:rPr lang="de-CH" altLang="de-DE" i="1" dirty="0" smtClean="0"/>
              <a:t>in vitro</a:t>
            </a:r>
            <a:r>
              <a:rPr lang="de-CH" altLang="de-DE" dirty="0" smtClean="0"/>
              <a:t> testing to design and identify safer molecules</a:t>
            </a:r>
          </a:p>
          <a:p>
            <a:pPr>
              <a:spcAft>
                <a:spcPts val="600"/>
              </a:spcAft>
            </a:pPr>
            <a:r>
              <a:rPr lang="de-CH" altLang="de-DE" dirty="0" smtClean="0"/>
              <a:t>Application in </a:t>
            </a:r>
            <a:r>
              <a:rPr lang="de-CH" altLang="de-DE" dirty="0"/>
              <a:t>AOP </a:t>
            </a:r>
            <a:r>
              <a:rPr lang="de-CH" altLang="de-DE" dirty="0" smtClean="0"/>
              <a:t>based integrated testing strategies</a:t>
            </a:r>
          </a:p>
          <a:p>
            <a:pPr marL="0" indent="0">
              <a:spcAft>
                <a:spcPts val="600"/>
              </a:spcAft>
              <a:buNone/>
            </a:pPr>
            <a:endParaRPr lang="de-CH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39987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992120" cy="522109"/>
          </a:xfrm>
        </p:spPr>
        <p:txBody>
          <a:bodyPr>
            <a:normAutofit fontScale="90000"/>
          </a:bodyPr>
          <a:lstStyle/>
          <a:p>
            <a:pPr algn="l"/>
            <a:r>
              <a:rPr lang="de-CH" altLang="de-DE" sz="2700" b="1" dirty="0" smtClean="0"/>
              <a:t>Introduction</a:t>
            </a:r>
            <a:r>
              <a:rPr lang="de-CH" altLang="de-DE" dirty="0" smtClean="0"/>
              <a:t/>
            </a:r>
            <a:br>
              <a:rPr lang="de-CH" altLang="de-DE" dirty="0" smtClean="0"/>
            </a:br>
            <a:endParaRPr lang="de-CH" altLang="de-DE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539552" y="1484784"/>
            <a:ext cx="8064500" cy="4693722"/>
          </a:xfrm>
        </p:spPr>
        <p:txBody>
          <a:bodyPr/>
          <a:lstStyle/>
          <a:p>
            <a:r>
              <a:rPr lang="de-CH" altLang="de-DE" dirty="0" smtClean="0"/>
              <a:t>Skin sensitization key toxicological endpoint for topical products (cosmetics / fragrance)</a:t>
            </a:r>
          </a:p>
          <a:p>
            <a:pPr marL="0" indent="0">
              <a:buNone/>
            </a:pPr>
            <a:endParaRPr lang="de-CH" altLang="de-DE" dirty="0" smtClean="0"/>
          </a:p>
          <a:p>
            <a:r>
              <a:rPr lang="de-CH" altLang="de-DE" dirty="0" smtClean="0"/>
              <a:t>Skin sensitizers </a:t>
            </a:r>
            <a:r>
              <a:rPr lang="de-CH" altLang="de-DE" b="1" dirty="0" smtClean="0"/>
              <a:t>react with skin proteins </a:t>
            </a:r>
            <a:r>
              <a:rPr lang="de-CH" altLang="de-DE" dirty="0" smtClean="0"/>
              <a:t>and then trigger an immune reaction</a:t>
            </a:r>
          </a:p>
          <a:p>
            <a:endParaRPr lang="de-CH" altLang="de-DE" dirty="0" smtClean="0"/>
          </a:p>
          <a:p>
            <a:r>
              <a:rPr lang="de-CH" altLang="de-DE" b="1" dirty="0" smtClean="0">
                <a:solidFill>
                  <a:srgbClr val="FF0000"/>
                </a:solidFill>
              </a:rPr>
              <a:t>Classically assessed by animal tests </a:t>
            </a:r>
            <a:r>
              <a:rPr lang="de-CH" altLang="de-DE" dirty="0" smtClean="0"/>
              <a:t/>
            </a:r>
            <a:br>
              <a:rPr lang="de-CH" altLang="de-DE" dirty="0" smtClean="0"/>
            </a:br>
            <a:r>
              <a:rPr lang="de-CH" altLang="de-DE" b="1" dirty="0" smtClean="0">
                <a:solidFill>
                  <a:srgbClr val="00B050"/>
                </a:solidFill>
              </a:rPr>
              <a:t>Can we switch to test, which is based on a cell line?</a:t>
            </a:r>
            <a:endParaRPr lang="de-CH" altLang="de-DE" b="1" dirty="0">
              <a:solidFill>
                <a:srgbClr val="00B050"/>
              </a:solidFill>
            </a:endParaRPr>
          </a:p>
          <a:p>
            <a:endParaRPr lang="de-CH" altLang="de-DE" b="1" dirty="0">
              <a:solidFill>
                <a:srgbClr val="00B050"/>
              </a:solidFill>
            </a:endParaRPr>
          </a:p>
          <a:p>
            <a:r>
              <a:rPr lang="de-CH" altLang="de-DE" dirty="0" smtClean="0"/>
              <a:t>Key question: </a:t>
            </a:r>
            <a:r>
              <a:rPr lang="de-CH" altLang="de-DE" dirty="0" smtClean="0">
                <a:solidFill>
                  <a:srgbClr val="0066FF"/>
                </a:solidFill>
              </a:rPr>
              <a:t>Can </a:t>
            </a:r>
            <a:r>
              <a:rPr lang="de-CH" altLang="de-DE" dirty="0">
                <a:solidFill>
                  <a:srgbClr val="0066FF"/>
                </a:solidFill>
              </a:rPr>
              <a:t>cells ‘sense’ reactive molecules </a:t>
            </a:r>
            <a:r>
              <a:rPr lang="de-CH" altLang="de-DE" dirty="0"/>
              <a:t>– and discriminate them from non-sensitizers?</a:t>
            </a:r>
          </a:p>
          <a:p>
            <a:endParaRPr lang="de-CH" altLang="de-DE" b="1" dirty="0" smtClean="0"/>
          </a:p>
          <a:p>
            <a:r>
              <a:rPr lang="de-CH" altLang="de-DE" b="1" dirty="0" smtClean="0"/>
              <a:t>YES – Pathway for the detection of reactive electrophilic xenobiotics is present in all cells</a:t>
            </a:r>
          </a:p>
          <a:p>
            <a:pPr lvl="2"/>
            <a:r>
              <a:rPr lang="de-CH" altLang="de-DE" sz="1400" dirty="0" smtClean="0"/>
              <a:t>Keap1-Nrf2-ARE pathway</a:t>
            </a:r>
          </a:p>
          <a:p>
            <a:pPr lvl="2"/>
            <a:endParaRPr lang="de-CH" altLang="de-DE" sz="1400" dirty="0" smtClean="0"/>
          </a:p>
        </p:txBody>
      </p:sp>
    </p:spTree>
    <p:extLst>
      <p:ext uri="{BB962C8B-B14F-4D97-AF65-F5344CB8AC3E}">
        <p14:creationId xmlns:p14="http://schemas.microsoft.com/office/powerpoint/2010/main" val="289699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76250"/>
            <a:ext cx="8064500" cy="576486"/>
          </a:xfrm>
        </p:spPr>
        <p:txBody>
          <a:bodyPr>
            <a:normAutofit fontScale="90000"/>
          </a:bodyPr>
          <a:lstStyle/>
          <a:p>
            <a:pPr algn="l"/>
            <a:r>
              <a:rPr lang="de-CH" altLang="de-DE" b="1" dirty="0" smtClean="0"/>
              <a:t>The Nrf2-Keap1-ARE pathway: An electrophile-sensing pathway</a:t>
            </a:r>
          </a:p>
        </p:txBody>
      </p:sp>
      <p:pic>
        <p:nvPicPr>
          <p:cNvPr id="12292" name="Picture 4" descr="Nrf2_scheme_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72294"/>
            <a:ext cx="6589712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52711" y="6598860"/>
            <a:ext cx="25091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A. </a:t>
            </a:r>
            <a:r>
              <a:rPr lang="en-GB" sz="1200" dirty="0" err="1"/>
              <a:t>Natsch</a:t>
            </a:r>
            <a:r>
              <a:rPr lang="en-GB" sz="1200" dirty="0"/>
              <a:t>, </a:t>
            </a:r>
            <a:r>
              <a:rPr lang="en-GB" sz="1200" i="1" dirty="0" err="1"/>
              <a:t>Toxicol</a:t>
            </a:r>
            <a:r>
              <a:rPr lang="en-GB" sz="1200" i="1" dirty="0"/>
              <a:t>. Sci.</a:t>
            </a:r>
            <a:r>
              <a:rPr lang="en-GB" sz="1200" dirty="0"/>
              <a:t> </a:t>
            </a:r>
            <a:r>
              <a:rPr lang="en-GB" sz="1200" b="1" dirty="0"/>
              <a:t>2010,</a:t>
            </a:r>
            <a:r>
              <a:rPr lang="en-GB" sz="1200" dirty="0"/>
              <a:t> </a:t>
            </a:r>
            <a:r>
              <a:rPr lang="en-GB" sz="1200" i="1" dirty="0"/>
              <a:t>113</a:t>
            </a:r>
            <a:r>
              <a:rPr lang="en-GB" sz="1200" dirty="0" smtClean="0"/>
              <a:t>.</a:t>
            </a:r>
            <a:endParaRPr lang="de-CH" sz="1200" dirty="0"/>
          </a:p>
        </p:txBody>
      </p:sp>
    </p:spTree>
    <p:extLst>
      <p:ext uri="{BB962C8B-B14F-4D97-AF65-F5344CB8AC3E}">
        <p14:creationId xmlns:p14="http://schemas.microsoft.com/office/powerpoint/2010/main" val="392344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3924" name="Group 4"/>
          <p:cNvGrpSpPr>
            <a:grpSpLocks/>
          </p:cNvGrpSpPr>
          <p:nvPr/>
        </p:nvGrpSpPr>
        <p:grpSpPr bwMode="auto">
          <a:xfrm>
            <a:off x="1177925" y="2445420"/>
            <a:ext cx="1244600" cy="596900"/>
            <a:chOff x="1603" y="2412"/>
            <a:chExt cx="784" cy="376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3346" name="Oval 5"/>
            <p:cNvSpPr>
              <a:spLocks noChangeArrowheads="1"/>
            </p:cNvSpPr>
            <p:nvPr/>
          </p:nvSpPr>
          <p:spPr bwMode="auto">
            <a:xfrm>
              <a:off x="1603" y="2412"/>
              <a:ext cx="784" cy="376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altLang="de-DE" smtClean="0"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3347" name="Text Box 6"/>
            <p:cNvSpPr txBox="1">
              <a:spLocks noChangeArrowheads="1"/>
            </p:cNvSpPr>
            <p:nvPr/>
          </p:nvSpPr>
          <p:spPr bwMode="auto">
            <a:xfrm>
              <a:off x="1771" y="2479"/>
              <a:ext cx="418" cy="25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473075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73075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73075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73075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73075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730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730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730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730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90000"/>
                <a:buFont typeface="Arial" charset="0"/>
                <a:buNone/>
              </a:pPr>
              <a:r>
                <a:rPr lang="de-CH" altLang="de-DE" sz="2000" dirty="0" smtClean="0">
                  <a:solidFill>
                    <a:srgbClr val="000000"/>
                  </a:solidFill>
                  <a:latin typeface="Andalus" pitchFamily="18" charset="-78"/>
                </a:rPr>
                <a:t>Nrf2</a:t>
              </a:r>
            </a:p>
          </p:txBody>
        </p:sp>
      </p:grp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77825" y="476672"/>
            <a:ext cx="8267725" cy="575469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de-CH" altLang="de-DE" b="1" dirty="0" smtClean="0"/>
              <a:t>KeratinoSens™: Mechanism of reporter cell line for Nrf2-pathway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300" y="5301208"/>
            <a:ext cx="8534400" cy="109044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CH" altLang="de-DE" sz="1800" b="1" dirty="0" smtClean="0">
                <a:solidFill>
                  <a:schemeClr val="folHlink"/>
                </a:solidFill>
              </a:rPr>
              <a:t>ARE element</a:t>
            </a:r>
            <a:r>
              <a:rPr lang="de-CH" altLang="de-DE" sz="1800" dirty="0" smtClean="0"/>
              <a:t> : 	</a:t>
            </a:r>
            <a:r>
              <a:rPr lang="de-CH" altLang="de-DE" sz="1800" b="1" dirty="0" smtClean="0"/>
              <a:t>Genetic switch</a:t>
            </a:r>
          </a:p>
          <a:p>
            <a:pPr eaLnBrk="1" hangingPunct="1">
              <a:lnSpc>
                <a:spcPct val="90000"/>
              </a:lnSpc>
            </a:pPr>
            <a:r>
              <a:rPr lang="de-CH" altLang="de-DE" sz="1800" b="1" dirty="0" smtClean="0">
                <a:solidFill>
                  <a:schemeClr val="folHlink"/>
                </a:solidFill>
              </a:rPr>
              <a:t>Nrf2-protein:</a:t>
            </a:r>
            <a:r>
              <a:rPr lang="de-CH" altLang="de-DE" sz="1800" dirty="0" smtClean="0"/>
              <a:t> 	Transcription factor: ‚</a:t>
            </a:r>
            <a:r>
              <a:rPr lang="de-CH" altLang="de-DE" sz="1800" b="1" dirty="0" smtClean="0"/>
              <a:t>Presses the button</a:t>
            </a:r>
            <a:r>
              <a:rPr lang="de-CH" altLang="de-DE" sz="1800" dirty="0" smtClean="0"/>
              <a:t>‘ on ARE</a:t>
            </a:r>
          </a:p>
          <a:p>
            <a:pPr eaLnBrk="1" hangingPunct="1">
              <a:lnSpc>
                <a:spcPct val="90000"/>
              </a:lnSpc>
            </a:pPr>
            <a:r>
              <a:rPr lang="de-CH" altLang="de-DE" sz="1800" b="1" dirty="0" smtClean="0">
                <a:solidFill>
                  <a:schemeClr val="folHlink"/>
                </a:solidFill>
              </a:rPr>
              <a:t>Keap1:</a:t>
            </a:r>
            <a:r>
              <a:rPr lang="de-CH" altLang="de-DE" sz="1800" dirty="0" smtClean="0"/>
              <a:t> 	Sensor protein, activates Nrf2 in presence of reactive molecule</a:t>
            </a:r>
            <a:endParaRPr lang="de-CH" altLang="de-DE" sz="1800" b="1" dirty="0" smtClean="0">
              <a:solidFill>
                <a:srgbClr val="CC0000"/>
              </a:solidFill>
              <a:sym typeface="Wingdings" pitchFamily="2" charset="2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71550" y="1400845"/>
            <a:ext cx="1295400" cy="1069975"/>
            <a:chOff x="971550" y="3082925"/>
            <a:chExt cx="1295400" cy="1069975"/>
          </a:xfrm>
        </p:grpSpPr>
        <p:sp>
          <p:nvSpPr>
            <p:cNvPr id="13338" name="Oval 8"/>
            <p:cNvSpPr>
              <a:spLocks noChangeArrowheads="1"/>
            </p:cNvSpPr>
            <p:nvPr/>
          </p:nvSpPr>
          <p:spPr bwMode="auto">
            <a:xfrm>
              <a:off x="1109663" y="3635375"/>
              <a:ext cx="1100138" cy="51752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alt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13339" name="Text Box 9"/>
            <p:cNvSpPr txBox="1">
              <a:spLocks noChangeArrowheads="1"/>
            </p:cNvSpPr>
            <p:nvPr/>
          </p:nvSpPr>
          <p:spPr bwMode="auto">
            <a:xfrm>
              <a:off x="1206500" y="3683000"/>
              <a:ext cx="91916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473075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73075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73075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73075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73075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730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730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730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730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90000"/>
                <a:buFont typeface="Arial" charset="0"/>
                <a:buNone/>
              </a:pPr>
              <a:r>
                <a:rPr lang="de-CH" altLang="de-DE" sz="2000" smtClean="0">
                  <a:solidFill>
                    <a:srgbClr val="000000"/>
                  </a:solidFill>
                  <a:latin typeface="Andalus" pitchFamily="18" charset="-78"/>
                </a:rPr>
                <a:t>Keap1</a:t>
              </a:r>
            </a:p>
          </p:txBody>
        </p:sp>
        <p:sp>
          <p:nvSpPr>
            <p:cNvPr id="13340" name="Line 10"/>
            <p:cNvSpPr>
              <a:spLocks noChangeShapeType="1"/>
            </p:cNvSpPr>
            <p:nvPr/>
          </p:nvSpPr>
          <p:spPr bwMode="auto">
            <a:xfrm flipH="1" flipV="1">
              <a:off x="1163638" y="3438525"/>
              <a:ext cx="131763" cy="265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1400" smtClean="0">
                <a:solidFill>
                  <a:srgbClr val="000000"/>
                </a:solidFill>
              </a:endParaRPr>
            </a:p>
          </p:txBody>
        </p:sp>
        <p:sp>
          <p:nvSpPr>
            <p:cNvPr id="13341" name="Line 11"/>
            <p:cNvSpPr>
              <a:spLocks noChangeShapeType="1"/>
            </p:cNvSpPr>
            <p:nvPr/>
          </p:nvSpPr>
          <p:spPr bwMode="auto">
            <a:xfrm flipH="1" flipV="1">
              <a:off x="1560513" y="3332163"/>
              <a:ext cx="14288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1400" smtClean="0">
                <a:solidFill>
                  <a:srgbClr val="000000"/>
                </a:solidFill>
              </a:endParaRPr>
            </a:p>
          </p:txBody>
        </p:sp>
        <p:sp>
          <p:nvSpPr>
            <p:cNvPr id="13342" name="Line 12"/>
            <p:cNvSpPr>
              <a:spLocks noChangeShapeType="1"/>
            </p:cNvSpPr>
            <p:nvPr/>
          </p:nvSpPr>
          <p:spPr bwMode="auto">
            <a:xfrm flipV="1">
              <a:off x="1879600" y="3411538"/>
              <a:ext cx="79375" cy="2524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1400" smtClean="0">
                <a:solidFill>
                  <a:srgbClr val="000000"/>
                </a:solidFill>
              </a:endParaRPr>
            </a:p>
          </p:txBody>
        </p:sp>
        <p:sp>
          <p:nvSpPr>
            <p:cNvPr id="13343" name="Text Box 13"/>
            <p:cNvSpPr txBox="1">
              <a:spLocks noChangeArrowheads="1"/>
            </p:cNvSpPr>
            <p:nvPr/>
          </p:nvSpPr>
          <p:spPr bwMode="auto">
            <a:xfrm>
              <a:off x="971550" y="3184525"/>
              <a:ext cx="4318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473075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73075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73075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73075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73075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730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730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730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730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90000"/>
                <a:buFont typeface="Arial" charset="0"/>
                <a:buNone/>
              </a:pPr>
              <a:r>
                <a:rPr lang="de-CH" altLang="de-DE" smtClean="0">
                  <a:solidFill>
                    <a:srgbClr val="000000"/>
                  </a:solidFill>
                  <a:latin typeface="Andalus" pitchFamily="18" charset="-78"/>
                </a:rPr>
                <a:t>SH</a:t>
              </a:r>
            </a:p>
          </p:txBody>
        </p:sp>
        <p:sp>
          <p:nvSpPr>
            <p:cNvPr id="13344" name="Text Box 14"/>
            <p:cNvSpPr txBox="1">
              <a:spLocks noChangeArrowheads="1"/>
            </p:cNvSpPr>
            <p:nvPr/>
          </p:nvSpPr>
          <p:spPr bwMode="auto">
            <a:xfrm>
              <a:off x="1390650" y="3082925"/>
              <a:ext cx="4318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473075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73075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73075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73075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73075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730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730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730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730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90000"/>
                <a:buFont typeface="Arial" charset="0"/>
                <a:buNone/>
              </a:pPr>
              <a:r>
                <a:rPr lang="de-CH" altLang="de-DE" smtClean="0">
                  <a:solidFill>
                    <a:srgbClr val="000000"/>
                  </a:solidFill>
                  <a:latin typeface="Andalus" pitchFamily="18" charset="-78"/>
                </a:rPr>
                <a:t>SH</a:t>
              </a:r>
            </a:p>
          </p:txBody>
        </p:sp>
        <p:sp>
          <p:nvSpPr>
            <p:cNvPr id="13345" name="Text Box 15"/>
            <p:cNvSpPr txBox="1">
              <a:spLocks noChangeArrowheads="1"/>
            </p:cNvSpPr>
            <p:nvPr/>
          </p:nvSpPr>
          <p:spPr bwMode="auto">
            <a:xfrm>
              <a:off x="1835150" y="3173413"/>
              <a:ext cx="4318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473075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73075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73075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73075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73075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730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730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730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730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90000"/>
                <a:buFont typeface="Arial" charset="0"/>
                <a:buNone/>
              </a:pPr>
              <a:r>
                <a:rPr lang="de-CH" altLang="de-DE" smtClean="0">
                  <a:solidFill>
                    <a:srgbClr val="000000"/>
                  </a:solidFill>
                  <a:latin typeface="Andalus" pitchFamily="18" charset="-78"/>
                </a:rPr>
                <a:t>SH</a:t>
              </a:r>
            </a:p>
          </p:txBody>
        </p:sp>
      </p:grpSp>
      <p:sp>
        <p:nvSpPr>
          <p:cNvPr id="13318" name="Line 16"/>
          <p:cNvSpPr>
            <a:spLocks noChangeShapeType="1"/>
          </p:cNvSpPr>
          <p:nvPr/>
        </p:nvSpPr>
        <p:spPr bwMode="auto">
          <a:xfrm>
            <a:off x="2127250" y="3745583"/>
            <a:ext cx="56848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00" smtClean="0">
              <a:solidFill>
                <a:srgbClr val="000000"/>
              </a:solidFill>
            </a:endParaRPr>
          </a:p>
        </p:txBody>
      </p:sp>
      <p:grpSp>
        <p:nvGrpSpPr>
          <p:cNvPr id="13319" name="Group 17"/>
          <p:cNvGrpSpPr>
            <a:grpSpLocks/>
          </p:cNvGrpSpPr>
          <p:nvPr/>
        </p:nvGrpSpPr>
        <p:grpSpPr bwMode="auto">
          <a:xfrm>
            <a:off x="3995738" y="3278858"/>
            <a:ext cx="322262" cy="479425"/>
            <a:chOff x="2711" y="2865"/>
            <a:chExt cx="167" cy="192"/>
          </a:xfrm>
        </p:grpSpPr>
        <p:sp>
          <p:nvSpPr>
            <p:cNvPr id="13336" name="Line 18"/>
            <p:cNvSpPr>
              <a:spLocks noChangeShapeType="1"/>
            </p:cNvSpPr>
            <p:nvPr/>
          </p:nvSpPr>
          <p:spPr bwMode="auto">
            <a:xfrm flipV="1">
              <a:off x="2711" y="286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1400" smtClean="0">
                <a:solidFill>
                  <a:srgbClr val="000000"/>
                </a:solidFill>
              </a:endParaRPr>
            </a:p>
          </p:txBody>
        </p:sp>
        <p:sp>
          <p:nvSpPr>
            <p:cNvPr id="13337" name="Line 19"/>
            <p:cNvSpPr>
              <a:spLocks noChangeShapeType="1"/>
            </p:cNvSpPr>
            <p:nvPr/>
          </p:nvSpPr>
          <p:spPr bwMode="auto">
            <a:xfrm>
              <a:off x="2711" y="2865"/>
              <a:ext cx="1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1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3320" name="Rectangle 20"/>
          <p:cNvSpPr>
            <a:spLocks noChangeArrowheads="1"/>
          </p:cNvSpPr>
          <p:nvPr/>
        </p:nvSpPr>
        <p:spPr bwMode="auto">
          <a:xfrm>
            <a:off x="4311650" y="3496345"/>
            <a:ext cx="3365500" cy="4762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altLang="de-DE" smtClean="0">
              <a:solidFill>
                <a:srgbClr val="000000"/>
              </a:solidFill>
            </a:endParaRPr>
          </a:p>
        </p:txBody>
      </p:sp>
      <p:sp>
        <p:nvSpPr>
          <p:cNvPr id="13321" name="Text Box 21"/>
          <p:cNvSpPr txBox="1">
            <a:spLocks noChangeArrowheads="1"/>
          </p:cNvSpPr>
          <p:nvPr/>
        </p:nvSpPr>
        <p:spPr bwMode="auto">
          <a:xfrm>
            <a:off x="5018088" y="3543970"/>
            <a:ext cx="199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473075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3075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3075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3075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3075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30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30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30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30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charset="0"/>
              <a:buNone/>
            </a:pPr>
            <a:r>
              <a:rPr lang="de-CH" altLang="de-DE" sz="2000" smtClean="0">
                <a:solidFill>
                  <a:srgbClr val="000000"/>
                </a:solidFill>
                <a:latin typeface="Andalus" pitchFamily="18" charset="-78"/>
              </a:rPr>
              <a:t>Luciferase gene</a:t>
            </a:r>
          </a:p>
        </p:txBody>
      </p:sp>
      <p:sp>
        <p:nvSpPr>
          <p:cNvPr id="13322" name="Rectangle 22"/>
          <p:cNvSpPr>
            <a:spLocks noChangeArrowheads="1"/>
          </p:cNvSpPr>
          <p:nvPr/>
        </p:nvSpPr>
        <p:spPr bwMode="auto">
          <a:xfrm>
            <a:off x="2124075" y="3489995"/>
            <a:ext cx="715963" cy="4762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altLang="de-DE" smtClean="0">
              <a:solidFill>
                <a:srgbClr val="000000"/>
              </a:solidFill>
            </a:endParaRPr>
          </a:p>
        </p:txBody>
      </p:sp>
      <p:sp>
        <p:nvSpPr>
          <p:cNvPr id="13323" name="Text Box 23"/>
          <p:cNvSpPr txBox="1">
            <a:spLocks noChangeArrowheads="1"/>
          </p:cNvSpPr>
          <p:nvPr/>
        </p:nvSpPr>
        <p:spPr bwMode="auto">
          <a:xfrm>
            <a:off x="2133600" y="3537620"/>
            <a:ext cx="708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473075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3075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3075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3075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3075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30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30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30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30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charset="0"/>
              <a:buNone/>
            </a:pPr>
            <a:r>
              <a:rPr lang="de-CH" altLang="de-DE" sz="2000" smtClean="0">
                <a:solidFill>
                  <a:srgbClr val="000000"/>
                </a:solidFill>
                <a:latin typeface="Andalus" pitchFamily="18" charset="-78"/>
              </a:rPr>
              <a:t>ARE</a:t>
            </a:r>
          </a:p>
        </p:txBody>
      </p:sp>
      <p:grpSp>
        <p:nvGrpSpPr>
          <p:cNvPr id="1233944" name="Group 24"/>
          <p:cNvGrpSpPr>
            <a:grpSpLocks/>
          </p:cNvGrpSpPr>
          <p:nvPr/>
        </p:nvGrpSpPr>
        <p:grpSpPr bwMode="auto">
          <a:xfrm>
            <a:off x="3995738" y="3262983"/>
            <a:ext cx="615950" cy="481012"/>
            <a:chOff x="2711" y="2865"/>
            <a:chExt cx="167" cy="192"/>
          </a:xfrm>
        </p:grpSpPr>
        <p:sp>
          <p:nvSpPr>
            <p:cNvPr id="13334" name="Line 25"/>
            <p:cNvSpPr>
              <a:spLocks noChangeShapeType="1"/>
            </p:cNvSpPr>
            <p:nvPr/>
          </p:nvSpPr>
          <p:spPr bwMode="auto">
            <a:xfrm flipV="1">
              <a:off x="2711" y="2865"/>
              <a:ext cx="0" cy="19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1400" smtClean="0">
                <a:solidFill>
                  <a:srgbClr val="000000"/>
                </a:solidFill>
              </a:endParaRPr>
            </a:p>
          </p:txBody>
        </p:sp>
        <p:sp>
          <p:nvSpPr>
            <p:cNvPr id="13335" name="Line 26"/>
            <p:cNvSpPr>
              <a:spLocks noChangeShapeType="1"/>
            </p:cNvSpPr>
            <p:nvPr/>
          </p:nvSpPr>
          <p:spPr bwMode="auto">
            <a:xfrm>
              <a:off x="2711" y="2865"/>
              <a:ext cx="167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1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233947" name="Text Box 27"/>
          <p:cNvSpPr txBox="1">
            <a:spLocks noChangeArrowheads="1"/>
          </p:cNvSpPr>
          <p:nvPr/>
        </p:nvSpPr>
        <p:spPr bwMode="auto">
          <a:xfrm>
            <a:off x="1517650" y="3607470"/>
            <a:ext cx="6111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473075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3075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3075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3075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3075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30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30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30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30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charset="0"/>
              <a:buNone/>
            </a:pPr>
            <a:r>
              <a:rPr lang="de-CH" altLang="de-DE" sz="1600" smtClean="0">
                <a:solidFill>
                  <a:srgbClr val="000000"/>
                </a:solidFill>
                <a:latin typeface="Andalus" pitchFamily="18" charset="-78"/>
              </a:rPr>
              <a:t>DNA</a:t>
            </a:r>
          </a:p>
        </p:txBody>
      </p:sp>
      <p:sp>
        <p:nvSpPr>
          <p:cNvPr id="13326" name="Text Box 28"/>
          <p:cNvSpPr txBox="1">
            <a:spLocks noChangeArrowheads="1"/>
          </p:cNvSpPr>
          <p:nvPr/>
        </p:nvSpPr>
        <p:spPr bwMode="auto">
          <a:xfrm>
            <a:off x="1331913" y="4061495"/>
            <a:ext cx="1728787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73075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3075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3075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3075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3075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30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30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30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30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charset="0"/>
              <a:buNone/>
            </a:pPr>
            <a:r>
              <a:rPr lang="de-CH" altLang="de-DE" sz="1600" b="1" smtClean="0">
                <a:solidFill>
                  <a:srgbClr val="000000"/>
                </a:solidFill>
                <a:latin typeface="Andalus" pitchFamily="18" charset="-78"/>
              </a:rPr>
              <a:t>Antioxidant response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charset="0"/>
              <a:buNone/>
            </a:pPr>
            <a:r>
              <a:rPr lang="de-CH" altLang="de-DE" sz="1600" b="1" smtClean="0">
                <a:solidFill>
                  <a:srgbClr val="000000"/>
                </a:solidFill>
                <a:latin typeface="Andalus" pitchFamily="18" charset="-78"/>
              </a:rPr>
              <a:t>element from AKR1C2</a:t>
            </a:r>
          </a:p>
        </p:txBody>
      </p:sp>
      <p:grpSp>
        <p:nvGrpSpPr>
          <p:cNvPr id="1233949" name="Group 29"/>
          <p:cNvGrpSpPr>
            <a:grpSpLocks/>
          </p:cNvGrpSpPr>
          <p:nvPr/>
        </p:nvGrpSpPr>
        <p:grpSpPr bwMode="auto">
          <a:xfrm>
            <a:off x="5416550" y="1999333"/>
            <a:ext cx="1257300" cy="1257300"/>
            <a:chOff x="3984" y="2496"/>
            <a:chExt cx="792" cy="792"/>
          </a:xfrm>
        </p:grpSpPr>
        <p:sp>
          <p:nvSpPr>
            <p:cNvPr id="13332" name="AutoShape 30"/>
            <p:cNvSpPr>
              <a:spLocks noChangeArrowheads="1"/>
            </p:cNvSpPr>
            <p:nvPr/>
          </p:nvSpPr>
          <p:spPr bwMode="auto">
            <a:xfrm rot="2825934">
              <a:off x="4092" y="2964"/>
              <a:ext cx="216" cy="432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alt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13333" name="Litebulb"/>
            <p:cNvSpPr>
              <a:spLocks noEditPoints="1" noChangeArrowheads="1"/>
            </p:cNvSpPr>
            <p:nvPr/>
          </p:nvSpPr>
          <p:spPr bwMode="auto">
            <a:xfrm>
              <a:off x="4344" y="2496"/>
              <a:ext cx="432" cy="72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550 w 21600"/>
                <a:gd name="T13" fmla="*/ 2190 h 21600"/>
                <a:gd name="T14" fmla="*/ 1830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0825" y="21723"/>
                  </a:moveTo>
                  <a:lnTo>
                    <a:pt x="11215" y="21723"/>
                  </a:lnTo>
                  <a:lnTo>
                    <a:pt x="11552" y="21688"/>
                  </a:lnTo>
                  <a:lnTo>
                    <a:pt x="11916" y="21617"/>
                  </a:lnTo>
                  <a:lnTo>
                    <a:pt x="12253" y="21547"/>
                  </a:lnTo>
                  <a:lnTo>
                    <a:pt x="12617" y="21441"/>
                  </a:lnTo>
                  <a:lnTo>
                    <a:pt x="12902" y="21317"/>
                  </a:lnTo>
                  <a:lnTo>
                    <a:pt x="13162" y="21176"/>
                  </a:lnTo>
                  <a:lnTo>
                    <a:pt x="13396" y="21000"/>
                  </a:lnTo>
                  <a:lnTo>
                    <a:pt x="13655" y="20841"/>
                  </a:lnTo>
                  <a:lnTo>
                    <a:pt x="13863" y="20629"/>
                  </a:lnTo>
                  <a:lnTo>
                    <a:pt x="14045" y="20435"/>
                  </a:lnTo>
                  <a:lnTo>
                    <a:pt x="14200" y="20223"/>
                  </a:lnTo>
                  <a:lnTo>
                    <a:pt x="14356" y="19994"/>
                  </a:lnTo>
                  <a:lnTo>
                    <a:pt x="14460" y="19747"/>
                  </a:lnTo>
                  <a:lnTo>
                    <a:pt x="14512" y="19482"/>
                  </a:lnTo>
                  <a:lnTo>
                    <a:pt x="14512" y="19235"/>
                  </a:lnTo>
                  <a:lnTo>
                    <a:pt x="14512" y="19147"/>
                  </a:lnTo>
                  <a:lnTo>
                    <a:pt x="14512" y="18900"/>
                  </a:lnTo>
                  <a:lnTo>
                    <a:pt x="14512" y="18529"/>
                  </a:lnTo>
                  <a:lnTo>
                    <a:pt x="14512" y="18052"/>
                  </a:lnTo>
                  <a:lnTo>
                    <a:pt x="14512" y="17505"/>
                  </a:lnTo>
                  <a:lnTo>
                    <a:pt x="14512" y="16976"/>
                  </a:lnTo>
                  <a:lnTo>
                    <a:pt x="14512" y="16464"/>
                  </a:lnTo>
                  <a:lnTo>
                    <a:pt x="14512" y="15952"/>
                  </a:lnTo>
                  <a:lnTo>
                    <a:pt x="14512" y="15758"/>
                  </a:lnTo>
                  <a:lnTo>
                    <a:pt x="14616" y="15547"/>
                  </a:lnTo>
                  <a:lnTo>
                    <a:pt x="14694" y="15352"/>
                  </a:lnTo>
                  <a:lnTo>
                    <a:pt x="14798" y="15141"/>
                  </a:lnTo>
                  <a:lnTo>
                    <a:pt x="15161" y="14735"/>
                  </a:lnTo>
                  <a:lnTo>
                    <a:pt x="15602" y="14329"/>
                  </a:lnTo>
                  <a:lnTo>
                    <a:pt x="16745" y="13552"/>
                  </a:lnTo>
                  <a:lnTo>
                    <a:pt x="18043" y="12670"/>
                  </a:lnTo>
                  <a:lnTo>
                    <a:pt x="18744" y="12194"/>
                  </a:lnTo>
                  <a:lnTo>
                    <a:pt x="19341" y="11647"/>
                  </a:lnTo>
                  <a:lnTo>
                    <a:pt x="19938" y="11099"/>
                  </a:lnTo>
                  <a:lnTo>
                    <a:pt x="20483" y="10464"/>
                  </a:lnTo>
                  <a:lnTo>
                    <a:pt x="20743" y="10164"/>
                  </a:lnTo>
                  <a:lnTo>
                    <a:pt x="20950" y="9794"/>
                  </a:lnTo>
                  <a:lnTo>
                    <a:pt x="21132" y="9441"/>
                  </a:lnTo>
                  <a:lnTo>
                    <a:pt x="21288" y="9035"/>
                  </a:lnTo>
                  <a:lnTo>
                    <a:pt x="21444" y="8664"/>
                  </a:lnTo>
                  <a:lnTo>
                    <a:pt x="21548" y="8223"/>
                  </a:lnTo>
                  <a:lnTo>
                    <a:pt x="21600" y="7782"/>
                  </a:lnTo>
                  <a:lnTo>
                    <a:pt x="21600" y="7341"/>
                  </a:lnTo>
                  <a:lnTo>
                    <a:pt x="21600" y="6935"/>
                  </a:lnTo>
                  <a:lnTo>
                    <a:pt x="21548" y="6564"/>
                  </a:lnTo>
                  <a:lnTo>
                    <a:pt x="21496" y="6229"/>
                  </a:lnTo>
                  <a:lnTo>
                    <a:pt x="21392" y="5858"/>
                  </a:lnTo>
                  <a:lnTo>
                    <a:pt x="21288" y="5523"/>
                  </a:lnTo>
                  <a:lnTo>
                    <a:pt x="21132" y="5135"/>
                  </a:lnTo>
                  <a:lnTo>
                    <a:pt x="20950" y="4800"/>
                  </a:lnTo>
                  <a:lnTo>
                    <a:pt x="20743" y="4464"/>
                  </a:lnTo>
                  <a:lnTo>
                    <a:pt x="20535" y="4164"/>
                  </a:lnTo>
                  <a:lnTo>
                    <a:pt x="20301" y="3847"/>
                  </a:lnTo>
                  <a:lnTo>
                    <a:pt x="20042" y="3547"/>
                  </a:lnTo>
                  <a:lnTo>
                    <a:pt x="19782" y="3247"/>
                  </a:lnTo>
                  <a:lnTo>
                    <a:pt x="19133" y="2664"/>
                  </a:lnTo>
                  <a:lnTo>
                    <a:pt x="18458" y="2152"/>
                  </a:lnTo>
                  <a:lnTo>
                    <a:pt x="17705" y="1694"/>
                  </a:lnTo>
                  <a:lnTo>
                    <a:pt x="16849" y="1252"/>
                  </a:lnTo>
                  <a:lnTo>
                    <a:pt x="16407" y="1076"/>
                  </a:lnTo>
                  <a:lnTo>
                    <a:pt x="15940" y="900"/>
                  </a:lnTo>
                  <a:lnTo>
                    <a:pt x="15499" y="741"/>
                  </a:lnTo>
                  <a:lnTo>
                    <a:pt x="15057" y="600"/>
                  </a:lnTo>
                  <a:lnTo>
                    <a:pt x="14564" y="458"/>
                  </a:lnTo>
                  <a:lnTo>
                    <a:pt x="14045" y="335"/>
                  </a:lnTo>
                  <a:lnTo>
                    <a:pt x="13500" y="229"/>
                  </a:lnTo>
                  <a:lnTo>
                    <a:pt x="13006" y="158"/>
                  </a:lnTo>
                  <a:lnTo>
                    <a:pt x="12461" y="88"/>
                  </a:lnTo>
                  <a:lnTo>
                    <a:pt x="11968" y="52"/>
                  </a:lnTo>
                  <a:lnTo>
                    <a:pt x="11423" y="17"/>
                  </a:lnTo>
                  <a:lnTo>
                    <a:pt x="10825" y="17"/>
                  </a:lnTo>
                  <a:lnTo>
                    <a:pt x="10254" y="17"/>
                  </a:lnTo>
                  <a:lnTo>
                    <a:pt x="9709" y="52"/>
                  </a:lnTo>
                  <a:lnTo>
                    <a:pt x="9216" y="88"/>
                  </a:lnTo>
                  <a:lnTo>
                    <a:pt x="8671" y="158"/>
                  </a:lnTo>
                  <a:lnTo>
                    <a:pt x="8177" y="229"/>
                  </a:lnTo>
                  <a:lnTo>
                    <a:pt x="7632" y="335"/>
                  </a:lnTo>
                  <a:lnTo>
                    <a:pt x="7113" y="458"/>
                  </a:lnTo>
                  <a:lnTo>
                    <a:pt x="6620" y="600"/>
                  </a:lnTo>
                  <a:lnTo>
                    <a:pt x="6178" y="741"/>
                  </a:lnTo>
                  <a:lnTo>
                    <a:pt x="5737" y="900"/>
                  </a:lnTo>
                  <a:lnTo>
                    <a:pt x="5270" y="1076"/>
                  </a:lnTo>
                  <a:lnTo>
                    <a:pt x="4828" y="1252"/>
                  </a:lnTo>
                  <a:lnTo>
                    <a:pt x="3972" y="1694"/>
                  </a:lnTo>
                  <a:lnTo>
                    <a:pt x="3219" y="2152"/>
                  </a:lnTo>
                  <a:lnTo>
                    <a:pt x="2544" y="2664"/>
                  </a:lnTo>
                  <a:lnTo>
                    <a:pt x="1895" y="3247"/>
                  </a:lnTo>
                  <a:lnTo>
                    <a:pt x="1635" y="3547"/>
                  </a:lnTo>
                  <a:lnTo>
                    <a:pt x="1375" y="3847"/>
                  </a:lnTo>
                  <a:lnTo>
                    <a:pt x="1142" y="4164"/>
                  </a:lnTo>
                  <a:lnTo>
                    <a:pt x="934" y="4464"/>
                  </a:lnTo>
                  <a:lnTo>
                    <a:pt x="726" y="4800"/>
                  </a:lnTo>
                  <a:lnTo>
                    <a:pt x="545" y="5135"/>
                  </a:lnTo>
                  <a:lnTo>
                    <a:pt x="389" y="5523"/>
                  </a:lnTo>
                  <a:lnTo>
                    <a:pt x="285" y="5858"/>
                  </a:lnTo>
                  <a:lnTo>
                    <a:pt x="181" y="6229"/>
                  </a:lnTo>
                  <a:lnTo>
                    <a:pt x="129" y="6564"/>
                  </a:lnTo>
                  <a:lnTo>
                    <a:pt x="77" y="6935"/>
                  </a:lnTo>
                  <a:lnTo>
                    <a:pt x="77" y="7341"/>
                  </a:lnTo>
                  <a:lnTo>
                    <a:pt x="77" y="7782"/>
                  </a:lnTo>
                  <a:lnTo>
                    <a:pt x="129" y="8223"/>
                  </a:lnTo>
                  <a:lnTo>
                    <a:pt x="233" y="8664"/>
                  </a:lnTo>
                  <a:lnTo>
                    <a:pt x="389" y="9035"/>
                  </a:lnTo>
                  <a:lnTo>
                    <a:pt x="545" y="9441"/>
                  </a:lnTo>
                  <a:lnTo>
                    <a:pt x="726" y="9794"/>
                  </a:lnTo>
                  <a:lnTo>
                    <a:pt x="934" y="10164"/>
                  </a:lnTo>
                  <a:lnTo>
                    <a:pt x="1194" y="10464"/>
                  </a:lnTo>
                  <a:lnTo>
                    <a:pt x="1739" y="11099"/>
                  </a:lnTo>
                  <a:lnTo>
                    <a:pt x="2336" y="11647"/>
                  </a:lnTo>
                  <a:lnTo>
                    <a:pt x="2933" y="12194"/>
                  </a:lnTo>
                  <a:lnTo>
                    <a:pt x="3634" y="12670"/>
                  </a:lnTo>
                  <a:lnTo>
                    <a:pt x="4932" y="13552"/>
                  </a:lnTo>
                  <a:lnTo>
                    <a:pt x="6075" y="14329"/>
                  </a:lnTo>
                  <a:lnTo>
                    <a:pt x="6516" y="14735"/>
                  </a:lnTo>
                  <a:lnTo>
                    <a:pt x="6879" y="15141"/>
                  </a:lnTo>
                  <a:lnTo>
                    <a:pt x="6983" y="15352"/>
                  </a:lnTo>
                  <a:lnTo>
                    <a:pt x="7061" y="15547"/>
                  </a:lnTo>
                  <a:lnTo>
                    <a:pt x="7165" y="15758"/>
                  </a:lnTo>
                  <a:lnTo>
                    <a:pt x="7165" y="15952"/>
                  </a:lnTo>
                  <a:lnTo>
                    <a:pt x="7165" y="16464"/>
                  </a:lnTo>
                  <a:lnTo>
                    <a:pt x="7165" y="16976"/>
                  </a:lnTo>
                  <a:lnTo>
                    <a:pt x="7165" y="17505"/>
                  </a:lnTo>
                  <a:lnTo>
                    <a:pt x="7165" y="18052"/>
                  </a:lnTo>
                  <a:lnTo>
                    <a:pt x="7165" y="18529"/>
                  </a:lnTo>
                  <a:lnTo>
                    <a:pt x="7165" y="18900"/>
                  </a:lnTo>
                  <a:lnTo>
                    <a:pt x="7165" y="19147"/>
                  </a:lnTo>
                  <a:lnTo>
                    <a:pt x="7165" y="19235"/>
                  </a:lnTo>
                  <a:lnTo>
                    <a:pt x="7165" y="19482"/>
                  </a:lnTo>
                  <a:lnTo>
                    <a:pt x="7217" y="19747"/>
                  </a:lnTo>
                  <a:lnTo>
                    <a:pt x="7321" y="19994"/>
                  </a:lnTo>
                  <a:lnTo>
                    <a:pt x="7476" y="20223"/>
                  </a:lnTo>
                  <a:lnTo>
                    <a:pt x="7632" y="20435"/>
                  </a:lnTo>
                  <a:lnTo>
                    <a:pt x="7814" y="20629"/>
                  </a:lnTo>
                  <a:lnTo>
                    <a:pt x="8022" y="20841"/>
                  </a:lnTo>
                  <a:lnTo>
                    <a:pt x="8281" y="21000"/>
                  </a:lnTo>
                  <a:lnTo>
                    <a:pt x="8515" y="21176"/>
                  </a:lnTo>
                  <a:lnTo>
                    <a:pt x="8775" y="21317"/>
                  </a:lnTo>
                  <a:lnTo>
                    <a:pt x="9060" y="21441"/>
                  </a:lnTo>
                  <a:lnTo>
                    <a:pt x="9424" y="21547"/>
                  </a:lnTo>
                  <a:lnTo>
                    <a:pt x="9761" y="21617"/>
                  </a:lnTo>
                  <a:lnTo>
                    <a:pt x="10125" y="21688"/>
                  </a:lnTo>
                  <a:lnTo>
                    <a:pt x="10462" y="21723"/>
                  </a:lnTo>
                  <a:lnTo>
                    <a:pt x="10825" y="21723"/>
                  </a:lnTo>
                  <a:close/>
                </a:path>
                <a:path w="21600" h="21600" extrusionOk="0">
                  <a:moveTo>
                    <a:pt x="9242" y="14417"/>
                  </a:moveTo>
                  <a:lnTo>
                    <a:pt x="8541" y="12035"/>
                  </a:lnTo>
                  <a:lnTo>
                    <a:pt x="7295" y="10129"/>
                  </a:lnTo>
                  <a:lnTo>
                    <a:pt x="6905" y="9652"/>
                  </a:lnTo>
                  <a:lnTo>
                    <a:pt x="8541" y="10182"/>
                  </a:lnTo>
                  <a:lnTo>
                    <a:pt x="9787" y="9547"/>
                  </a:lnTo>
                  <a:lnTo>
                    <a:pt x="11189" y="10129"/>
                  </a:lnTo>
                  <a:lnTo>
                    <a:pt x="12279" y="9547"/>
                  </a:lnTo>
                  <a:lnTo>
                    <a:pt x="13370" y="10076"/>
                  </a:lnTo>
                  <a:lnTo>
                    <a:pt x="14850" y="9652"/>
                  </a:lnTo>
                  <a:lnTo>
                    <a:pt x="12902" y="12247"/>
                  </a:lnTo>
                  <a:lnTo>
                    <a:pt x="12357" y="14417"/>
                  </a:lnTo>
                  <a:moveTo>
                    <a:pt x="7191" y="15952"/>
                  </a:moveTo>
                  <a:lnTo>
                    <a:pt x="14512" y="15952"/>
                  </a:lnTo>
                  <a:lnTo>
                    <a:pt x="14512" y="17064"/>
                  </a:lnTo>
                  <a:lnTo>
                    <a:pt x="7191" y="17047"/>
                  </a:lnTo>
                  <a:lnTo>
                    <a:pt x="7191" y="18123"/>
                  </a:lnTo>
                  <a:lnTo>
                    <a:pt x="14512" y="18158"/>
                  </a:lnTo>
                  <a:lnTo>
                    <a:pt x="14538" y="19182"/>
                  </a:lnTo>
                  <a:lnTo>
                    <a:pt x="7217" y="19182"/>
                  </a:lnTo>
                </a:path>
              </a:pathLst>
            </a:custGeom>
            <a:solidFill>
              <a:srgbClr val="FFFF00"/>
            </a:solidFill>
            <a:ln w="571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1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3328" name="Rectangle 32"/>
          <p:cNvSpPr>
            <a:spLocks noChangeArrowheads="1"/>
          </p:cNvSpPr>
          <p:nvPr/>
        </p:nvSpPr>
        <p:spPr bwMode="auto">
          <a:xfrm>
            <a:off x="3119438" y="3489995"/>
            <a:ext cx="715962" cy="4762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altLang="de-DE" smtClean="0">
              <a:solidFill>
                <a:srgbClr val="000000"/>
              </a:solidFill>
            </a:endParaRPr>
          </a:p>
        </p:txBody>
      </p:sp>
      <p:sp>
        <p:nvSpPr>
          <p:cNvPr id="13329" name="Text Box 33"/>
          <p:cNvSpPr txBox="1">
            <a:spLocks noChangeArrowheads="1"/>
          </p:cNvSpPr>
          <p:nvPr/>
        </p:nvSpPr>
        <p:spPr bwMode="auto">
          <a:xfrm>
            <a:off x="3081338" y="3537620"/>
            <a:ext cx="806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473075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3075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3075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3075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3075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30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30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30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30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charset="0"/>
              <a:buNone/>
            </a:pPr>
            <a:r>
              <a:rPr lang="de-CH" altLang="de-DE" sz="2000" smtClean="0">
                <a:solidFill>
                  <a:srgbClr val="000000"/>
                </a:solidFill>
                <a:latin typeface="Andalus" pitchFamily="18" charset="-78"/>
              </a:rPr>
              <a:t>SV40</a:t>
            </a:r>
          </a:p>
        </p:txBody>
      </p:sp>
      <p:sp>
        <p:nvSpPr>
          <p:cNvPr id="13330" name="Text Box 34"/>
          <p:cNvSpPr txBox="1">
            <a:spLocks noChangeArrowheads="1"/>
          </p:cNvSpPr>
          <p:nvPr/>
        </p:nvSpPr>
        <p:spPr bwMode="auto">
          <a:xfrm>
            <a:off x="2700338" y="4063083"/>
            <a:ext cx="1655762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73075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3075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3075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3075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3075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30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30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30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30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charset="0"/>
              <a:buNone/>
            </a:pPr>
            <a:r>
              <a:rPr lang="de-CH" altLang="de-DE" sz="1600" b="1" dirty="0" smtClean="0">
                <a:solidFill>
                  <a:srgbClr val="000000"/>
                </a:solidFill>
                <a:latin typeface="Andalus" pitchFamily="18" charset="-78"/>
              </a:rPr>
              <a:t>SV40 promotor for stable background</a:t>
            </a:r>
          </a:p>
        </p:txBody>
      </p:sp>
      <p:sp>
        <p:nvSpPr>
          <p:cNvPr id="1233955" name="Text Box 35"/>
          <p:cNvSpPr txBox="1">
            <a:spLocks noChangeArrowheads="1"/>
          </p:cNvSpPr>
          <p:nvPr/>
        </p:nvSpPr>
        <p:spPr bwMode="auto">
          <a:xfrm>
            <a:off x="1919287" y="1175420"/>
            <a:ext cx="1752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73075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3075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3075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3075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3075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30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30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30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30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charset="0"/>
              <a:buNone/>
            </a:pPr>
            <a:r>
              <a:rPr lang="de-CH" altLang="de-DE" sz="1600" b="1" dirty="0" smtClean="0">
                <a:solidFill>
                  <a:srgbClr val="FF0000"/>
                </a:solidFill>
                <a:latin typeface="Andalus" pitchFamily="18" charset="-78"/>
              </a:rPr>
              <a:t>Reaction at sensor surface</a:t>
            </a:r>
          </a:p>
        </p:txBody>
      </p:sp>
      <p:sp>
        <p:nvSpPr>
          <p:cNvPr id="36" name="TextBox 37"/>
          <p:cNvSpPr txBox="1">
            <a:spLocks noChangeArrowheads="1"/>
          </p:cNvSpPr>
          <p:nvPr/>
        </p:nvSpPr>
        <p:spPr bwMode="auto">
          <a:xfrm>
            <a:off x="7351117" y="2948087"/>
            <a:ext cx="1643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0000"/>
              </a:spcBef>
              <a:buClr>
                <a:srgbClr val="B2B2B2"/>
              </a:buClr>
              <a:buSzPct val="11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B2B2B2"/>
              </a:buClr>
              <a:buSzPct val="11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B2B2B2"/>
              </a:buClr>
              <a:buSzPct val="110000"/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B2B2B2"/>
              </a:buClr>
              <a:buSzPct val="110000"/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B2B2B2"/>
              </a:buClr>
              <a:buSzPct val="110000"/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B2B2B2"/>
              </a:buClr>
              <a:buSzPct val="110000"/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B2B2B2"/>
              </a:buClr>
              <a:buSzPct val="110000"/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B2B2B2"/>
              </a:buClr>
              <a:buSzPct val="110000"/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B2B2B2"/>
              </a:buClr>
              <a:buSzPct val="110000"/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dirty="0">
                <a:solidFill>
                  <a:srgbClr val="FF0000"/>
                </a:solidFill>
              </a:rPr>
              <a:t>Luciferase gene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dirty="0">
                <a:solidFill>
                  <a:srgbClr val="FF0000"/>
                </a:solidFill>
              </a:rPr>
              <a:t>from firefly</a:t>
            </a:r>
          </a:p>
        </p:txBody>
      </p:sp>
      <p:pic>
        <p:nvPicPr>
          <p:cNvPr id="37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612" y="2083470"/>
            <a:ext cx="16557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4502500" y="6598860"/>
            <a:ext cx="46780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R. </a:t>
            </a:r>
            <a:r>
              <a:rPr lang="en-GB" sz="1200" dirty="0" err="1"/>
              <a:t>Emter</a:t>
            </a:r>
            <a:r>
              <a:rPr lang="en-GB" sz="1200" dirty="0"/>
              <a:t>, G. Ellis, A. </a:t>
            </a:r>
            <a:r>
              <a:rPr lang="en-GB" sz="1200" dirty="0" err="1"/>
              <a:t>Natsch</a:t>
            </a:r>
            <a:r>
              <a:rPr lang="en-GB" sz="1200" dirty="0"/>
              <a:t>, </a:t>
            </a:r>
            <a:r>
              <a:rPr lang="en-GB" sz="1200" i="1" dirty="0" err="1"/>
              <a:t>Toxicol</a:t>
            </a:r>
            <a:r>
              <a:rPr lang="en-GB" sz="1200" i="1" dirty="0"/>
              <a:t>. Appl. </a:t>
            </a:r>
            <a:r>
              <a:rPr lang="en-GB" sz="1200" i="1" dirty="0" err="1"/>
              <a:t>Pharmacol</a:t>
            </a:r>
            <a:r>
              <a:rPr lang="en-GB" sz="1200" i="1" dirty="0"/>
              <a:t>.</a:t>
            </a:r>
            <a:r>
              <a:rPr lang="en-GB" sz="1200" dirty="0"/>
              <a:t> </a:t>
            </a:r>
            <a:r>
              <a:rPr lang="en-GB" sz="1200" b="1" dirty="0"/>
              <a:t>2010,</a:t>
            </a:r>
            <a:r>
              <a:rPr lang="en-GB" sz="1200" dirty="0"/>
              <a:t> </a:t>
            </a:r>
            <a:r>
              <a:rPr lang="en-GB" sz="1200" i="1" dirty="0"/>
              <a:t>245</a:t>
            </a:r>
            <a:r>
              <a:rPr lang="en-GB" sz="1200" dirty="0" smtClean="0"/>
              <a:t>.</a:t>
            </a:r>
            <a:endParaRPr lang="de-CH" sz="1200" dirty="0"/>
          </a:p>
        </p:txBody>
      </p:sp>
      <p:sp>
        <p:nvSpPr>
          <p:cNvPr id="39" name="Text Box 34"/>
          <p:cNvSpPr txBox="1">
            <a:spLocks noChangeArrowheads="1"/>
          </p:cNvSpPr>
          <p:nvPr/>
        </p:nvSpPr>
        <p:spPr bwMode="auto">
          <a:xfrm>
            <a:off x="5160169" y="4030539"/>
            <a:ext cx="16557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73075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3075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3075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3075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3075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30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30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30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30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charset="0"/>
              <a:buNone/>
            </a:pPr>
            <a:r>
              <a:rPr lang="de-CH" altLang="de-DE" sz="1600" b="1" dirty="0" smtClean="0">
                <a:solidFill>
                  <a:srgbClr val="000000"/>
                </a:solidFill>
                <a:latin typeface="Andalus" pitchFamily="18" charset="-78"/>
              </a:rPr>
              <a:t>Easily measurable</a:t>
            </a:r>
          </a:p>
        </p:txBody>
      </p:sp>
    </p:spTree>
    <p:extLst>
      <p:ext uri="{BB962C8B-B14F-4D97-AF65-F5344CB8AC3E}">
        <p14:creationId xmlns:p14="http://schemas.microsoft.com/office/powerpoint/2010/main" val="320537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58E-6 L 0.06685 0.0645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339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32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3947" grpId="0"/>
      <p:bldP spid="12339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68313" y="386611"/>
            <a:ext cx="8207375" cy="594118"/>
          </a:xfrm>
        </p:spPr>
        <p:txBody>
          <a:bodyPr>
            <a:normAutofit/>
          </a:bodyPr>
          <a:lstStyle/>
          <a:p>
            <a:pPr algn="l"/>
            <a:r>
              <a:rPr lang="de-CH" altLang="de-DE" dirty="0" smtClean="0"/>
              <a:t>KeratinoSens™ assay protocol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064500" cy="4693722"/>
          </a:xfrm>
        </p:spPr>
        <p:txBody>
          <a:bodyPr/>
          <a:lstStyle/>
          <a:p>
            <a:r>
              <a:rPr lang="de-CH" altLang="de-DE" dirty="0" smtClean="0"/>
              <a:t>Cells grown in 96-well plates for 24 h</a:t>
            </a:r>
          </a:p>
          <a:p>
            <a:r>
              <a:rPr lang="de-CH" altLang="de-DE" dirty="0"/>
              <a:t>Chemicals dissolved in DMSO (solvent)</a:t>
            </a:r>
          </a:p>
          <a:p>
            <a:r>
              <a:rPr lang="de-CH" altLang="de-DE" dirty="0"/>
              <a:t>Chemicals added to cells at 12 different concentrations</a:t>
            </a:r>
          </a:p>
          <a:p>
            <a:r>
              <a:rPr lang="de-CH" altLang="de-DE" dirty="0"/>
              <a:t>Incubation for 48 hours</a:t>
            </a:r>
          </a:p>
          <a:p>
            <a:r>
              <a:rPr lang="de-CH" altLang="de-DE" dirty="0"/>
              <a:t>Determination of cell viability</a:t>
            </a:r>
          </a:p>
          <a:p>
            <a:r>
              <a:rPr lang="de-CH" altLang="de-DE" dirty="0"/>
              <a:t>Determination of luciferase activity</a:t>
            </a:r>
          </a:p>
          <a:p>
            <a:pPr lvl="1"/>
            <a:r>
              <a:rPr lang="de-CH" altLang="de-DE" sz="1200" dirty="0" smtClean="0"/>
              <a:t>Lysis of cells</a:t>
            </a:r>
          </a:p>
          <a:p>
            <a:pPr lvl="1"/>
            <a:r>
              <a:rPr lang="de-CH" altLang="de-DE" sz="1200" dirty="0" smtClean="0"/>
              <a:t>Addition of luciferin substrate</a:t>
            </a:r>
          </a:p>
          <a:p>
            <a:pPr lvl="1"/>
            <a:r>
              <a:rPr lang="de-CH" altLang="de-DE" sz="1200" dirty="0" smtClean="0"/>
              <a:t>Measurement of light output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924944"/>
            <a:ext cx="4145519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28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17282"/>
            <a:ext cx="5334000" cy="3776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7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064500" cy="576064"/>
          </a:xfrm>
        </p:spPr>
        <p:txBody>
          <a:bodyPr/>
          <a:lstStyle/>
          <a:p>
            <a:pPr algn="l"/>
            <a:r>
              <a:rPr lang="de-CH" altLang="de-DE" b="1" dirty="0"/>
              <a:t>KeratinoSens™</a:t>
            </a:r>
            <a:r>
              <a:rPr lang="de-CH" altLang="de-DE" b="1" dirty="0" smtClean="0"/>
              <a:t> read out: Typical dose-response curve</a:t>
            </a:r>
          </a:p>
        </p:txBody>
      </p:sp>
      <p:sp>
        <p:nvSpPr>
          <p:cNvPr id="16388" name="Content Placeholder 2"/>
          <p:cNvSpPr>
            <a:spLocks noGrp="1"/>
          </p:cNvSpPr>
          <p:nvPr>
            <p:ph idx="1"/>
          </p:nvPr>
        </p:nvSpPr>
        <p:spPr>
          <a:xfrm>
            <a:off x="539750" y="1454150"/>
            <a:ext cx="8064500" cy="4032250"/>
          </a:xfrm>
        </p:spPr>
        <p:txBody>
          <a:bodyPr/>
          <a:lstStyle/>
          <a:p>
            <a:r>
              <a:rPr lang="de-CH" altLang="de-DE" dirty="0" smtClean="0"/>
              <a:t>In each test, chemicals are tested at 12 different concentrations</a:t>
            </a:r>
          </a:p>
        </p:txBody>
      </p:sp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990600" y="5684838"/>
            <a:ext cx="6141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dirty="0" smtClean="0">
                <a:solidFill>
                  <a:srgbClr val="000000"/>
                </a:solidFill>
              </a:rPr>
              <a:t>Example for  the hair dye component </a:t>
            </a:r>
            <a:r>
              <a:rPr lang="en-US" altLang="de-DE" i="1" dirty="0" smtClean="0">
                <a:solidFill>
                  <a:srgbClr val="000000"/>
                </a:solidFill>
              </a:rPr>
              <a:t>p-</a:t>
            </a:r>
            <a:r>
              <a:rPr lang="en-US" altLang="de-DE" dirty="0" err="1" smtClean="0">
                <a:solidFill>
                  <a:srgbClr val="000000"/>
                </a:solidFill>
              </a:rPr>
              <a:t>phenylendiamine</a:t>
            </a:r>
            <a:r>
              <a:rPr lang="en-US" altLang="de-DE" dirty="0" smtClean="0">
                <a:solidFill>
                  <a:srgbClr val="000000"/>
                </a:solidFill>
              </a:rPr>
              <a:t> (strong sensitizer)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altLang="de-DE" dirty="0" smtClean="0">
              <a:solidFill>
                <a:srgbClr val="000000"/>
              </a:solidFill>
            </a:endParaRPr>
          </a:p>
        </p:txBody>
      </p:sp>
      <p:sp>
        <p:nvSpPr>
          <p:cNvPr id="2" name="Line Callout 1 1"/>
          <p:cNvSpPr/>
          <p:nvPr/>
        </p:nvSpPr>
        <p:spPr bwMode="auto">
          <a:xfrm>
            <a:off x="6732240" y="2665413"/>
            <a:ext cx="1695185" cy="381000"/>
          </a:xfrm>
          <a:prstGeom prst="borderCallout1">
            <a:avLst>
              <a:gd name="adj1" fmla="val 18750"/>
              <a:gd name="adj2" fmla="val -8333"/>
              <a:gd name="adj3" fmla="val 16309"/>
              <a:gd name="adj4" fmla="val -251550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CH" sz="1600" b="1" dirty="0">
                <a:solidFill>
                  <a:srgbClr val="000000"/>
                </a:solidFill>
              </a:rPr>
              <a:t>% viability</a:t>
            </a:r>
            <a:endParaRPr lang="de-CH" sz="1200" b="1" dirty="0">
              <a:solidFill>
                <a:srgbClr val="000000"/>
              </a:solidFill>
            </a:endParaRPr>
          </a:p>
        </p:txBody>
      </p:sp>
      <p:sp>
        <p:nvSpPr>
          <p:cNvPr id="7" name="Line Callout 1 6"/>
          <p:cNvSpPr/>
          <p:nvPr/>
        </p:nvSpPr>
        <p:spPr bwMode="auto">
          <a:xfrm>
            <a:off x="6256338" y="4367213"/>
            <a:ext cx="2667000" cy="381000"/>
          </a:xfrm>
          <a:prstGeom prst="borderCallout1">
            <a:avLst>
              <a:gd name="adj1" fmla="val 18750"/>
              <a:gd name="adj2" fmla="val -8333"/>
              <a:gd name="adj3" fmla="val -136309"/>
              <a:gd name="adj4" fmla="val -114273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CH" sz="1600" b="1" dirty="0">
                <a:solidFill>
                  <a:srgbClr val="000000"/>
                </a:solidFill>
              </a:rPr>
              <a:t>fold luciferase induction</a:t>
            </a:r>
            <a:endParaRPr lang="de-CH" sz="1200" b="1" dirty="0">
              <a:solidFill>
                <a:srgbClr val="000000"/>
              </a:solidFill>
            </a:endParaRPr>
          </a:p>
        </p:txBody>
      </p:sp>
      <p:sp>
        <p:nvSpPr>
          <p:cNvPr id="8" name="Line Callout 1 7"/>
          <p:cNvSpPr/>
          <p:nvPr/>
        </p:nvSpPr>
        <p:spPr bwMode="auto">
          <a:xfrm>
            <a:off x="6245226" y="4895851"/>
            <a:ext cx="2667000" cy="590550"/>
          </a:xfrm>
          <a:prstGeom prst="borderCallout1">
            <a:avLst>
              <a:gd name="adj1" fmla="val 18750"/>
              <a:gd name="adj2" fmla="val -8333"/>
              <a:gd name="adj3" fmla="val -121436"/>
              <a:gd name="adj4" fmla="val -127487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CH" sz="1500" b="1" dirty="0" smtClean="0">
                <a:solidFill>
                  <a:srgbClr val="FF0000"/>
                </a:solidFill>
              </a:rPr>
              <a:t>Chemical surpasses threshold, positive rating</a:t>
            </a:r>
            <a:endParaRPr lang="de-CH" sz="15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08425" y="6598860"/>
            <a:ext cx="31720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A</a:t>
            </a:r>
            <a:r>
              <a:rPr lang="en-GB" sz="1200" dirty="0"/>
              <a:t>. </a:t>
            </a:r>
            <a:r>
              <a:rPr lang="en-GB" sz="1200" dirty="0" err="1"/>
              <a:t>Natsch</a:t>
            </a:r>
            <a:r>
              <a:rPr lang="en-GB" sz="1200" dirty="0"/>
              <a:t>, R. </a:t>
            </a:r>
            <a:r>
              <a:rPr lang="en-GB" sz="1200" dirty="0" err="1"/>
              <a:t>Emter</a:t>
            </a:r>
            <a:r>
              <a:rPr lang="en-GB" sz="1200" dirty="0"/>
              <a:t>, </a:t>
            </a:r>
            <a:r>
              <a:rPr lang="en-GB" sz="1200" i="1" dirty="0"/>
              <a:t>Arch </a:t>
            </a:r>
            <a:r>
              <a:rPr lang="en-GB" sz="1200" i="1" dirty="0" err="1"/>
              <a:t>Toxicol</a:t>
            </a:r>
            <a:r>
              <a:rPr lang="en-GB" sz="1200" dirty="0"/>
              <a:t> </a:t>
            </a:r>
            <a:r>
              <a:rPr lang="en-GB" sz="1200" b="1" dirty="0"/>
              <a:t>2015,</a:t>
            </a:r>
            <a:r>
              <a:rPr lang="en-GB" sz="1200" dirty="0"/>
              <a:t> </a:t>
            </a:r>
            <a:r>
              <a:rPr lang="en-GB" sz="1200" i="1" dirty="0"/>
              <a:t>89</a:t>
            </a:r>
            <a:r>
              <a:rPr lang="en-GB" sz="1200" dirty="0"/>
              <a:t>.</a:t>
            </a:r>
            <a:endParaRPr lang="de-CH" sz="1200" dirty="0"/>
          </a:p>
        </p:txBody>
      </p:sp>
    </p:spTree>
    <p:extLst>
      <p:ext uri="{BB962C8B-B14F-4D97-AF65-F5344CB8AC3E}">
        <p14:creationId xmlns:p14="http://schemas.microsoft.com/office/powerpoint/2010/main" val="286692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991351" cy="522110"/>
          </a:xfrm>
        </p:spPr>
        <p:txBody>
          <a:bodyPr>
            <a:normAutofit/>
          </a:bodyPr>
          <a:lstStyle/>
          <a:p>
            <a:pPr algn="l"/>
            <a:r>
              <a:rPr lang="de-CH" altLang="de-DE" b="1" dirty="0" smtClean="0"/>
              <a:t>Validation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064500" cy="4693722"/>
          </a:xfrm>
        </p:spPr>
        <p:txBody>
          <a:bodyPr/>
          <a:lstStyle/>
          <a:p>
            <a:r>
              <a:rPr lang="de-CH" altLang="de-DE" dirty="0" smtClean="0"/>
              <a:t>For an in vitro assay to become broadly accepted, four key steps are required</a:t>
            </a:r>
          </a:p>
          <a:p>
            <a:pPr marL="0" indent="0">
              <a:buNone/>
            </a:pPr>
            <a:endParaRPr lang="de-CH" altLang="de-DE" dirty="0" smtClean="0"/>
          </a:p>
          <a:p>
            <a:pPr marL="342900" indent="-342900">
              <a:buAutoNum type="arabicPeriod"/>
            </a:pPr>
            <a:r>
              <a:rPr lang="de-CH" altLang="de-DE" sz="1400" dirty="0" smtClean="0"/>
              <a:t>Define a detailed and exact protocol </a:t>
            </a:r>
            <a:br>
              <a:rPr lang="de-CH" altLang="de-DE" sz="1400" dirty="0" smtClean="0"/>
            </a:br>
            <a:r>
              <a:rPr lang="de-CH" altLang="de-DE" sz="1400" i="1" dirty="0" smtClean="0">
                <a:solidFill>
                  <a:srgbClr val="0066FF"/>
                </a:solidFill>
              </a:rPr>
              <a:t>= </a:t>
            </a:r>
            <a:r>
              <a:rPr lang="de-CH" altLang="de-DE" sz="1400" i="1" dirty="0">
                <a:solidFill>
                  <a:srgbClr val="0066FF"/>
                </a:solidFill>
              </a:rPr>
              <a:t>Standard operating procedure (SOP</a:t>
            </a:r>
            <a:r>
              <a:rPr lang="de-CH" altLang="de-DE" sz="1400" i="1" dirty="0" smtClean="0">
                <a:solidFill>
                  <a:srgbClr val="0066FF"/>
                </a:solidFill>
              </a:rPr>
              <a:t>)</a:t>
            </a:r>
          </a:p>
          <a:p>
            <a:pPr marL="342900" indent="-342900">
              <a:buAutoNum type="arabicPeriod"/>
            </a:pPr>
            <a:endParaRPr lang="de-CH" altLang="de-DE" sz="1400" i="1" dirty="0">
              <a:solidFill>
                <a:srgbClr val="0066FF"/>
              </a:solidFill>
            </a:endParaRPr>
          </a:p>
          <a:p>
            <a:pPr marL="342900" indent="-342900">
              <a:buAutoNum type="arabicPeriod"/>
            </a:pPr>
            <a:r>
              <a:rPr lang="de-CH" altLang="de-DE" sz="1400" dirty="0" smtClean="0"/>
              <a:t>Prove the assay is reproducible when performed in the same lab over prolonged time</a:t>
            </a:r>
            <a:br>
              <a:rPr lang="de-CH" altLang="de-DE" sz="1400" dirty="0" smtClean="0"/>
            </a:br>
            <a:r>
              <a:rPr lang="de-CH" altLang="de-DE" sz="1400" i="1" dirty="0" smtClean="0">
                <a:solidFill>
                  <a:srgbClr val="0066FF"/>
                </a:solidFill>
              </a:rPr>
              <a:t>Intralaboratory reproducibility</a:t>
            </a:r>
          </a:p>
          <a:p>
            <a:pPr marL="342900" indent="-342900">
              <a:buAutoNum type="arabicPeriod"/>
            </a:pPr>
            <a:endParaRPr lang="de-CH" altLang="de-DE" sz="1400" dirty="0" smtClean="0"/>
          </a:p>
          <a:p>
            <a:pPr marL="342900" indent="-342900">
              <a:buAutoNum type="arabicPeriod"/>
            </a:pPr>
            <a:r>
              <a:rPr lang="de-CH" altLang="de-DE" sz="1400" dirty="0" smtClean="0"/>
              <a:t>Prove the assay gives same result when performed in independent labs on the same, blind-coded chemicals</a:t>
            </a:r>
            <a:br>
              <a:rPr lang="de-CH" altLang="de-DE" sz="1400" dirty="0" smtClean="0"/>
            </a:br>
            <a:r>
              <a:rPr lang="de-CH" altLang="de-DE" sz="1400" i="1" dirty="0" smtClean="0">
                <a:solidFill>
                  <a:srgbClr val="0066FF"/>
                </a:solidFill>
              </a:rPr>
              <a:t>Interlaboratory reproducibility</a:t>
            </a:r>
            <a:r>
              <a:rPr lang="de-CH" altLang="de-DE" sz="1400" dirty="0" smtClean="0"/>
              <a:t/>
            </a:r>
            <a:br>
              <a:rPr lang="de-CH" altLang="de-DE" sz="1400" dirty="0" smtClean="0"/>
            </a:br>
            <a:endParaRPr lang="de-CH" altLang="de-DE" sz="1400" dirty="0" smtClean="0"/>
          </a:p>
          <a:p>
            <a:pPr marL="342900" indent="-342900">
              <a:buAutoNum type="arabicPeriod"/>
            </a:pPr>
            <a:r>
              <a:rPr lang="de-CH" altLang="de-DE" sz="1400" dirty="0" smtClean="0"/>
              <a:t>Prove the assay is predictive against historical animal (or better human) data</a:t>
            </a:r>
            <a:br>
              <a:rPr lang="de-CH" altLang="de-DE" sz="1400" dirty="0" smtClean="0"/>
            </a:br>
            <a:r>
              <a:rPr lang="de-CH" altLang="de-DE" sz="1400" i="1" dirty="0">
                <a:solidFill>
                  <a:srgbClr val="0066FF"/>
                </a:solidFill>
              </a:rPr>
              <a:t>Benchmarking against historical data, assessed by Cooper statistics </a:t>
            </a:r>
          </a:p>
        </p:txBody>
      </p:sp>
    </p:spTree>
    <p:extLst>
      <p:ext uri="{BB962C8B-B14F-4D97-AF65-F5344CB8AC3E}">
        <p14:creationId xmlns:p14="http://schemas.microsoft.com/office/powerpoint/2010/main" val="15277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68313" y="386611"/>
            <a:ext cx="8207375" cy="594118"/>
          </a:xfrm>
        </p:spPr>
        <p:txBody>
          <a:bodyPr>
            <a:normAutofit/>
          </a:bodyPr>
          <a:lstStyle/>
          <a:p>
            <a:pPr algn="l"/>
            <a:r>
              <a:rPr lang="de-CH" altLang="de-DE" b="1" dirty="0"/>
              <a:t>Validation</a:t>
            </a:r>
            <a:r>
              <a:rPr lang="de-CH" altLang="de-DE" b="1" dirty="0" smtClean="0"/>
              <a:t>: Intralaboratory </a:t>
            </a:r>
            <a:r>
              <a:rPr lang="de-CH" altLang="de-DE" b="1" dirty="0"/>
              <a:t>reproducibility</a:t>
            </a:r>
            <a:endParaRPr lang="de-CH" altLang="de-DE" b="1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539750" y="1600200"/>
            <a:ext cx="8064500" cy="4693722"/>
          </a:xfrm>
        </p:spPr>
        <p:txBody>
          <a:bodyPr/>
          <a:lstStyle/>
          <a:p>
            <a:r>
              <a:rPr lang="de-CH" altLang="de-DE" dirty="0" smtClean="0"/>
              <a:t>Very similar results were obtained for chemicals tested in our lab twice, five years elapsed between the two assays </a:t>
            </a:r>
          </a:p>
          <a:p>
            <a:endParaRPr lang="de-CH" altLang="de-DE" sz="1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15" y="2636912"/>
            <a:ext cx="8222789" cy="28083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89711" y="6581001"/>
            <a:ext cx="32542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R. </a:t>
            </a:r>
            <a:r>
              <a:rPr lang="en-GB" sz="1200" dirty="0" err="1"/>
              <a:t>Emter</a:t>
            </a:r>
            <a:r>
              <a:rPr lang="en-GB" sz="1200" dirty="0"/>
              <a:t>, A. </a:t>
            </a:r>
            <a:r>
              <a:rPr lang="en-GB" sz="1200" dirty="0" err="1"/>
              <a:t>Natsch</a:t>
            </a:r>
            <a:r>
              <a:rPr lang="en-GB" sz="1200" dirty="0"/>
              <a:t>, </a:t>
            </a:r>
            <a:r>
              <a:rPr lang="en-GB" sz="1200" i="1" dirty="0" err="1"/>
              <a:t>Toxicol</a:t>
            </a:r>
            <a:r>
              <a:rPr lang="en-GB" sz="1200" i="1" dirty="0"/>
              <a:t> In Vitro</a:t>
            </a:r>
            <a:r>
              <a:rPr lang="en-GB" sz="1200" dirty="0"/>
              <a:t> </a:t>
            </a:r>
            <a:r>
              <a:rPr lang="en-GB" sz="1200" b="1" dirty="0"/>
              <a:t>2015,</a:t>
            </a:r>
            <a:r>
              <a:rPr lang="en-GB" sz="1200" dirty="0"/>
              <a:t> </a:t>
            </a:r>
            <a:r>
              <a:rPr lang="en-GB" sz="1200" i="1" dirty="0"/>
              <a:t>29</a:t>
            </a:r>
            <a:endParaRPr lang="de-CH" sz="1200" dirty="0"/>
          </a:p>
        </p:txBody>
      </p:sp>
    </p:spTree>
    <p:extLst>
      <p:ext uri="{BB962C8B-B14F-4D97-AF65-F5344CB8AC3E}">
        <p14:creationId xmlns:p14="http://schemas.microsoft.com/office/powerpoint/2010/main" val="372364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Givaudan">
      <a:dk1>
        <a:sysClr val="windowText" lastClr="000000"/>
      </a:dk1>
      <a:lt1>
        <a:sysClr val="window" lastClr="FFFFFF"/>
      </a:lt1>
      <a:dk2>
        <a:srgbClr val="5F5F5F"/>
      </a:dk2>
      <a:lt2>
        <a:srgbClr val="DDDDDD"/>
      </a:lt2>
      <a:accent1>
        <a:srgbClr val="990033"/>
      </a:accent1>
      <a:accent2>
        <a:srgbClr val="99CC00"/>
      </a:accent2>
      <a:accent3>
        <a:srgbClr val="009999"/>
      </a:accent3>
      <a:accent4>
        <a:srgbClr val="3366CC"/>
      </a:accent4>
      <a:accent5>
        <a:srgbClr val="CC0000"/>
      </a:accent5>
      <a:accent6>
        <a:srgbClr val="CCFF33"/>
      </a:accent6>
      <a:hlink>
        <a:srgbClr val="33CCCC"/>
      </a:hlink>
      <a:folHlink>
        <a:srgbClr val="0099FF"/>
      </a:folHlink>
    </a:clrScheme>
    <a:fontScheme name="Givauda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Givaudan">
      <a:dk1>
        <a:sysClr val="windowText" lastClr="000000"/>
      </a:dk1>
      <a:lt1>
        <a:sysClr val="window" lastClr="FFFFFF"/>
      </a:lt1>
      <a:dk2>
        <a:srgbClr val="5F5F5F"/>
      </a:dk2>
      <a:lt2>
        <a:srgbClr val="DDDDDD"/>
      </a:lt2>
      <a:accent1>
        <a:srgbClr val="990033"/>
      </a:accent1>
      <a:accent2>
        <a:srgbClr val="CC0000"/>
      </a:accent2>
      <a:accent3>
        <a:srgbClr val="99CC00"/>
      </a:accent3>
      <a:accent4>
        <a:srgbClr val="CCFF33"/>
      </a:accent4>
      <a:accent5>
        <a:srgbClr val="009999"/>
      </a:accent5>
      <a:accent6>
        <a:srgbClr val="33CCCC"/>
      </a:accent6>
      <a:hlink>
        <a:srgbClr val="3366CC"/>
      </a:hlink>
      <a:folHlink>
        <a:srgbClr val="0099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ivaudan">
      <a:dk1>
        <a:sysClr val="windowText" lastClr="000000"/>
      </a:dk1>
      <a:lt1>
        <a:sysClr val="window" lastClr="FFFFFF"/>
      </a:lt1>
      <a:dk2>
        <a:srgbClr val="5F5F5F"/>
      </a:dk2>
      <a:lt2>
        <a:srgbClr val="DDDDDD"/>
      </a:lt2>
      <a:accent1>
        <a:srgbClr val="990033"/>
      </a:accent1>
      <a:accent2>
        <a:srgbClr val="CC0000"/>
      </a:accent2>
      <a:accent3>
        <a:srgbClr val="99CC00"/>
      </a:accent3>
      <a:accent4>
        <a:srgbClr val="CCFF33"/>
      </a:accent4>
      <a:accent5>
        <a:srgbClr val="009999"/>
      </a:accent5>
      <a:accent6>
        <a:srgbClr val="33CCCC"/>
      </a:accent6>
      <a:hlink>
        <a:srgbClr val="3366CC"/>
      </a:hlink>
      <a:folHlink>
        <a:srgbClr val="0099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Givaudan">
    <a:dk1>
      <a:sysClr val="windowText" lastClr="000000"/>
    </a:dk1>
    <a:lt1>
      <a:sysClr val="window" lastClr="FFFFFF"/>
    </a:lt1>
    <a:dk2>
      <a:srgbClr val="5F5F5F"/>
    </a:dk2>
    <a:lt2>
      <a:srgbClr val="DDDDDD"/>
    </a:lt2>
    <a:accent1>
      <a:srgbClr val="990033"/>
    </a:accent1>
    <a:accent2>
      <a:srgbClr val="CC0000"/>
    </a:accent2>
    <a:accent3>
      <a:srgbClr val="99CC00"/>
    </a:accent3>
    <a:accent4>
      <a:srgbClr val="CCFF33"/>
    </a:accent4>
    <a:accent5>
      <a:srgbClr val="009999"/>
    </a:accent5>
    <a:accent6>
      <a:srgbClr val="33CCCC"/>
    </a:accent6>
    <a:hlink>
      <a:srgbClr val="3366CC"/>
    </a:hlink>
    <a:folHlink>
      <a:srgbClr val="0099F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882</Words>
  <Application>Microsoft Office PowerPoint</Application>
  <PresentationFormat>On-screen Show (4:3)</PresentationFormat>
  <Paragraphs>158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Blank</vt:lpstr>
      <vt:lpstr>The KeratinoSens™ assay</vt:lpstr>
      <vt:lpstr>Contents</vt:lpstr>
      <vt:lpstr>Introduction </vt:lpstr>
      <vt:lpstr>The Nrf2-Keap1-ARE pathway: An electrophile-sensing pathway</vt:lpstr>
      <vt:lpstr>KeratinoSens™: Mechanism of reporter cell line for Nrf2-pathway</vt:lpstr>
      <vt:lpstr>KeratinoSens™ assay protocol</vt:lpstr>
      <vt:lpstr>KeratinoSens™ read out: Typical dose-response curve</vt:lpstr>
      <vt:lpstr>Validation</vt:lpstr>
      <vt:lpstr>Validation: Intralaboratory reproducibility</vt:lpstr>
      <vt:lpstr>Validation – Interlaboratory reproducibility for DNCB</vt:lpstr>
      <vt:lpstr>Validation – Predictivity</vt:lpstr>
      <vt:lpstr>The KeratinoSens™ : Validation with authorities</vt:lpstr>
      <vt:lpstr>Applicability domain</vt:lpstr>
      <vt:lpstr>Use of in vitro testing to design and identify safer molecules</vt:lpstr>
      <vt:lpstr>Use of data in an Integrated testing strategy (ITS)</vt:lpstr>
      <vt:lpstr>The deterministic ‘democracy’ weight-of-evidence approach ITS for hazard ID </vt:lpstr>
      <vt:lpstr>More sophisticated approach for determining sensitizer potency</vt:lpstr>
      <vt:lpstr>Acknowledgements</vt:lpstr>
      <vt:lpstr>Thank you</vt:lpstr>
    </vt:vector>
  </TitlesOfParts>
  <Company>Givaudan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KeratinoSens ™ assay</dc:title>
  <dc:creator>Natsch Andreas</dc:creator>
  <cp:lastModifiedBy>Emter Roger</cp:lastModifiedBy>
  <cp:revision>61</cp:revision>
  <dcterms:created xsi:type="dcterms:W3CDTF">2014-06-19T12:08:12Z</dcterms:created>
  <dcterms:modified xsi:type="dcterms:W3CDTF">2015-11-18T08:51:26Z</dcterms:modified>
</cp:coreProperties>
</file>