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330" r:id="rId3"/>
    <p:sldId id="438" r:id="rId4"/>
    <p:sldId id="474" r:id="rId5"/>
    <p:sldId id="475" r:id="rId6"/>
    <p:sldId id="476" r:id="rId7"/>
    <p:sldId id="427" r:id="rId8"/>
    <p:sldId id="449" r:id="rId9"/>
    <p:sldId id="428" r:id="rId10"/>
    <p:sldId id="456" r:id="rId11"/>
    <p:sldId id="457" r:id="rId12"/>
    <p:sldId id="458" r:id="rId13"/>
    <p:sldId id="459" r:id="rId14"/>
    <p:sldId id="460" r:id="rId15"/>
    <p:sldId id="477" r:id="rId16"/>
    <p:sldId id="478" r:id="rId17"/>
    <p:sldId id="479" r:id="rId18"/>
    <p:sldId id="470" r:id="rId19"/>
    <p:sldId id="473" r:id="rId20"/>
    <p:sldId id="461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FF"/>
    <a:srgbClr val="0000FF"/>
    <a:srgbClr val="3366FF"/>
    <a:srgbClr val="333366"/>
    <a:srgbClr val="212142"/>
    <a:srgbClr val="00FF00"/>
    <a:srgbClr val="33CCFF"/>
    <a:srgbClr val="6699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47" autoAdjust="0"/>
    <p:restoredTop sz="98336" autoAdjust="0"/>
  </p:normalViewPr>
  <p:slideViewPr>
    <p:cSldViewPr snapToGrid="0">
      <p:cViewPr>
        <p:scale>
          <a:sx n="50" d="100"/>
          <a:sy n="50" d="100"/>
        </p:scale>
        <p:origin x="-143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0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70E2E-CDB3-465A-A181-78B432918AD4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E4A5-5F24-4F0E-98F7-B6A80445B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1C42F7-2952-4BC2-8756-6DA8EBBA7E7F}" type="datetimeFigureOut">
              <a:rPr lang="fr-FR" smtClean="0"/>
              <a:pPr>
                <a:defRPr/>
              </a:pPr>
              <a:t>09/11/2015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09C49-7DFE-4265-AFBF-D514EA4B4296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09C49-7DFE-4265-AFBF-D514EA4B4296}" type="slidenum">
              <a:rPr lang="fr-CH" smtClean="0"/>
              <a:pPr>
                <a:defRPr/>
              </a:pPr>
              <a:t>1</a:t>
            </a:fld>
            <a:endParaRPr lang="fr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 dirty="0" smtClean="0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887F63-7229-4DDC-9123-E73FCDE1A33A}" type="slidenum">
              <a:rPr lang="fr-CH" sz="1200">
                <a:latin typeface="Calibri" pitchFamily="34" charset="0"/>
              </a:rPr>
              <a:pPr algn="r"/>
              <a:t>3</a:t>
            </a:fld>
            <a:endParaRPr lang="fr-CH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2D1B9-E1E6-42B4-99BA-EC30FA6020A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58" y="46719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4EE6-F950-418D-96CD-55A7E3F93FA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58" y="46719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5E7C-869E-474A-9F19-BF4C6BD3954C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58" y="46719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C513-048B-489E-A728-C169A365E57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58" y="46719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51FC7-D8DB-43C3-ABA4-54FC73D72047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Oncothei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026" y="648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2"/>
                </a:solidFill>
              </a:defRPr>
            </a:lvl1pPr>
          </a:lstStyle>
          <a:p>
            <a:pPr algn="l"/>
            <a:r>
              <a:rPr lang="fr-CH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OncoTheis – 2015</a:t>
            </a:r>
            <a:endParaRPr lang="en-GB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16" y="64808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93694" y="553820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OncoTheis –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93694" y="553820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OncoTheis –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93694" y="553820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OncoTheis –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93694" y="553820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OncoTheis –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93694" y="553820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OncoTheis – 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93694" y="553820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OncoTheis –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58" y="46719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DBD1-E400-4EBE-A378-FF591F39DD86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cothei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026" y="64808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2"/>
                </a:solidFill>
              </a:defRPr>
            </a:lvl1pPr>
          </a:lstStyle>
          <a:p>
            <a:pPr algn="l"/>
            <a:r>
              <a:rPr lang="fr-CH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OncoTheis – 2015</a:t>
            </a:r>
            <a:endParaRPr lang="en-GB" i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16" y="64808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93694" y="553820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OncoTheis –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93694" y="553820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OncoTheis –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93694" y="553820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OncoTheis –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93694" y="553820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OncoTheis –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58" y="46719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94A1-3BE0-46A4-B051-7083855BCD6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58" y="46719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D117-C536-4166-8B96-5A9416D61688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58" y="46719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854BA-E841-4238-B768-2B316C6732F1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58" y="46719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9100-A795-446C-B842-EBBB122707C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9548" y="63322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11F6F4A0-803A-42DF-8E81-02BF74E67656}" type="slidenum">
              <a:rPr lang="fr-CH" smtClean="0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smtClean="0"/>
              <a:t>OncoTheis – 2015</a:t>
            </a: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58" y="467192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D495E-B751-42C3-A900-15391F99614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C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69240" y="63322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322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l">
              <a:defRPr/>
            </a:pPr>
            <a:r>
              <a:rPr lang="fr-CH" smtClean="0"/>
              <a:t>OncoTheis – 2015</a:t>
            </a:r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60" r:id="rId8"/>
    <p:sldLayoutId id="2147483652" r:id="rId9"/>
    <p:sldLayoutId id="2147483651" r:id="rId10"/>
    <p:sldLayoutId id="2147483650" r:id="rId11"/>
    <p:sldLayoutId id="2147483649" r:id="rId12"/>
    <p:sldLayoutId id="214748367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190" y="63443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fr-CH" smtClean="0"/>
              <a:t>OncoTheis –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- </a:t>
            </a:r>
            <a:fld id="{45453451-AF29-4491-83C1-99C904E7BA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08299" y="63683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C:\Documents%20and%20Settings\Administrateur\Bureau\oncotheis\Oncocilair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13" Type="http://schemas.openxmlformats.org/officeDocument/2006/relationships/image" Target="../media/image44.tiff"/><Relationship Id="rId3" Type="http://schemas.openxmlformats.org/officeDocument/2006/relationships/image" Target="../media/image34.tiff"/><Relationship Id="rId7" Type="http://schemas.openxmlformats.org/officeDocument/2006/relationships/image" Target="../media/image38.tiff"/><Relationship Id="rId12" Type="http://schemas.openxmlformats.org/officeDocument/2006/relationships/image" Target="../media/image43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tiff"/><Relationship Id="rId11" Type="http://schemas.openxmlformats.org/officeDocument/2006/relationships/image" Target="../media/image42.tiff"/><Relationship Id="rId5" Type="http://schemas.openxmlformats.org/officeDocument/2006/relationships/image" Target="../media/image36.tiff"/><Relationship Id="rId10" Type="http://schemas.openxmlformats.org/officeDocument/2006/relationships/image" Target="../media/image41.tiff"/><Relationship Id="rId4" Type="http://schemas.openxmlformats.org/officeDocument/2006/relationships/image" Target="../media/image35.tiff"/><Relationship Id="rId9" Type="http://schemas.openxmlformats.org/officeDocument/2006/relationships/image" Target="../media/image40.tiff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image" Target="../media/image4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jpeg"/><Relationship Id="rId5" Type="http://schemas.openxmlformats.org/officeDocument/2006/relationships/image" Target="../media/image49.jpeg"/><Relationship Id="rId4" Type="http://schemas.openxmlformats.org/officeDocument/2006/relationships/image" Target="../media/image53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png"/><Relationship Id="rId7" Type="http://schemas.openxmlformats.org/officeDocument/2006/relationships/image" Target="../media/image8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4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8.tiff"/><Relationship Id="rId4" Type="http://schemas.openxmlformats.org/officeDocument/2006/relationships/image" Target="../media/image2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C:\Documents%20and%20Settings\Administrateur\Bureau\oncotheis\in%20vitro%20lung%20cancer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eur\Bureau\Présentation\lungma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2" y="24084"/>
            <a:ext cx="4203750" cy="6833916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412224" y="6294794"/>
            <a:ext cx="1731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Christophe </a:t>
            </a:r>
            <a:r>
              <a:rPr lang="en-US" sz="1600" dirty="0" err="1" smtClean="0"/>
              <a:t>Mas</a:t>
            </a:r>
            <a:endParaRPr lang="en-US" sz="1600" dirty="0" smtClean="0"/>
          </a:p>
          <a:p>
            <a:r>
              <a:rPr lang="en-US" sz="1400" dirty="0" smtClean="0"/>
              <a:t>PhD, CSO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5679" y="2932093"/>
            <a:ext cx="8851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i="1" smtClean="0">
                <a:solidFill>
                  <a:schemeClr val="accent2">
                    <a:lumMod val="50000"/>
                  </a:schemeClr>
                </a:solidFill>
              </a:rPr>
              <a:t>A novel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3D </a:t>
            </a:r>
            <a:r>
              <a:rPr lang="en-US" sz="2400" b="1" i="1" smtClean="0">
                <a:solidFill>
                  <a:schemeClr val="accent2">
                    <a:lumMod val="50000"/>
                  </a:schemeClr>
                </a:solidFill>
              </a:rPr>
              <a:t>human </a:t>
            </a:r>
            <a:r>
              <a:rPr lang="de-DE" sz="2400" b="1" i="1" smtClean="0">
                <a:solidFill>
                  <a:schemeClr val="accent2">
                    <a:lumMod val="50000"/>
                  </a:schemeClr>
                </a:solidFill>
              </a:rPr>
              <a:t>tissue culture model</a:t>
            </a:r>
            <a:endParaRPr lang="de-DE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i="1" smtClean="0">
                <a:solidFill>
                  <a:schemeClr val="accent2">
                    <a:lumMod val="50000"/>
                  </a:schemeClr>
                </a:solidFill>
              </a:rPr>
              <a:t>for in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vitro lung cancer research</a:t>
            </a:r>
          </a:p>
        </p:txBody>
      </p:sp>
      <p:pic>
        <p:nvPicPr>
          <p:cNvPr id="13" name="Image 12" descr="Oncotheis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882875" y="622300"/>
            <a:ext cx="7112000" cy="19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cocilai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584" y="800100"/>
            <a:ext cx="9211734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2" descr="bilipidic 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35" y="1469872"/>
            <a:ext cx="4691599" cy="1560204"/>
          </a:xfrm>
          <a:prstGeom prst="rect">
            <a:avLst/>
          </a:prstGeom>
        </p:spPr>
      </p:pic>
      <p:grpSp>
        <p:nvGrpSpPr>
          <p:cNvPr id="2" name="Group 123"/>
          <p:cNvGrpSpPr/>
          <p:nvPr/>
        </p:nvGrpSpPr>
        <p:grpSpPr>
          <a:xfrm rot="14622014">
            <a:off x="2783351" y="2942925"/>
            <a:ext cx="489840" cy="612202"/>
            <a:chOff x="2159137" y="3636766"/>
            <a:chExt cx="720090" cy="1255063"/>
          </a:xfrm>
        </p:grpSpPr>
        <p:sp>
          <p:nvSpPr>
            <p:cNvPr id="219" name="Curved Down Arrow 218"/>
            <p:cNvSpPr/>
            <p:nvPr/>
          </p:nvSpPr>
          <p:spPr>
            <a:xfrm rot="5291115">
              <a:off x="2023631" y="4091729"/>
              <a:ext cx="1108710" cy="491490"/>
            </a:xfrm>
            <a:prstGeom prst="curvedDownArrow">
              <a:avLst/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 rot="390522">
              <a:off x="2159137" y="3636766"/>
              <a:ext cx="720090" cy="617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118"/>
          <p:cNvGrpSpPr/>
          <p:nvPr/>
        </p:nvGrpSpPr>
        <p:grpSpPr>
          <a:xfrm>
            <a:off x="3586555" y="4239330"/>
            <a:ext cx="457176" cy="327502"/>
            <a:chOff x="3040463" y="3920153"/>
            <a:chExt cx="457176" cy="327502"/>
          </a:xfrm>
        </p:grpSpPr>
        <p:sp>
          <p:nvSpPr>
            <p:cNvPr id="223" name="Oval 222"/>
            <p:cNvSpPr>
              <a:spLocks noChangeAspect="1"/>
            </p:cNvSpPr>
            <p:nvPr/>
          </p:nvSpPr>
          <p:spPr>
            <a:xfrm>
              <a:off x="3056500" y="3920153"/>
              <a:ext cx="426924" cy="32750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040463" y="3936132"/>
              <a:ext cx="4571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300" b="1" smtClean="0"/>
                <a:t>RAF</a:t>
              </a:r>
              <a:endParaRPr lang="en-GB" sz="1300" b="1"/>
            </a:p>
          </p:txBody>
        </p:sp>
      </p:grpSp>
      <p:sp>
        <p:nvSpPr>
          <p:cNvPr id="231" name="Dodecagon 230"/>
          <p:cNvSpPr/>
          <p:nvPr/>
        </p:nvSpPr>
        <p:spPr>
          <a:xfrm>
            <a:off x="2859768" y="871628"/>
            <a:ext cx="125730" cy="156020"/>
          </a:xfrm>
          <a:prstGeom prst="dodecagon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Dodecagon 231"/>
          <p:cNvSpPr/>
          <p:nvPr/>
        </p:nvSpPr>
        <p:spPr>
          <a:xfrm>
            <a:off x="2582302" y="887364"/>
            <a:ext cx="125730" cy="156020"/>
          </a:xfrm>
          <a:prstGeom prst="dodecagon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Dodecagon 232"/>
          <p:cNvSpPr/>
          <p:nvPr/>
        </p:nvSpPr>
        <p:spPr>
          <a:xfrm>
            <a:off x="2719296" y="1047218"/>
            <a:ext cx="125730" cy="156020"/>
          </a:xfrm>
          <a:prstGeom prst="dodecagon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2096113" y="916518"/>
            <a:ext cx="465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EGF</a:t>
            </a:r>
            <a:endParaRPr lang="en-GB" sz="1400" b="1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1733120" y="2843091"/>
            <a:ext cx="12865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EGF</a:t>
            </a:r>
          </a:p>
          <a:p>
            <a:r>
              <a:rPr lang="fr-CH" sz="14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Receptor</a:t>
            </a:r>
            <a:r>
              <a:rPr lang="fr-CH" sz="1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TK</a:t>
            </a:r>
            <a:endParaRPr lang="en-GB" sz="1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2650957" y="1270332"/>
            <a:ext cx="190500" cy="1797497"/>
            <a:chOff x="4743450" y="480255"/>
            <a:chExt cx="247650" cy="1319970"/>
          </a:xfrm>
        </p:grpSpPr>
        <p:sp>
          <p:nvSpPr>
            <p:cNvPr id="241" name="Rounded Rectangle 240"/>
            <p:cNvSpPr/>
            <p:nvPr/>
          </p:nvSpPr>
          <p:spPr>
            <a:xfrm>
              <a:off x="4743450" y="571500"/>
              <a:ext cx="247650" cy="122872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4789568" y="480255"/>
              <a:ext cx="145569" cy="189238"/>
            </a:xfrm>
            <a:prstGeom prst="ellipse">
              <a:avLst/>
            </a:prstGeom>
            <a:solidFill>
              <a:schemeClr val="bg1"/>
            </a:solidFill>
            <a:ln w="34925"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mtClean="0"/>
            </a:p>
            <a:p>
              <a:pPr algn="ctr"/>
              <a:endParaRPr lang="en-GB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911640" y="1272835"/>
            <a:ext cx="190500" cy="1797497"/>
            <a:chOff x="4743450" y="480255"/>
            <a:chExt cx="247650" cy="1319970"/>
          </a:xfrm>
        </p:grpSpPr>
        <p:sp>
          <p:nvSpPr>
            <p:cNvPr id="244" name="Rounded Rectangle 243"/>
            <p:cNvSpPr/>
            <p:nvPr/>
          </p:nvSpPr>
          <p:spPr>
            <a:xfrm>
              <a:off x="4743450" y="571500"/>
              <a:ext cx="247650" cy="122872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>
            <a:xfrm>
              <a:off x="4789568" y="480255"/>
              <a:ext cx="145569" cy="189238"/>
            </a:xfrm>
            <a:prstGeom prst="ellipse">
              <a:avLst/>
            </a:prstGeom>
            <a:solidFill>
              <a:schemeClr val="bg1"/>
            </a:solidFill>
            <a:ln w="34925"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mtClean="0"/>
            </a:p>
            <a:p>
              <a:pPr algn="ctr"/>
              <a:endParaRPr lang="en-GB"/>
            </a:p>
          </p:txBody>
        </p:sp>
      </p:grpSp>
      <p:sp>
        <p:nvSpPr>
          <p:cNvPr id="246" name="Rounded Rectangle 245"/>
          <p:cNvSpPr/>
          <p:nvPr/>
        </p:nvSpPr>
        <p:spPr>
          <a:xfrm>
            <a:off x="2664412" y="2638662"/>
            <a:ext cx="162000" cy="12828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ounded Rectangle 246"/>
          <p:cNvSpPr/>
          <p:nvPr/>
        </p:nvSpPr>
        <p:spPr>
          <a:xfrm>
            <a:off x="2921296" y="2638662"/>
            <a:ext cx="162000" cy="12828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15"/>
          <p:cNvGrpSpPr/>
          <p:nvPr/>
        </p:nvGrpSpPr>
        <p:grpSpPr>
          <a:xfrm>
            <a:off x="3138235" y="3259477"/>
            <a:ext cx="611065" cy="327502"/>
            <a:chOff x="2425165" y="3067521"/>
            <a:chExt cx="611065" cy="327502"/>
          </a:xfrm>
        </p:grpSpPr>
        <p:sp>
          <p:nvSpPr>
            <p:cNvPr id="249" name="Oval 20"/>
            <p:cNvSpPr>
              <a:spLocks noChangeAspect="1"/>
            </p:cNvSpPr>
            <p:nvPr/>
          </p:nvSpPr>
          <p:spPr>
            <a:xfrm>
              <a:off x="2526310" y="3067521"/>
              <a:ext cx="426923" cy="32750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425165" y="3083775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dirty="0" smtClean="0"/>
                <a:t>GRB2</a:t>
              </a:r>
              <a:endParaRPr lang="en-GB" sz="1200" b="1" dirty="0"/>
            </a:p>
          </p:txBody>
        </p:sp>
      </p:grpSp>
      <p:grpSp>
        <p:nvGrpSpPr>
          <p:cNvPr id="7" name="Group 79"/>
          <p:cNvGrpSpPr/>
          <p:nvPr/>
        </p:nvGrpSpPr>
        <p:grpSpPr>
          <a:xfrm>
            <a:off x="3040484" y="4826628"/>
            <a:ext cx="452367" cy="327502"/>
            <a:chOff x="2565953" y="4189411"/>
            <a:chExt cx="452367" cy="327502"/>
          </a:xfrm>
        </p:grpSpPr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2580471" y="4189411"/>
              <a:ext cx="426924" cy="32750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2565953" y="4214184"/>
              <a:ext cx="45236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300" b="1" smtClean="0"/>
                <a:t>ERK</a:t>
              </a:r>
              <a:endParaRPr lang="en-GB" sz="1300" b="1"/>
            </a:p>
          </p:txBody>
        </p:sp>
      </p:grpSp>
      <p:grpSp>
        <p:nvGrpSpPr>
          <p:cNvPr id="8" name="Group 116"/>
          <p:cNvGrpSpPr/>
          <p:nvPr/>
        </p:nvGrpSpPr>
        <p:grpSpPr>
          <a:xfrm>
            <a:off x="3579380" y="3528959"/>
            <a:ext cx="453970" cy="327502"/>
            <a:chOff x="2898116" y="3257492"/>
            <a:chExt cx="453970" cy="327502"/>
          </a:xfrm>
        </p:grpSpPr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2915176" y="3257492"/>
              <a:ext cx="426924" cy="32750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898116" y="3271933"/>
              <a:ext cx="45397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300" b="1" smtClean="0"/>
                <a:t>SOS</a:t>
              </a:r>
              <a:endParaRPr lang="en-GB" sz="1300" b="1"/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2157116" y="6137691"/>
            <a:ext cx="122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smtClean="0"/>
              <a:t>Cell proliferation</a:t>
            </a:r>
          </a:p>
          <a:p>
            <a:pPr algn="ctr"/>
            <a:r>
              <a:rPr lang="fr-CH" sz="1200" b="1" smtClean="0"/>
              <a:t>decreased</a:t>
            </a:r>
            <a:endParaRPr lang="en-GB" sz="1200" b="1"/>
          </a:p>
        </p:txBody>
      </p:sp>
      <p:pic>
        <p:nvPicPr>
          <p:cNvPr id="262" name="Picture 6" descr="http://josean.afinet.org/b92/fotos/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36038" y="6157661"/>
            <a:ext cx="333375" cy="362790"/>
          </a:xfrm>
          <a:prstGeom prst="rect">
            <a:avLst/>
          </a:prstGeom>
          <a:noFill/>
        </p:spPr>
      </p:pic>
      <p:sp>
        <p:nvSpPr>
          <p:cNvPr id="269" name="Dodecagon 268"/>
          <p:cNvSpPr/>
          <p:nvPr/>
        </p:nvSpPr>
        <p:spPr>
          <a:xfrm>
            <a:off x="2949884" y="1118283"/>
            <a:ext cx="125730" cy="156020"/>
          </a:xfrm>
          <a:prstGeom prst="dodecagon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146"/>
          <p:cNvGrpSpPr>
            <a:grpSpLocks noChangeAspect="1"/>
          </p:cNvGrpSpPr>
          <p:nvPr/>
        </p:nvGrpSpPr>
        <p:grpSpPr>
          <a:xfrm>
            <a:off x="3741051" y="3798661"/>
            <a:ext cx="980424" cy="617499"/>
            <a:chOff x="4697417" y="3530379"/>
            <a:chExt cx="550152" cy="346503"/>
          </a:xfrm>
        </p:grpSpPr>
        <p:sp>
          <p:nvSpPr>
            <p:cNvPr id="271" name="12-Point Star 270"/>
            <p:cNvSpPr/>
            <p:nvPr/>
          </p:nvSpPr>
          <p:spPr>
            <a:xfrm>
              <a:off x="4746929" y="3530379"/>
              <a:ext cx="457200" cy="291600"/>
            </a:xfrm>
            <a:prstGeom prst="star12">
              <a:avLst>
                <a:gd name="adj" fmla="val 41820"/>
              </a:avLst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4697417" y="3584493"/>
              <a:ext cx="550152" cy="292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300" b="1" smtClean="0"/>
                <a:t>KRAS</a:t>
              </a:r>
              <a:endParaRPr lang="en-GB" sz="1300" b="1"/>
            </a:p>
          </p:txBody>
        </p:sp>
      </p:grpSp>
      <p:pic>
        <p:nvPicPr>
          <p:cNvPr id="282" name="Picture 2" descr="http://cdn1.iconfinder.com/data/icons/softwaredemo/PNG/128x128/DeleteRe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390412">
            <a:off x="2829039" y="5138245"/>
            <a:ext cx="341030" cy="341030"/>
          </a:xfrm>
          <a:prstGeom prst="rect">
            <a:avLst/>
          </a:prstGeom>
          <a:noFill/>
        </p:spPr>
      </p:pic>
      <p:grpSp>
        <p:nvGrpSpPr>
          <p:cNvPr id="11" name="Group 69"/>
          <p:cNvGrpSpPr/>
          <p:nvPr/>
        </p:nvGrpSpPr>
        <p:grpSpPr>
          <a:xfrm>
            <a:off x="1317010" y="5071494"/>
            <a:ext cx="1524293" cy="1009155"/>
            <a:chOff x="872510" y="4468244"/>
            <a:chExt cx="1524293" cy="1009155"/>
          </a:xfrm>
        </p:grpSpPr>
        <p:grpSp>
          <p:nvGrpSpPr>
            <p:cNvPr id="12" name="Group 75"/>
            <p:cNvGrpSpPr>
              <a:grpSpLocks noChangeAspect="1"/>
            </p:cNvGrpSpPr>
            <p:nvPr/>
          </p:nvGrpSpPr>
          <p:grpSpPr>
            <a:xfrm>
              <a:off x="872510" y="4468244"/>
              <a:ext cx="1524293" cy="1009155"/>
              <a:chOff x="1092152" y="4515868"/>
              <a:chExt cx="1693659" cy="1245870"/>
            </a:xfrm>
          </p:grpSpPr>
          <p:sp>
            <p:nvSpPr>
              <p:cNvPr id="78" name="Oval 77"/>
              <p:cNvSpPr/>
              <p:nvPr/>
            </p:nvSpPr>
            <p:spPr>
              <a:xfrm rot="893566">
                <a:off x="1092152" y="4515868"/>
                <a:ext cx="1693659" cy="124587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 rot="893566">
                <a:off x="1143017" y="4571123"/>
                <a:ext cx="1583678" cy="1121283"/>
              </a:xfrm>
              <a:prstGeom prst="ellipse">
                <a:avLst/>
              </a:prstGeom>
              <a:blipFill>
                <a:blip r:embed="rId5" cstate="print"/>
                <a:tile tx="0" ty="0" sx="100000" sy="100000" flip="none" algn="tl"/>
              </a:blipFill>
              <a:ln w="6350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 rot="2942034">
              <a:off x="930985" y="4948295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00" smtClean="0"/>
                <a:t>nu</a:t>
              </a:r>
              <a:endParaRPr lang="en-GB" sz="1000"/>
            </a:p>
          </p:txBody>
        </p:sp>
        <p:sp>
          <p:nvSpPr>
            <p:cNvPr id="73" name="Oval 72"/>
            <p:cNvSpPr/>
            <p:nvPr/>
          </p:nvSpPr>
          <p:spPr>
            <a:xfrm rot="1048355">
              <a:off x="1086581" y="4710761"/>
              <a:ext cx="248448" cy="143517"/>
            </a:xfrm>
            <a:prstGeom prst="ellipse">
              <a:avLst/>
            </a:prstGeom>
            <a:blipFill>
              <a:blip r:embed="rId6" cstate="print"/>
              <a:tile tx="0" ty="0" sx="100000" sy="100000" flip="none" algn="tl"/>
            </a:blipFill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28814" y="4800337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050" b="1"/>
            </a:p>
          </p:txBody>
        </p:sp>
        <p:sp>
          <p:nvSpPr>
            <p:cNvPr id="76" name="TextBox 75"/>
            <p:cNvSpPr txBox="1"/>
            <p:nvPr/>
          </p:nvSpPr>
          <p:spPr>
            <a:xfrm rot="2244660">
              <a:off x="1025918" y="5049641"/>
              <a:ext cx="3321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00" smtClean="0"/>
                <a:t>cle</a:t>
              </a:r>
              <a:endParaRPr lang="en-GB" sz="1000"/>
            </a:p>
          </p:txBody>
        </p:sp>
        <p:sp>
          <p:nvSpPr>
            <p:cNvPr id="77" name="TextBox 76"/>
            <p:cNvSpPr txBox="1"/>
            <p:nvPr/>
          </p:nvSpPr>
          <p:spPr>
            <a:xfrm rot="1852964">
              <a:off x="1152546" y="5128549"/>
              <a:ext cx="3016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00" smtClean="0"/>
                <a:t>us</a:t>
              </a:r>
              <a:endParaRPr lang="en-GB" sz="1000"/>
            </a:p>
          </p:txBody>
        </p:sp>
      </p:grpSp>
      <p:sp>
        <p:nvSpPr>
          <p:cNvPr id="81" name="Rounded Rectangle 18"/>
          <p:cNvSpPr/>
          <p:nvPr/>
        </p:nvSpPr>
        <p:spPr>
          <a:xfrm>
            <a:off x="5191848" y="1216288"/>
            <a:ext cx="3840329" cy="1419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smtClean="0">
                <a:solidFill>
                  <a:srgbClr val="FF0000"/>
                </a:solidFill>
              </a:rPr>
              <a:t>KRAS activated in</a:t>
            </a:r>
          </a:p>
          <a:p>
            <a:pPr algn="ctr"/>
            <a:r>
              <a:rPr lang="fr-CH" b="1" smtClean="0">
                <a:solidFill>
                  <a:srgbClr val="FF0000"/>
                </a:solidFill>
                <a:sym typeface="Symbol"/>
              </a:rPr>
              <a:t> </a:t>
            </a:r>
            <a:r>
              <a:rPr lang="fr-CH" b="1" smtClean="0">
                <a:solidFill>
                  <a:srgbClr val="FF0000"/>
                </a:solidFill>
              </a:rPr>
              <a:t>30% of lung adenocarcinoma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3" name="Group 108"/>
          <p:cNvGrpSpPr/>
          <p:nvPr/>
        </p:nvGrpSpPr>
        <p:grpSpPr>
          <a:xfrm>
            <a:off x="3160075" y="2553057"/>
            <a:ext cx="1096594" cy="338554"/>
            <a:chOff x="4460685" y="3548233"/>
            <a:chExt cx="1096594" cy="338554"/>
          </a:xfrm>
        </p:grpSpPr>
        <p:sp>
          <p:nvSpPr>
            <p:cNvPr id="59" name="TextBox 266"/>
            <p:cNvSpPr txBox="1"/>
            <p:nvPr/>
          </p:nvSpPr>
          <p:spPr>
            <a:xfrm>
              <a:off x="4561494" y="3548233"/>
              <a:ext cx="99578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CH" sz="1600" b="1" dirty="0" err="1" smtClean="0"/>
                <a:t>erlotinib</a:t>
              </a:r>
              <a:endParaRPr lang="en-GB" sz="1600" b="1" dirty="0"/>
            </a:p>
          </p:txBody>
        </p:sp>
        <p:sp>
          <p:nvSpPr>
            <p:cNvPr id="63" name="Isosceles Triangle 267"/>
            <p:cNvSpPr/>
            <p:nvPr/>
          </p:nvSpPr>
          <p:spPr>
            <a:xfrm rot="16200000">
              <a:off x="4460683" y="3665553"/>
              <a:ext cx="143124" cy="14312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Rectangle 592"/>
          <p:cNvSpPr>
            <a:spLocks noChangeArrowheads="1"/>
          </p:cNvSpPr>
          <p:nvPr/>
        </p:nvSpPr>
        <p:spPr bwMode="auto">
          <a:xfrm>
            <a:off x="525439" y="95532"/>
            <a:ext cx="8093123" cy="46141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 smtClean="0"/>
              <a:t>Efficacy study of the MEK inhibitors </a:t>
            </a:r>
            <a:r>
              <a:rPr lang="en-GB" sz="2000" b="1" dirty="0" err="1" smtClean="0"/>
              <a:t>Selumetinib</a:t>
            </a:r>
            <a:r>
              <a:rPr lang="en-GB" sz="2000" b="1" dirty="0" smtClean="0"/>
              <a:t> and </a:t>
            </a:r>
            <a:r>
              <a:rPr lang="en-GB" sz="2000" b="1" dirty="0" err="1" smtClean="0"/>
              <a:t>Trametinib</a:t>
            </a:r>
            <a:endParaRPr lang="en-US" sz="2000" b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3273390" y="4525408"/>
            <a:ext cx="3196687" cy="854053"/>
            <a:chOff x="3273390" y="4525408"/>
            <a:chExt cx="3196687" cy="854053"/>
          </a:xfrm>
        </p:grpSpPr>
        <p:sp>
          <p:nvSpPr>
            <p:cNvPr id="263" name="&quot;No&quot; Symbol 262"/>
            <p:cNvSpPr>
              <a:spLocks noChangeAspect="1"/>
            </p:cNvSpPr>
            <p:nvPr/>
          </p:nvSpPr>
          <p:spPr>
            <a:xfrm>
              <a:off x="3273390" y="4525408"/>
              <a:ext cx="460778" cy="332363"/>
            </a:xfrm>
            <a:prstGeom prst="noSmoking">
              <a:avLst>
                <a:gd name="adj" fmla="val 11833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9" name="Groupe 60"/>
            <p:cNvGrpSpPr/>
            <p:nvPr/>
          </p:nvGrpSpPr>
          <p:grpSpPr>
            <a:xfrm>
              <a:off x="3853836" y="4553988"/>
              <a:ext cx="2616241" cy="825473"/>
              <a:chOff x="3853836" y="4553988"/>
              <a:chExt cx="2616241" cy="825473"/>
            </a:xfrm>
          </p:grpSpPr>
          <p:grpSp>
            <p:nvGrpSpPr>
              <p:cNvPr id="71" name="Group 108"/>
              <p:cNvGrpSpPr/>
              <p:nvPr/>
            </p:nvGrpSpPr>
            <p:grpSpPr>
              <a:xfrm>
                <a:off x="3853836" y="4553988"/>
                <a:ext cx="2616241" cy="338554"/>
                <a:chOff x="4460685" y="3590765"/>
                <a:chExt cx="2616241" cy="338554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4561494" y="3590765"/>
                  <a:ext cx="25154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600" b="1" smtClean="0"/>
                    <a:t>selumetinib </a:t>
                  </a:r>
                  <a:r>
                    <a:rPr lang="fr-CH" sz="1600" b="1" dirty="0" smtClean="0"/>
                    <a:t>/ </a:t>
                  </a:r>
                  <a:r>
                    <a:rPr lang="fr-CH" sz="1600" b="1" dirty="0" err="1" smtClean="0"/>
                    <a:t>trametinib</a:t>
                  </a:r>
                  <a:endParaRPr lang="en-GB" sz="1600" b="1" dirty="0"/>
                </a:p>
              </p:txBody>
            </p:sp>
            <p:sp>
              <p:nvSpPr>
                <p:cNvPr id="83" name="Isosceles Triangle 82"/>
                <p:cNvSpPr/>
                <p:nvPr/>
              </p:nvSpPr>
              <p:spPr>
                <a:xfrm rot="16200000">
                  <a:off x="4460683" y="3701178"/>
                  <a:ext cx="143124" cy="1431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5" name="TextBox 19"/>
              <p:cNvSpPr txBox="1"/>
              <p:nvPr/>
            </p:nvSpPr>
            <p:spPr>
              <a:xfrm>
                <a:off x="4779750" y="4917796"/>
                <a:ext cx="888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 smtClean="0">
                    <a:solidFill>
                      <a:schemeClr val="accent2"/>
                    </a:solidFill>
                  </a:rPr>
                  <a:t>MEK1/2</a:t>
                </a:r>
              </a:p>
              <a:p>
                <a:pPr algn="ctr"/>
                <a:r>
                  <a:rPr lang="fr-CH" sz="1200" b="1" smtClean="0">
                    <a:solidFill>
                      <a:schemeClr val="accent2"/>
                    </a:solidFill>
                  </a:rPr>
                  <a:t>inhibitors</a:t>
                </a:r>
                <a:endParaRPr lang="en-GB" sz="12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64" name="TextBox 263"/>
          <p:cNvSpPr txBox="1">
            <a:spLocks noChangeAspect="1"/>
          </p:cNvSpPr>
          <p:nvPr/>
        </p:nvSpPr>
        <p:spPr>
          <a:xfrm>
            <a:off x="3246137" y="4547022"/>
            <a:ext cx="5036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300" b="1" smtClean="0"/>
              <a:t>MEK</a:t>
            </a:r>
            <a:endParaRPr lang="en-GB" sz="1300" b="1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" name="Picture 89" descr="Oncotheis.png"/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91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88198" y="968996"/>
            <a:ext cx="1457502" cy="5162773"/>
            <a:chOff x="6388198" y="968996"/>
            <a:chExt cx="1457502" cy="5162773"/>
          </a:xfrm>
        </p:grpSpPr>
        <p:pic>
          <p:nvPicPr>
            <p:cNvPr id="79" name="Picture 11" descr="m_selu_d1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8198" y="1410252"/>
              <a:ext cx="1457502" cy="1550327"/>
            </a:xfrm>
            <a:prstGeom prst="rect">
              <a:avLst/>
            </a:prstGeom>
          </p:spPr>
        </p:pic>
        <p:sp>
          <p:nvSpPr>
            <p:cNvPr id="82" name="TextBox 26"/>
            <p:cNvSpPr txBox="1"/>
            <p:nvPr/>
          </p:nvSpPr>
          <p:spPr>
            <a:xfrm>
              <a:off x="6635513" y="968996"/>
              <a:ext cx="958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 smtClean="0"/>
                <a:t>erlotinib </a:t>
              </a:r>
              <a:endParaRPr lang="en-GB" sz="1600" dirty="0"/>
            </a:p>
          </p:txBody>
        </p:sp>
        <p:pic>
          <p:nvPicPr>
            <p:cNvPr id="80" name="Picture 12" descr="m_erlo_d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8198" y="2995848"/>
              <a:ext cx="1457502" cy="1550327"/>
            </a:xfrm>
            <a:prstGeom prst="rect">
              <a:avLst/>
            </a:prstGeom>
          </p:spPr>
        </p:pic>
        <p:pic>
          <p:nvPicPr>
            <p:cNvPr id="81" name="Picture 13" descr="m_erlo_d3.t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8198" y="4581442"/>
              <a:ext cx="1457502" cy="155032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288513" y="968996"/>
            <a:ext cx="2958454" cy="5162773"/>
            <a:chOff x="3288513" y="968996"/>
            <a:chExt cx="2958454" cy="5162773"/>
          </a:xfrm>
        </p:grpSpPr>
        <p:pic>
          <p:nvPicPr>
            <p:cNvPr id="75" name="Picture 18" descr="m_selu_d1.t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8513" y="1410252"/>
              <a:ext cx="1457502" cy="1550327"/>
            </a:xfrm>
            <a:prstGeom prst="rect">
              <a:avLst/>
            </a:prstGeom>
          </p:spPr>
        </p:pic>
        <p:sp>
          <p:nvSpPr>
            <p:cNvPr id="78" name="TextBox 27"/>
            <p:cNvSpPr txBox="1"/>
            <p:nvPr/>
          </p:nvSpPr>
          <p:spPr>
            <a:xfrm>
              <a:off x="3390249" y="968996"/>
              <a:ext cx="12202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 smtClean="0"/>
                <a:t>selumetinib</a:t>
              </a:r>
            </a:p>
          </p:txBody>
        </p:sp>
        <p:pic>
          <p:nvPicPr>
            <p:cNvPr id="67" name="Picture 22" descr="m_tra_d1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9465" y="1410252"/>
              <a:ext cx="1457502" cy="1550327"/>
            </a:xfrm>
            <a:prstGeom prst="rect">
              <a:avLst/>
            </a:prstGeom>
          </p:spPr>
        </p:pic>
        <p:sp>
          <p:nvSpPr>
            <p:cNvPr id="70" name="TextBox 29"/>
            <p:cNvSpPr txBox="1"/>
            <p:nvPr/>
          </p:nvSpPr>
          <p:spPr>
            <a:xfrm>
              <a:off x="4950649" y="968996"/>
              <a:ext cx="1085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 smtClean="0"/>
                <a:t>trametinib</a:t>
              </a:r>
            </a:p>
          </p:txBody>
        </p:sp>
        <p:pic>
          <p:nvPicPr>
            <p:cNvPr id="76" name="Picture 19" descr="m_selu_d2.t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8513" y="2995848"/>
              <a:ext cx="1457502" cy="1550327"/>
            </a:xfrm>
            <a:prstGeom prst="rect">
              <a:avLst/>
            </a:prstGeom>
          </p:spPr>
        </p:pic>
        <p:pic>
          <p:nvPicPr>
            <p:cNvPr id="68" name="Picture 23" descr="m_tra_d2.t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9465" y="2995848"/>
              <a:ext cx="1457502" cy="1550327"/>
            </a:xfrm>
            <a:prstGeom prst="rect">
              <a:avLst/>
            </a:prstGeom>
          </p:spPr>
        </p:pic>
        <p:pic>
          <p:nvPicPr>
            <p:cNvPr id="77" name="Picture 21" descr="m_selu_d3.t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88513" y="4581442"/>
              <a:ext cx="1457502" cy="1550327"/>
            </a:xfrm>
            <a:prstGeom prst="rect">
              <a:avLst/>
            </a:prstGeom>
          </p:spPr>
        </p:pic>
        <p:pic>
          <p:nvPicPr>
            <p:cNvPr id="69" name="Picture 24" descr="m_tra_d3.t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9465" y="4581442"/>
              <a:ext cx="1457502" cy="155032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298301" y="968996"/>
            <a:ext cx="1867932" cy="5162773"/>
            <a:chOff x="1298301" y="968996"/>
            <a:chExt cx="1867932" cy="5162773"/>
          </a:xfrm>
        </p:grpSpPr>
        <p:sp>
          <p:nvSpPr>
            <p:cNvPr id="64" name="TextBox 30"/>
            <p:cNvSpPr txBox="1"/>
            <p:nvPr/>
          </p:nvSpPr>
          <p:spPr>
            <a:xfrm rot="16200000">
              <a:off x="1124375" y="2001441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dirty="0" err="1" smtClean="0"/>
                <a:t>day</a:t>
              </a:r>
              <a:r>
                <a:rPr lang="fr-CH" sz="1600" dirty="0" smtClean="0"/>
                <a:t> 0</a:t>
              </a:r>
              <a:endParaRPr lang="en-GB" sz="1600" dirty="0"/>
            </a:p>
          </p:txBody>
        </p:sp>
        <p:pic>
          <p:nvPicPr>
            <p:cNvPr id="59" name="Picture 7" descr="test.t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08731" y="1410252"/>
              <a:ext cx="1457502" cy="1550327"/>
            </a:xfrm>
            <a:prstGeom prst="rect">
              <a:avLst/>
            </a:prstGeom>
          </p:spPr>
        </p:pic>
        <p:sp>
          <p:nvSpPr>
            <p:cNvPr id="65" name="TextBox 31"/>
            <p:cNvSpPr txBox="1"/>
            <p:nvPr/>
          </p:nvSpPr>
          <p:spPr>
            <a:xfrm rot="16200000">
              <a:off x="1124377" y="3601185"/>
              <a:ext cx="68640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smtClean="0"/>
                <a:t>day 9</a:t>
              </a:r>
              <a:endParaRPr lang="en-GB" sz="1600"/>
            </a:p>
          </p:txBody>
        </p:sp>
        <p:pic>
          <p:nvPicPr>
            <p:cNvPr id="60" name="Picture 8" descr="m_dmso_d2.t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08731" y="2995848"/>
              <a:ext cx="1457502" cy="1550327"/>
            </a:xfrm>
            <a:prstGeom prst="rect">
              <a:avLst/>
            </a:prstGeom>
          </p:spPr>
        </p:pic>
        <p:sp>
          <p:nvSpPr>
            <p:cNvPr id="62" name="TextBox 25"/>
            <p:cNvSpPr txBox="1"/>
            <p:nvPr/>
          </p:nvSpPr>
          <p:spPr>
            <a:xfrm>
              <a:off x="2043542" y="968996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dirty="0" smtClean="0"/>
                <a:t>DMSO</a:t>
              </a:r>
              <a:endParaRPr lang="en-GB" sz="1600" dirty="0"/>
            </a:p>
          </p:txBody>
        </p:sp>
        <p:sp>
          <p:nvSpPr>
            <p:cNvPr id="66" name="TextBox 32"/>
            <p:cNvSpPr txBox="1"/>
            <p:nvPr/>
          </p:nvSpPr>
          <p:spPr>
            <a:xfrm rot="16200000">
              <a:off x="1093180" y="5173582"/>
              <a:ext cx="8002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smtClean="0"/>
                <a:t>day 20</a:t>
              </a:r>
              <a:endParaRPr lang="en-GB" sz="1600"/>
            </a:p>
          </p:txBody>
        </p:sp>
        <p:pic>
          <p:nvPicPr>
            <p:cNvPr id="61" name="Picture 9" descr="m_dmso_d3.ti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08731" y="4581442"/>
              <a:ext cx="1457502" cy="1550327"/>
            </a:xfrm>
            <a:prstGeom prst="rect">
              <a:avLst/>
            </a:prstGeom>
          </p:spPr>
        </p:pic>
        <p:cxnSp>
          <p:nvCxnSpPr>
            <p:cNvPr id="63" name="Straight Connector 35"/>
            <p:cNvCxnSpPr/>
            <p:nvPr/>
          </p:nvCxnSpPr>
          <p:spPr>
            <a:xfrm rot="10800000" flipH="1">
              <a:off x="1751333" y="6050324"/>
              <a:ext cx="223484" cy="22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592"/>
          <p:cNvSpPr>
            <a:spLocks noChangeArrowheads="1"/>
          </p:cNvSpPr>
          <p:nvPr/>
        </p:nvSpPr>
        <p:spPr bwMode="auto">
          <a:xfrm>
            <a:off x="525439" y="95532"/>
            <a:ext cx="8093123" cy="46141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 smtClean="0"/>
              <a:t>Efficacy study of the MEK inhibitors </a:t>
            </a:r>
            <a:r>
              <a:rPr lang="en-GB" sz="2000" b="1" dirty="0" err="1" smtClean="0"/>
              <a:t>Selumetinib</a:t>
            </a:r>
            <a:r>
              <a:rPr lang="en-GB" sz="2000" b="1" dirty="0" smtClean="0"/>
              <a:t> and </a:t>
            </a:r>
            <a:r>
              <a:rPr lang="en-GB" sz="2000" b="1" dirty="0" err="1" smtClean="0"/>
              <a:t>Trametinib</a:t>
            </a:r>
            <a:endParaRPr lang="en-US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Picture 31" descr="Oncotheis.png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33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297269" y="792232"/>
            <a:ext cx="2655743" cy="3760959"/>
            <a:chOff x="297269" y="792232"/>
            <a:chExt cx="2655743" cy="3760959"/>
          </a:xfrm>
        </p:grpSpPr>
        <p:grpSp>
          <p:nvGrpSpPr>
            <p:cNvPr id="34" name="Groupe 33"/>
            <p:cNvGrpSpPr/>
            <p:nvPr/>
          </p:nvGrpSpPr>
          <p:grpSpPr>
            <a:xfrm>
              <a:off x="297269" y="1287978"/>
              <a:ext cx="2655743" cy="3265213"/>
              <a:chOff x="332894" y="314228"/>
              <a:chExt cx="2655743" cy="3265213"/>
            </a:xfrm>
          </p:grpSpPr>
          <p:pic>
            <p:nvPicPr>
              <p:cNvPr id="21" name="Picture 16" descr="Growth 34days_Selumetinib (mean+SEM).tiff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332894" y="314228"/>
                <a:ext cx="2570480" cy="3117982"/>
              </a:xfrm>
              <a:prstGeom prst="rect">
                <a:avLst/>
              </a:prstGeom>
            </p:spPr>
          </p:pic>
          <p:sp>
            <p:nvSpPr>
              <p:cNvPr id="22" name="TextBox 48"/>
              <p:cNvSpPr txBox="1"/>
              <p:nvPr/>
            </p:nvSpPr>
            <p:spPr>
              <a:xfrm>
                <a:off x="1034488" y="3331678"/>
                <a:ext cx="7791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treatment</a:t>
                </a:r>
                <a:endParaRPr lang="en-US" sz="1000" dirty="0">
                  <a:latin typeface="Symbol" charset="2"/>
                  <a:cs typeface="Symbol" charset="2"/>
                </a:endParaRPr>
              </a:p>
            </p:txBody>
          </p:sp>
          <p:grpSp>
            <p:nvGrpSpPr>
              <p:cNvPr id="2" name="Group 16"/>
              <p:cNvGrpSpPr/>
              <p:nvPr/>
            </p:nvGrpSpPr>
            <p:grpSpPr>
              <a:xfrm>
                <a:off x="842487" y="3333220"/>
                <a:ext cx="1954804" cy="246221"/>
                <a:chOff x="1118347" y="3221535"/>
                <a:chExt cx="1788941" cy="188356"/>
              </a:xfrm>
            </p:grpSpPr>
            <p:sp>
              <p:nvSpPr>
                <p:cNvPr id="24" name="Rounded Rectangle 50"/>
                <p:cNvSpPr/>
                <p:nvPr/>
              </p:nvSpPr>
              <p:spPr>
                <a:xfrm>
                  <a:off x="1118347" y="3267079"/>
                  <a:ext cx="1041401" cy="127000"/>
                </a:xfrm>
                <a:prstGeom prst="roundRect">
                  <a:avLst/>
                </a:prstGeom>
                <a:solidFill>
                  <a:srgbClr val="FF0000">
                    <a:alpha val="25000"/>
                  </a:srgbClr>
                </a:solidFill>
                <a:ln>
                  <a:solidFill>
                    <a:srgbClr val="FF0000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" name="Group 10"/>
                <p:cNvGrpSpPr/>
                <p:nvPr/>
              </p:nvGrpSpPr>
              <p:grpSpPr>
                <a:xfrm>
                  <a:off x="2173818" y="3221535"/>
                  <a:ext cx="733470" cy="188356"/>
                  <a:chOff x="2319868" y="3636192"/>
                  <a:chExt cx="681566" cy="239503"/>
                </a:xfrm>
              </p:grpSpPr>
              <p:sp>
                <p:nvSpPr>
                  <p:cNvPr id="26" name="Rounded Rectangle 6"/>
                  <p:cNvSpPr/>
                  <p:nvPr/>
                </p:nvSpPr>
                <p:spPr>
                  <a:xfrm>
                    <a:off x="2319868" y="3694088"/>
                    <a:ext cx="681566" cy="161486"/>
                  </a:xfrm>
                  <a:prstGeom prst="roundRect">
                    <a:avLst/>
                  </a:prstGeom>
                  <a:solidFill>
                    <a:schemeClr val="tx1">
                      <a:lumMod val="95000"/>
                      <a:lumOff val="5000"/>
                      <a:alpha val="25000"/>
                    </a:schemeClr>
                  </a:solidFill>
                  <a:ln>
                    <a:solidFill>
                      <a:schemeClr val="bg1">
                        <a:lumMod val="85000"/>
                        <a:alpha val="2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TextBox 53"/>
                  <p:cNvSpPr txBox="1"/>
                  <p:nvPr/>
                </p:nvSpPr>
                <p:spPr>
                  <a:xfrm>
                    <a:off x="2428007" y="3636192"/>
                    <a:ext cx="507696" cy="2395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/>
                      <a:t>wash</a:t>
                    </a:r>
                    <a:endParaRPr lang="en-US" sz="1000" dirty="0"/>
                  </a:p>
                </p:txBody>
              </p:sp>
            </p:grpSp>
          </p:grpSp>
          <p:sp>
            <p:nvSpPr>
              <p:cNvPr id="28" name="TextBox 54"/>
              <p:cNvSpPr txBox="1"/>
              <p:nvPr/>
            </p:nvSpPr>
            <p:spPr>
              <a:xfrm>
                <a:off x="2570534" y="2983448"/>
                <a:ext cx="4181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days</a:t>
                </a:r>
                <a:endParaRPr lang="en-US" sz="1000" dirty="0"/>
              </a:p>
            </p:txBody>
          </p:sp>
          <p:cxnSp>
            <p:nvCxnSpPr>
              <p:cNvPr id="29" name="Straight Arrow Connector 55"/>
              <p:cNvCxnSpPr/>
              <p:nvPr/>
            </p:nvCxnSpPr>
            <p:spPr>
              <a:xfrm rot="5400000">
                <a:off x="1825675" y="2919966"/>
                <a:ext cx="254000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7"/>
            <p:cNvSpPr txBox="1"/>
            <p:nvPr/>
          </p:nvSpPr>
          <p:spPr>
            <a:xfrm>
              <a:off x="900501" y="792232"/>
              <a:ext cx="20304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selumetinib</a:t>
              </a:r>
              <a:endParaRPr lang="en-US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543126" y="792232"/>
            <a:ext cx="4943444" cy="3805933"/>
            <a:chOff x="3543126" y="792232"/>
            <a:chExt cx="4943444" cy="3805933"/>
          </a:xfrm>
        </p:grpSpPr>
        <p:pic>
          <p:nvPicPr>
            <p:cNvPr id="18" name="Picture 12" descr="Growth_Trametinib (mean+SEM).tif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543126" y="1797246"/>
              <a:ext cx="2103120" cy="2771775"/>
            </a:xfrm>
            <a:prstGeom prst="rect">
              <a:avLst/>
            </a:prstGeom>
          </p:spPr>
        </p:pic>
        <p:pic>
          <p:nvPicPr>
            <p:cNvPr id="20" name="Picture 14" descr=" Growth_Erlotinib (mean+SEM).tif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236359" y="1826390"/>
              <a:ext cx="2120265" cy="2771775"/>
            </a:xfrm>
            <a:prstGeom prst="rect">
              <a:avLst/>
            </a:prstGeom>
          </p:spPr>
        </p:pic>
        <p:sp>
          <p:nvSpPr>
            <p:cNvPr id="35" name="TextBox 7"/>
            <p:cNvSpPr txBox="1"/>
            <p:nvPr/>
          </p:nvSpPr>
          <p:spPr>
            <a:xfrm>
              <a:off x="3796101" y="792232"/>
              <a:ext cx="203132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       </a:t>
              </a:r>
              <a:r>
                <a:rPr lang="en-US" dirty="0" err="1" smtClean="0"/>
                <a:t>trametinib</a:t>
              </a:r>
              <a:r>
                <a:rPr lang="en-US" dirty="0" smtClean="0"/>
                <a:t>      </a:t>
              </a:r>
              <a:endParaRPr lang="en-US" dirty="0"/>
            </a:p>
          </p:txBody>
        </p:sp>
        <p:sp>
          <p:nvSpPr>
            <p:cNvPr id="37" name="TextBox 7"/>
            <p:cNvSpPr txBox="1"/>
            <p:nvPr/>
          </p:nvSpPr>
          <p:spPr>
            <a:xfrm>
              <a:off x="6456170" y="792232"/>
              <a:ext cx="20304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erlotinib</a:t>
              </a:r>
              <a:endParaRPr lang="en-US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4178136" y="5264006"/>
            <a:ext cx="3817874" cy="1322387"/>
            <a:chOff x="4178136" y="5264006"/>
            <a:chExt cx="3817874" cy="1322387"/>
          </a:xfrm>
        </p:grpSpPr>
        <p:sp>
          <p:nvSpPr>
            <p:cNvPr id="43" name="Rectangle à coins arrondis 42"/>
            <p:cNvSpPr/>
            <p:nvPr/>
          </p:nvSpPr>
          <p:spPr>
            <a:xfrm>
              <a:off x="4180115" y="5652655"/>
              <a:ext cx="1377537" cy="36813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selumetinib</a:t>
              </a:r>
              <a:endParaRPr lang="fr-CH" sz="1400" dirty="0"/>
            </a:p>
          </p:txBody>
        </p:sp>
        <p:sp>
          <p:nvSpPr>
            <p:cNvPr id="44" name="Rectangle à coins arrondis 43"/>
            <p:cNvSpPr/>
            <p:nvPr/>
          </p:nvSpPr>
          <p:spPr>
            <a:xfrm>
              <a:off x="4178136" y="6113814"/>
              <a:ext cx="1377537" cy="36813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trametinib</a:t>
              </a:r>
              <a:endParaRPr lang="fr-CH" sz="1400" dirty="0"/>
            </a:p>
          </p:txBody>
        </p:sp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87773" y="5264006"/>
              <a:ext cx="2408237" cy="132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31" name="Straight Connector 30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 descr="Oncotheis.png"/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40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252000" y="760040"/>
            <a:ext cx="86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MAS\Oncotheis\Oncotheis Biotech\OncoTheis logo\OT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1057" y="1"/>
            <a:ext cx="732942" cy="73294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16451" y="156144"/>
            <a:ext cx="4711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400" b="1" i="1" smtClean="0">
                <a:solidFill>
                  <a:schemeClr val="tx2"/>
                </a:solidFill>
                <a:latin typeface="Calibri" pitchFamily="34" charset="0"/>
              </a:rPr>
              <a:t>Lung adenocarcinoma stratification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63438" y="946323"/>
            <a:ext cx="1863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Lung Cancer</a:t>
            </a:r>
          </a:p>
          <a:p>
            <a:pPr algn="ctr"/>
            <a:r>
              <a:rPr lang="fr-CH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NSCLC</a:t>
            </a:r>
          </a:p>
          <a:p>
            <a:pPr algn="ctr"/>
            <a:endParaRPr lang="fr-CH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sz="1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adenocarcinomas</a:t>
            </a:r>
            <a:endParaRPr lang="fr-CH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96046" y="2048961"/>
            <a:ext cx="790042" cy="7900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3240" y="2941014"/>
            <a:ext cx="790041" cy="79004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522764" y="2901769"/>
            <a:ext cx="1131068" cy="10055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8" idx="6"/>
          </p:cNvCxnSpPr>
          <p:nvPr/>
        </p:nvCxnSpPr>
        <p:spPr>
          <a:xfrm rot="5400000">
            <a:off x="1818658" y="2563626"/>
            <a:ext cx="497032" cy="10477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518066" y="2912003"/>
            <a:ext cx="1513469" cy="13674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23746" y="2682969"/>
            <a:ext cx="1080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KRAS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7493" y="4276952"/>
            <a:ext cx="629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PTEN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4746" y="4923146"/>
            <a:ext cx="991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EGFR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3591" y="3185960"/>
            <a:ext cx="8293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</a:p>
        </p:txBody>
      </p:sp>
      <p:sp>
        <p:nvSpPr>
          <p:cNvPr id="29" name="Oval 28"/>
          <p:cNvSpPr/>
          <p:nvPr/>
        </p:nvSpPr>
        <p:spPr>
          <a:xfrm>
            <a:off x="1267091" y="3914364"/>
            <a:ext cx="373074" cy="3803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sp>
        <p:nvSpPr>
          <p:cNvPr id="31" name="Oval 30"/>
          <p:cNvSpPr/>
          <p:nvPr/>
        </p:nvSpPr>
        <p:spPr>
          <a:xfrm>
            <a:off x="3868546" y="4261413"/>
            <a:ext cx="614475" cy="62179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761114" y="4463638"/>
            <a:ext cx="8293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15%</a:t>
            </a:r>
          </a:p>
        </p:txBody>
      </p:sp>
      <p:sp>
        <p:nvSpPr>
          <p:cNvPr id="34" name="Oval 33"/>
          <p:cNvSpPr/>
          <p:nvPr/>
        </p:nvSpPr>
        <p:spPr>
          <a:xfrm>
            <a:off x="3990739" y="3023330"/>
            <a:ext cx="298459" cy="3043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grpSp>
        <p:nvGrpSpPr>
          <p:cNvPr id="36" name="Group 69"/>
          <p:cNvGrpSpPr/>
          <p:nvPr/>
        </p:nvGrpSpPr>
        <p:grpSpPr>
          <a:xfrm>
            <a:off x="2141550" y="4185995"/>
            <a:ext cx="829339" cy="380391"/>
            <a:chOff x="1119312" y="3268791"/>
            <a:chExt cx="829339" cy="380391"/>
          </a:xfrm>
        </p:grpSpPr>
        <p:sp>
          <p:nvSpPr>
            <p:cNvPr id="37" name="Oval 36"/>
            <p:cNvSpPr/>
            <p:nvPr/>
          </p:nvSpPr>
          <p:spPr>
            <a:xfrm>
              <a:off x="1346135" y="3268791"/>
              <a:ext cx="373074" cy="380391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19312" y="3334193"/>
              <a:ext cx="82933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3%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900060" y="4572153"/>
            <a:ext cx="1158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ALK</a:t>
            </a:r>
          </a:p>
          <a:p>
            <a:pPr algn="ctr"/>
            <a:r>
              <a:rPr lang="fr-CH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EML4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21940" y="3169278"/>
            <a:ext cx="629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HER2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16200000" flipH="1">
            <a:off x="3122661" y="2307409"/>
            <a:ext cx="336484" cy="1399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928316" y="3898151"/>
            <a:ext cx="193162" cy="1984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sp>
        <p:nvSpPr>
          <p:cNvPr id="45" name="Rectangle 44"/>
          <p:cNvSpPr/>
          <p:nvPr/>
        </p:nvSpPr>
        <p:spPr>
          <a:xfrm>
            <a:off x="3987848" y="3922015"/>
            <a:ext cx="690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AKT</a:t>
            </a:r>
          </a:p>
        </p:txBody>
      </p:sp>
      <p:sp>
        <p:nvSpPr>
          <p:cNvPr id="48" name="Oval 47"/>
          <p:cNvSpPr/>
          <p:nvPr/>
        </p:nvSpPr>
        <p:spPr>
          <a:xfrm>
            <a:off x="3263724" y="4783346"/>
            <a:ext cx="193162" cy="1984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cxnSp>
        <p:nvCxnSpPr>
          <p:cNvPr id="50" name="Straight Connector 49"/>
          <p:cNvCxnSpPr/>
          <p:nvPr/>
        </p:nvCxnSpPr>
        <p:spPr>
          <a:xfrm rot="16200000" flipH="1">
            <a:off x="3082994" y="2347076"/>
            <a:ext cx="872983" cy="18568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2729730" y="2700340"/>
            <a:ext cx="1088212" cy="13655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2350033" y="3080036"/>
            <a:ext cx="1303901" cy="8218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2012587" y="3417483"/>
            <a:ext cx="1919263" cy="7623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263670" y="4142904"/>
            <a:ext cx="298459" cy="3043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sp>
        <p:nvSpPr>
          <p:cNvPr id="56" name="Rectangle 55"/>
          <p:cNvSpPr/>
          <p:nvPr/>
        </p:nvSpPr>
        <p:spPr>
          <a:xfrm>
            <a:off x="3265486" y="4427501"/>
            <a:ext cx="629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MET</a:t>
            </a:r>
          </a:p>
        </p:txBody>
      </p:sp>
      <p:sp>
        <p:nvSpPr>
          <p:cNvPr id="62" name="Oval 61"/>
          <p:cNvSpPr/>
          <p:nvPr/>
        </p:nvSpPr>
        <p:spPr>
          <a:xfrm>
            <a:off x="4447903" y="3521790"/>
            <a:ext cx="373074" cy="3803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sp>
        <p:nvSpPr>
          <p:cNvPr id="61" name="Rectangle 60"/>
          <p:cNvSpPr/>
          <p:nvPr/>
        </p:nvSpPr>
        <p:spPr>
          <a:xfrm>
            <a:off x="4743665" y="3714374"/>
            <a:ext cx="690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DDR2</a:t>
            </a:r>
          </a:p>
        </p:txBody>
      </p:sp>
      <p:sp>
        <p:nvSpPr>
          <p:cNvPr id="65" name="Oval 64"/>
          <p:cNvSpPr/>
          <p:nvPr/>
        </p:nvSpPr>
        <p:spPr>
          <a:xfrm>
            <a:off x="907753" y="3993410"/>
            <a:ext cx="193162" cy="1984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sp>
        <p:nvSpPr>
          <p:cNvPr id="67" name="Rectangle 66"/>
          <p:cNvSpPr/>
          <p:nvPr/>
        </p:nvSpPr>
        <p:spPr>
          <a:xfrm>
            <a:off x="346193" y="4104018"/>
            <a:ext cx="690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MEK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067441" y="4963087"/>
            <a:ext cx="690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BRAF</a:t>
            </a:r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1240111" y="2671519"/>
            <a:ext cx="1183473" cy="15184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1082605" y="3600842"/>
            <a:ext cx="2260777" cy="7561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451096" y="5418446"/>
            <a:ext cx="7491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FGFR1</a:t>
            </a:r>
          </a:p>
        </p:txBody>
      </p:sp>
      <p:sp>
        <p:nvSpPr>
          <p:cNvPr id="73" name="Oval 72"/>
          <p:cNvSpPr/>
          <p:nvPr/>
        </p:nvSpPr>
        <p:spPr>
          <a:xfrm>
            <a:off x="2958924" y="5097671"/>
            <a:ext cx="193162" cy="1984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1698262" y="3722284"/>
            <a:ext cx="2252638" cy="4479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724541" y="5277412"/>
            <a:ext cx="690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ROS1</a:t>
            </a:r>
          </a:p>
        </p:txBody>
      </p:sp>
      <p:cxnSp>
        <p:nvCxnSpPr>
          <p:cNvPr id="77" name="Straight Connector 76"/>
          <p:cNvCxnSpPr/>
          <p:nvPr/>
        </p:nvCxnSpPr>
        <p:spPr>
          <a:xfrm rot="5400000">
            <a:off x="2187923" y="2488717"/>
            <a:ext cx="52859" cy="7534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644474" y="2792621"/>
            <a:ext cx="193162" cy="1984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sp>
        <p:nvSpPr>
          <p:cNvPr id="81" name="Rectangle 80"/>
          <p:cNvSpPr/>
          <p:nvPr/>
        </p:nvSpPr>
        <p:spPr>
          <a:xfrm>
            <a:off x="1181491" y="2553262"/>
            <a:ext cx="690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NRAS</a:t>
            </a:r>
          </a:p>
        </p:txBody>
      </p:sp>
      <p:cxnSp>
        <p:nvCxnSpPr>
          <p:cNvPr id="82" name="Straight Connector 81"/>
          <p:cNvCxnSpPr/>
          <p:nvPr/>
        </p:nvCxnSpPr>
        <p:spPr>
          <a:xfrm rot="5400000">
            <a:off x="882999" y="3231667"/>
            <a:ext cx="2100733" cy="13154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1082499" y="4840496"/>
            <a:ext cx="193162" cy="1984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sp>
        <p:nvSpPr>
          <p:cNvPr id="85" name="Rectangle 84"/>
          <p:cNvSpPr/>
          <p:nvPr/>
        </p:nvSpPr>
        <p:spPr>
          <a:xfrm>
            <a:off x="762391" y="5029762"/>
            <a:ext cx="847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PIK3CA</a:t>
            </a:r>
          </a:p>
        </p:txBody>
      </p:sp>
      <p:sp>
        <p:nvSpPr>
          <p:cNvPr id="89" name="Oval 88"/>
          <p:cNvSpPr/>
          <p:nvPr/>
        </p:nvSpPr>
        <p:spPr>
          <a:xfrm>
            <a:off x="3578049" y="2830721"/>
            <a:ext cx="193162" cy="1984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cxnSp>
        <p:nvCxnSpPr>
          <p:cNvPr id="91" name="Straight Connector 90"/>
          <p:cNvCxnSpPr/>
          <p:nvPr/>
        </p:nvCxnSpPr>
        <p:spPr>
          <a:xfrm rot="16200000" flipH="1">
            <a:off x="3039080" y="2390990"/>
            <a:ext cx="90957" cy="9869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3638941" y="2648512"/>
            <a:ext cx="690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RET1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1895637" y="3484684"/>
            <a:ext cx="1341112" cy="497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685689" y="5099780"/>
            <a:ext cx="298459" cy="3043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 sz="1100"/>
          </a:p>
        </p:txBody>
      </p:sp>
      <p:pic>
        <p:nvPicPr>
          <p:cNvPr id="97" name="Picture 52" descr="Millicell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83951" y="3128683"/>
            <a:ext cx="2381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08" descr="Homo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55035" y="2485006"/>
            <a:ext cx="317183" cy="871538"/>
          </a:xfrm>
          <a:prstGeom prst="rect">
            <a:avLst/>
          </a:prstGeom>
        </p:spPr>
      </p:pic>
      <p:pic>
        <p:nvPicPr>
          <p:cNvPr id="99" name="Picture 118" descr="Homo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9273" y="2473129"/>
            <a:ext cx="317183" cy="871538"/>
          </a:xfrm>
          <a:prstGeom prst="rect">
            <a:avLst/>
          </a:prstGeom>
        </p:spPr>
      </p:pic>
      <p:pic>
        <p:nvPicPr>
          <p:cNvPr id="100" name="Picture 119" descr="Homo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79170" y="2461254"/>
            <a:ext cx="317183" cy="871538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6087361" y="1924318"/>
            <a:ext cx="2558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Panel of 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OncoCilAir</a:t>
            </a:r>
            <a:r>
              <a:rPr lang="en-US" sz="2000" baseline="60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TM</a:t>
            </a:r>
            <a:endParaRPr lang="en-US" sz="2400" dirty="0" smtClean="0"/>
          </a:p>
        </p:txBody>
      </p:sp>
      <p:pic>
        <p:nvPicPr>
          <p:cNvPr id="102" name="Picture 119" descr="Homo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24100" y="2483026"/>
            <a:ext cx="317183" cy="871538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3542182" y="2797108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950616" y="3051920"/>
            <a:ext cx="388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2%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448047" y="3578614"/>
            <a:ext cx="388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4%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3884779" y="3878537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602433" y="2766628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917951" y="5069696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232505" y="4169926"/>
            <a:ext cx="388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2%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052575" y="4813664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869695" y="3965101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643889" y="5126998"/>
            <a:ext cx="388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2%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256184" y="3978512"/>
            <a:ext cx="388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4%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173466" y="2314232"/>
            <a:ext cx="8293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231284" y="4753923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0" name="Picture 119" descr="Oncotheis.png"/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121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89"/>
          <p:cNvGrpSpPr>
            <a:grpSpLocks noChangeAspect="1"/>
          </p:cNvGrpSpPr>
          <p:nvPr/>
        </p:nvGrpSpPr>
        <p:grpSpPr>
          <a:xfrm>
            <a:off x="696433" y="589800"/>
            <a:ext cx="7751135" cy="5934200"/>
            <a:chOff x="308346" y="41160"/>
            <a:chExt cx="8612372" cy="6593556"/>
          </a:xfrm>
        </p:grpSpPr>
        <p:sp>
          <p:nvSpPr>
            <p:cNvPr id="110" name="Rounded Rectangle 3"/>
            <p:cNvSpPr/>
            <p:nvPr/>
          </p:nvSpPr>
          <p:spPr>
            <a:xfrm>
              <a:off x="308346" y="41160"/>
              <a:ext cx="8612372" cy="6593556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GB" sz="4000" b="1"/>
            </a:p>
          </p:txBody>
        </p:sp>
        <p:sp>
          <p:nvSpPr>
            <p:cNvPr id="279" name="Circular Arrow 13"/>
            <p:cNvSpPr>
              <a:spLocks noChangeAspect="1"/>
            </p:cNvSpPr>
            <p:nvPr/>
          </p:nvSpPr>
          <p:spPr bwMode="auto">
            <a:xfrm rot="16834717" flipH="1">
              <a:off x="3277177" y="1900288"/>
              <a:ext cx="689409" cy="2042506"/>
            </a:xfrm>
            <a:custGeom>
              <a:avLst/>
              <a:gdLst>
                <a:gd name="T0" fmla="*/ 894146 w 1103313"/>
                <a:gd name="T1" fmla="*/ 573525 h 2260600"/>
                <a:gd name="T2" fmla="*/ 1091261 w 1103313"/>
                <a:gd name="T3" fmla="*/ 1020077 h 2260600"/>
                <a:gd name="T4" fmla="*/ 961474 w 1103313"/>
                <a:gd name="T5" fmla="*/ 1266673 h 2260600"/>
                <a:gd name="T6" fmla="*/ 829543 w 1103313"/>
                <a:gd name="T7" fmla="*/ 932986 h 2260600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229907 w 1103313"/>
                <a:gd name="T13" fmla="*/ 399387 h 2260600"/>
                <a:gd name="T14" fmla="*/ 873406 w 1103313"/>
                <a:gd name="T15" fmla="*/ 1861213 h 2260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3313" h="2260600">
                  <a:moveTo>
                    <a:pt x="921689" y="528748"/>
                  </a:moveTo>
                  <a:lnTo>
                    <a:pt x="921688" y="528748"/>
                  </a:lnTo>
                  <a:cubicBezTo>
                    <a:pt x="964755" y="665460"/>
                    <a:pt x="992494" y="823972"/>
                    <a:pt x="1002500" y="990541"/>
                  </a:cubicBezTo>
                  <a:lnTo>
                    <a:pt x="1091261" y="1020077"/>
                  </a:lnTo>
                  <a:lnTo>
                    <a:pt x="961474" y="1266673"/>
                  </a:lnTo>
                  <a:lnTo>
                    <a:pt x="829543" y="932986"/>
                  </a:lnTo>
                  <a:lnTo>
                    <a:pt x="918277" y="962514"/>
                  </a:lnTo>
                  <a:lnTo>
                    <a:pt x="918276" y="962514"/>
                  </a:lnTo>
                  <a:cubicBezTo>
                    <a:pt x="909716" y="840555"/>
                    <a:pt x="891907" y="724042"/>
                    <a:pt x="865850" y="619524"/>
                  </a:cubicBezTo>
                  <a:close/>
                </a:path>
              </a:pathLst>
            </a:cu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>
                <a:latin typeface="+mn-lt"/>
                <a:cs typeface="+mn-cs"/>
              </a:endParaRPr>
            </a:p>
          </p:txBody>
        </p:sp>
        <p:pic>
          <p:nvPicPr>
            <p:cNvPr id="158" name="Picture 5" descr="bod1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-1086"/>
            <a:stretch>
              <a:fillRect/>
            </a:stretch>
          </p:blipFill>
          <p:spPr bwMode="auto">
            <a:xfrm flipH="1">
              <a:off x="345352" y="452560"/>
              <a:ext cx="3009013" cy="367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  <p:sp>
          <p:nvSpPr>
            <p:cNvPr id="157" name="Rectangle 156"/>
            <p:cNvSpPr/>
            <p:nvPr/>
          </p:nvSpPr>
          <p:spPr>
            <a:xfrm>
              <a:off x="876555" y="202335"/>
              <a:ext cx="23923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Bonchial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Normal</a:t>
              </a:r>
            </a:p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Primary Human Cells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e 97"/>
            <p:cNvGrpSpPr/>
            <p:nvPr/>
          </p:nvGrpSpPr>
          <p:grpSpPr>
            <a:xfrm>
              <a:off x="4150247" y="3094493"/>
              <a:ext cx="764221" cy="597477"/>
              <a:chOff x="4606219" y="2699483"/>
              <a:chExt cx="764221" cy="597477"/>
            </a:xfrm>
          </p:grpSpPr>
          <p:grpSp>
            <p:nvGrpSpPr>
              <p:cNvPr id="4" name="Group 36"/>
              <p:cNvGrpSpPr>
                <a:grpSpLocks noChangeAspect="1"/>
              </p:cNvGrpSpPr>
              <p:nvPr/>
            </p:nvGrpSpPr>
            <p:grpSpPr bwMode="auto">
              <a:xfrm>
                <a:off x="4678465" y="2787235"/>
                <a:ext cx="126944" cy="83794"/>
                <a:chOff x="1646312" y="3487479"/>
                <a:chExt cx="1050818" cy="567439"/>
              </a:xfrm>
              <a:effectLst>
                <a:glow rad="101600">
                  <a:srgbClr val="00FF00">
                    <a:alpha val="60000"/>
                  </a:srgbClr>
                </a:glow>
              </a:effectLst>
            </p:grpSpPr>
            <p:pic>
              <p:nvPicPr>
                <p:cNvPr id="272" name="Picture 37" descr="tumor piece.png"/>
                <p:cNvPicPr>
                  <a:picLocks noChangeAspect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3" name="Oval 115"/>
                <p:cNvSpPr/>
                <p:nvPr/>
              </p:nvSpPr>
              <p:spPr>
                <a:xfrm rot="21058841">
                  <a:off x="1812430" y="3701369"/>
                  <a:ext cx="483734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  <p:grpSp>
            <p:nvGrpSpPr>
              <p:cNvPr id="5" name="Group 36"/>
              <p:cNvGrpSpPr>
                <a:grpSpLocks noChangeAspect="1"/>
              </p:cNvGrpSpPr>
              <p:nvPr/>
            </p:nvGrpSpPr>
            <p:grpSpPr bwMode="auto">
              <a:xfrm>
                <a:off x="5243496" y="2932949"/>
                <a:ext cx="126944" cy="83794"/>
                <a:chOff x="1646312" y="3487479"/>
                <a:chExt cx="1050818" cy="567439"/>
              </a:xfrm>
              <a:effectLst>
                <a:glow rad="101600">
                  <a:srgbClr val="00FF00">
                    <a:alpha val="60000"/>
                  </a:srgbClr>
                </a:glow>
              </a:effectLst>
            </p:grpSpPr>
            <p:pic>
              <p:nvPicPr>
                <p:cNvPr id="270" name="Picture 37" descr="tumor piece.png"/>
                <p:cNvPicPr>
                  <a:picLocks noChangeAspect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1" name="Oval 124"/>
                <p:cNvSpPr/>
                <p:nvPr/>
              </p:nvSpPr>
              <p:spPr>
                <a:xfrm rot="21058841">
                  <a:off x="1812430" y="3701369"/>
                  <a:ext cx="483734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  <p:grpSp>
            <p:nvGrpSpPr>
              <p:cNvPr id="6" name="Group 36"/>
              <p:cNvGrpSpPr>
                <a:grpSpLocks noChangeAspect="1"/>
              </p:cNvGrpSpPr>
              <p:nvPr/>
            </p:nvGrpSpPr>
            <p:grpSpPr bwMode="auto">
              <a:xfrm>
                <a:off x="4989011" y="2929292"/>
                <a:ext cx="126944" cy="83794"/>
                <a:chOff x="1646312" y="3487479"/>
                <a:chExt cx="1050818" cy="567439"/>
              </a:xfrm>
              <a:effectLst>
                <a:glow rad="101600">
                  <a:srgbClr val="00FF00">
                    <a:alpha val="60000"/>
                  </a:srgbClr>
                </a:glow>
              </a:effectLst>
            </p:grpSpPr>
            <p:pic>
              <p:nvPicPr>
                <p:cNvPr id="268" name="Picture 37" descr="tumor piece.png"/>
                <p:cNvPicPr>
                  <a:picLocks noChangeAspect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9" name="Oval 130"/>
                <p:cNvSpPr/>
                <p:nvPr/>
              </p:nvSpPr>
              <p:spPr>
                <a:xfrm rot="21058841">
                  <a:off x="1812430" y="3701369"/>
                  <a:ext cx="483734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  <p:grpSp>
            <p:nvGrpSpPr>
              <p:cNvPr id="7" name="Group 36"/>
              <p:cNvGrpSpPr>
                <a:grpSpLocks noChangeAspect="1"/>
              </p:cNvGrpSpPr>
              <p:nvPr/>
            </p:nvGrpSpPr>
            <p:grpSpPr bwMode="auto">
              <a:xfrm>
                <a:off x="5023597" y="3179540"/>
                <a:ext cx="126944" cy="83794"/>
                <a:chOff x="1646312" y="3487479"/>
                <a:chExt cx="1050818" cy="567439"/>
              </a:xfrm>
              <a:effectLst>
                <a:glow rad="101600">
                  <a:srgbClr val="00FF00">
                    <a:alpha val="60000"/>
                  </a:srgbClr>
                </a:glow>
              </a:effectLst>
            </p:grpSpPr>
            <p:pic>
              <p:nvPicPr>
                <p:cNvPr id="266" name="Picture 37" descr="tumor piece.png"/>
                <p:cNvPicPr>
                  <a:picLocks noChangeAspect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7" name="Oval 133"/>
                <p:cNvSpPr/>
                <p:nvPr/>
              </p:nvSpPr>
              <p:spPr>
                <a:xfrm rot="21058841">
                  <a:off x="1812430" y="3701369"/>
                  <a:ext cx="483734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  <p:grpSp>
            <p:nvGrpSpPr>
              <p:cNvPr id="8" name="Group 36"/>
              <p:cNvGrpSpPr>
                <a:grpSpLocks noChangeAspect="1"/>
              </p:cNvGrpSpPr>
              <p:nvPr/>
            </p:nvGrpSpPr>
            <p:grpSpPr bwMode="auto">
              <a:xfrm>
                <a:off x="4739553" y="3213166"/>
                <a:ext cx="126944" cy="83794"/>
                <a:chOff x="1646312" y="3487479"/>
                <a:chExt cx="1050818" cy="567439"/>
              </a:xfrm>
              <a:effectLst>
                <a:glow rad="101600">
                  <a:srgbClr val="00FF00">
                    <a:alpha val="60000"/>
                  </a:srgbClr>
                </a:glow>
              </a:effectLst>
            </p:grpSpPr>
            <p:pic>
              <p:nvPicPr>
                <p:cNvPr id="264" name="Picture 37" descr="tumor piece.png"/>
                <p:cNvPicPr>
                  <a:picLocks noChangeAspect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5" name="Oval 139"/>
                <p:cNvSpPr/>
                <p:nvPr/>
              </p:nvSpPr>
              <p:spPr>
                <a:xfrm rot="21058841">
                  <a:off x="1812430" y="3701369"/>
                  <a:ext cx="483734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  <p:grpSp>
            <p:nvGrpSpPr>
              <p:cNvPr id="10" name="Group 23"/>
              <p:cNvGrpSpPr>
                <a:grpSpLocks noChangeAspect="1"/>
              </p:cNvGrpSpPr>
              <p:nvPr/>
            </p:nvGrpSpPr>
            <p:grpSpPr bwMode="auto">
              <a:xfrm>
                <a:off x="4606219" y="3020606"/>
                <a:ext cx="158681" cy="104743"/>
                <a:chOff x="1646312" y="3487479"/>
                <a:chExt cx="1050818" cy="567439"/>
              </a:xfr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grpSpPr>
            <p:pic>
              <p:nvPicPr>
                <p:cNvPr id="262" name="Picture 21" descr="tumor piece.pn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3" name="Oval 197"/>
                <p:cNvSpPr/>
                <p:nvPr/>
              </p:nvSpPr>
              <p:spPr>
                <a:xfrm rot="21058841">
                  <a:off x="1809214" y="3700051"/>
                  <a:ext cx="492375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  <p:grpSp>
            <p:nvGrpSpPr>
              <p:cNvPr id="11" name="Group 23"/>
              <p:cNvGrpSpPr>
                <a:grpSpLocks noChangeAspect="1"/>
              </p:cNvGrpSpPr>
              <p:nvPr/>
            </p:nvGrpSpPr>
            <p:grpSpPr bwMode="auto">
              <a:xfrm>
                <a:off x="4748787" y="2886297"/>
                <a:ext cx="158681" cy="104743"/>
                <a:chOff x="1646312" y="3487479"/>
                <a:chExt cx="1050818" cy="567439"/>
              </a:xfr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grpSpPr>
            <p:pic>
              <p:nvPicPr>
                <p:cNvPr id="258" name="Picture 21" descr="tumor piece.pn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9" name="Oval 193"/>
                <p:cNvSpPr/>
                <p:nvPr/>
              </p:nvSpPr>
              <p:spPr>
                <a:xfrm rot="21058841">
                  <a:off x="1809214" y="3700051"/>
                  <a:ext cx="492375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  <p:grpSp>
            <p:nvGrpSpPr>
              <p:cNvPr id="12" name="Group 23"/>
              <p:cNvGrpSpPr>
                <a:grpSpLocks noChangeAspect="1"/>
              </p:cNvGrpSpPr>
              <p:nvPr/>
            </p:nvGrpSpPr>
            <p:grpSpPr bwMode="auto">
              <a:xfrm>
                <a:off x="4916770" y="2699483"/>
                <a:ext cx="158681" cy="104743"/>
                <a:chOff x="1646312" y="3487479"/>
                <a:chExt cx="1050818" cy="567439"/>
              </a:xfr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grpSpPr>
            <p:pic>
              <p:nvPicPr>
                <p:cNvPr id="254" name="Picture 21" descr="tumor piece.pn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5" name="Oval 179"/>
                <p:cNvSpPr/>
                <p:nvPr/>
              </p:nvSpPr>
              <p:spPr>
                <a:xfrm rot="21058841">
                  <a:off x="1809214" y="3700051"/>
                  <a:ext cx="492375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  <p:grpSp>
            <p:nvGrpSpPr>
              <p:cNvPr id="14" name="Group 23"/>
              <p:cNvGrpSpPr>
                <a:grpSpLocks noChangeAspect="1"/>
              </p:cNvGrpSpPr>
              <p:nvPr/>
            </p:nvGrpSpPr>
            <p:grpSpPr bwMode="auto">
              <a:xfrm>
                <a:off x="4867902" y="3099266"/>
                <a:ext cx="158681" cy="104743"/>
                <a:chOff x="1646312" y="3487479"/>
                <a:chExt cx="1050818" cy="567439"/>
              </a:xfr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grpSpPr>
            <p:pic>
              <p:nvPicPr>
                <p:cNvPr id="252" name="Picture 21" descr="tumor piece.pn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3" name="Oval 175"/>
                <p:cNvSpPr/>
                <p:nvPr/>
              </p:nvSpPr>
              <p:spPr>
                <a:xfrm rot="21058841">
                  <a:off x="1809214" y="3700051"/>
                  <a:ext cx="492375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  <p:grpSp>
            <p:nvGrpSpPr>
              <p:cNvPr id="15" name="Group 23"/>
              <p:cNvGrpSpPr>
                <a:grpSpLocks noChangeAspect="1"/>
              </p:cNvGrpSpPr>
              <p:nvPr/>
            </p:nvGrpSpPr>
            <p:grpSpPr bwMode="auto">
              <a:xfrm>
                <a:off x="5209977" y="2733109"/>
                <a:ext cx="158681" cy="104743"/>
                <a:chOff x="1646312" y="3487479"/>
                <a:chExt cx="1050818" cy="567439"/>
              </a:xfr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grpSpPr>
            <p:pic>
              <p:nvPicPr>
                <p:cNvPr id="248" name="Picture 21" descr="tumor piece.pn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9" name="Oval 163"/>
                <p:cNvSpPr/>
                <p:nvPr/>
              </p:nvSpPr>
              <p:spPr>
                <a:xfrm rot="21058841">
                  <a:off x="1809214" y="3700051"/>
                  <a:ext cx="492375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  <p:grpSp>
            <p:nvGrpSpPr>
              <p:cNvPr id="16" name="Group 23"/>
              <p:cNvGrpSpPr>
                <a:grpSpLocks noChangeAspect="1"/>
              </p:cNvGrpSpPr>
              <p:nvPr/>
            </p:nvGrpSpPr>
            <p:grpSpPr bwMode="auto">
              <a:xfrm>
                <a:off x="5188597" y="3088055"/>
                <a:ext cx="158681" cy="104743"/>
                <a:chOff x="1646312" y="3487479"/>
                <a:chExt cx="1050818" cy="567439"/>
              </a:xfr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grpSpPr>
            <p:pic>
              <p:nvPicPr>
                <p:cNvPr id="246" name="Picture 21" descr="tumor piece.pn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" name="Oval 157"/>
                <p:cNvSpPr/>
                <p:nvPr/>
              </p:nvSpPr>
              <p:spPr>
                <a:xfrm rot="21058841">
                  <a:off x="1809214" y="3700051"/>
                  <a:ext cx="492375" cy="181539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 dirty="0"/>
                </a:p>
              </p:txBody>
            </p:sp>
          </p:grpSp>
        </p:grpSp>
        <p:sp>
          <p:nvSpPr>
            <p:cNvPr id="162" name="Rectangle 161"/>
            <p:cNvSpPr/>
            <p:nvPr/>
          </p:nvSpPr>
          <p:spPr>
            <a:xfrm>
              <a:off x="4030447" y="2237923"/>
              <a:ext cx="9621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GFP+</a:t>
              </a:r>
            </a:p>
            <a:p>
              <a:pPr algn="ctr"/>
              <a:r>
                <a:rPr lang="fr-CH" sz="1600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CH" sz="1600" dirty="0" smtClean="0">
                  <a:latin typeface="Arial" pitchFamily="34" charset="0"/>
                  <a:cs typeface="Arial" pitchFamily="34" charset="0"/>
                </a:rPr>
                <a:t>reporter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383305" y="3749555"/>
              <a:ext cx="2348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600" dirty="0" err="1" smtClean="0">
                  <a:latin typeface="Arial" pitchFamily="34" charset="0"/>
                  <a:cs typeface="Arial" pitchFamily="34" charset="0"/>
                </a:rPr>
                <a:t>combination</a:t>
              </a:r>
              <a:r>
                <a:rPr lang="fr-CH" sz="1600" dirty="0" smtClean="0"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 algn="ctr"/>
              <a:r>
                <a:rPr lang="fr-CH" sz="1600" dirty="0" smtClean="0">
                  <a:latin typeface="Arial" pitchFamily="34" charset="0"/>
                  <a:cs typeface="Arial" pitchFamily="34" charset="0"/>
                </a:rPr>
                <a:t> amplification &amp; </a:t>
              </a:r>
              <a:r>
                <a:rPr lang="fr-CH" sz="1600" dirty="0" err="1" smtClean="0">
                  <a:latin typeface="Arial" pitchFamily="34" charset="0"/>
                  <a:cs typeface="Arial" pitchFamily="34" charset="0"/>
                </a:rPr>
                <a:t>seeding</a:t>
              </a:r>
              <a:endParaRPr lang="fr-CH" sz="16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52" descr="Millicell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8382" y="4606144"/>
              <a:ext cx="2381250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02"/>
            <p:cNvSpPr>
              <a:spLocks noChangeArrowheads="1"/>
            </p:cNvSpPr>
            <p:nvPr/>
          </p:nvSpPr>
          <p:spPr bwMode="auto">
            <a:xfrm>
              <a:off x="6185033" y="5110355"/>
              <a:ext cx="1741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OncoCilAir</a:t>
              </a:r>
              <a:r>
                <a:rPr lang="en-US" baseline="60000" dirty="0" err="1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TM</a:t>
              </a:r>
              <a:endParaRPr lang="fr-CH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>
              <a:off x="1803133" y="4854769"/>
              <a:ext cx="10522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Transwell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insert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02"/>
            <p:cNvGrpSpPr>
              <a:grpSpLocks noChangeAspect="1"/>
            </p:cNvGrpSpPr>
            <p:nvPr/>
          </p:nvGrpSpPr>
          <p:grpSpPr>
            <a:xfrm>
              <a:off x="2951443" y="4646921"/>
              <a:ext cx="712562" cy="860594"/>
              <a:chOff x="5685140" y="777973"/>
              <a:chExt cx="2179673" cy="2632488"/>
            </a:xfrm>
          </p:grpSpPr>
          <p:grpSp>
            <p:nvGrpSpPr>
              <p:cNvPr id="18" name="Group 177"/>
              <p:cNvGrpSpPr/>
              <p:nvPr/>
            </p:nvGrpSpPr>
            <p:grpSpPr>
              <a:xfrm>
                <a:off x="5685140" y="777973"/>
                <a:ext cx="2179673" cy="2632488"/>
                <a:chOff x="435936" y="2509281"/>
                <a:chExt cx="2179673" cy="2632488"/>
              </a:xfrm>
            </p:grpSpPr>
            <p:sp>
              <p:nvSpPr>
                <p:cNvPr id="106" name="Trapezoid 105"/>
                <p:cNvSpPr/>
                <p:nvPr/>
              </p:nvSpPr>
              <p:spPr>
                <a:xfrm rot="10800000">
                  <a:off x="1660915" y="2509281"/>
                  <a:ext cx="684000" cy="1871332"/>
                </a:xfrm>
                <a:prstGeom prst="trapezoid">
                  <a:avLst>
                    <a:gd name="adj" fmla="val 32715"/>
                  </a:avLst>
                </a:prstGeom>
                <a:solidFill>
                  <a:schemeClr val="bg1">
                    <a:lumMod val="75000"/>
                    <a:alpha val="70000"/>
                  </a:schemeClr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>
                    <a:rot lat="3600000" lon="0" rev="2040000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Trapezoid 106"/>
                <p:cNvSpPr/>
                <p:nvPr/>
              </p:nvSpPr>
              <p:spPr>
                <a:xfrm rot="10800000">
                  <a:off x="708863" y="2509281"/>
                  <a:ext cx="684000" cy="1871332"/>
                </a:xfrm>
                <a:prstGeom prst="trapezoid">
                  <a:avLst>
                    <a:gd name="adj" fmla="val 32715"/>
                  </a:avLst>
                </a:prstGeom>
                <a:solidFill>
                  <a:schemeClr val="bg1">
                    <a:lumMod val="95000"/>
                    <a:alpha val="70000"/>
                  </a:schemeClr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>
                    <a:rot lat="3600000" lon="0" rev="120000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/>
                <p:cNvSpPr>
                  <a:spLocks noChangeAspect="1"/>
                </p:cNvSpPr>
                <p:nvPr/>
              </p:nvSpPr>
              <p:spPr>
                <a:xfrm>
                  <a:off x="893134" y="4486275"/>
                  <a:ext cx="1240096" cy="655494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Can 111"/>
                <p:cNvSpPr>
                  <a:spLocks noChangeAspect="1"/>
                </p:cNvSpPr>
                <p:nvPr/>
              </p:nvSpPr>
              <p:spPr>
                <a:xfrm>
                  <a:off x="925030" y="3753290"/>
                  <a:ext cx="1192972" cy="1366630"/>
                </a:xfrm>
                <a:prstGeom prst="can">
                  <a:avLst>
                    <a:gd name="adj" fmla="val 57273"/>
                  </a:avLst>
                </a:prstGeom>
                <a:solidFill>
                  <a:schemeClr val="bg1">
                    <a:alpha val="52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Can 113"/>
                <p:cNvSpPr>
                  <a:spLocks noChangeAspect="1"/>
                </p:cNvSpPr>
                <p:nvPr/>
              </p:nvSpPr>
              <p:spPr>
                <a:xfrm>
                  <a:off x="1024266" y="3799359"/>
                  <a:ext cx="996732" cy="1251105"/>
                </a:xfrm>
                <a:prstGeom prst="can">
                  <a:avLst>
                    <a:gd name="adj" fmla="val 57273"/>
                  </a:avLst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Oval 117"/>
                <p:cNvSpPr>
                  <a:spLocks noChangeAspect="1"/>
                </p:cNvSpPr>
                <p:nvPr/>
              </p:nvSpPr>
              <p:spPr>
                <a:xfrm>
                  <a:off x="1036233" y="3805350"/>
                  <a:ext cx="960862" cy="550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Trapezoid 119"/>
                <p:cNvSpPr/>
                <p:nvPr/>
              </p:nvSpPr>
              <p:spPr>
                <a:xfrm rot="9708119">
                  <a:off x="1241534" y="3334098"/>
                  <a:ext cx="595336" cy="1456381"/>
                </a:xfrm>
                <a:prstGeom prst="trapezoid">
                  <a:avLst>
                    <a:gd name="adj" fmla="val 32715"/>
                  </a:avLst>
                </a:prstGeom>
                <a:solidFill>
                  <a:schemeClr val="bg1">
                    <a:lumMod val="75000"/>
                    <a:alpha val="70000"/>
                  </a:schemeClr>
                </a:soli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3600000" lon="0" rev="2040000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Donut 120"/>
                <p:cNvSpPr/>
                <p:nvPr/>
              </p:nvSpPr>
              <p:spPr>
                <a:xfrm>
                  <a:off x="435936" y="2711302"/>
                  <a:ext cx="2179673" cy="1105785"/>
                </a:xfrm>
                <a:prstGeom prst="donut">
                  <a:avLst>
                    <a:gd name="adj" fmla="val 15099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  <a:scene3d>
                  <a:camera prst="orthographicFront">
                    <a:rot lat="120000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5" name="Cloud 104"/>
              <p:cNvSpPr/>
              <p:nvPr/>
            </p:nvSpPr>
            <p:spPr>
              <a:xfrm>
                <a:off x="6444691" y="2911449"/>
                <a:ext cx="614477" cy="263347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10" name="Circular Arrow 13"/>
            <p:cNvSpPr>
              <a:spLocks noChangeAspect="1"/>
            </p:cNvSpPr>
            <p:nvPr/>
          </p:nvSpPr>
          <p:spPr bwMode="auto">
            <a:xfrm rot="17492256" flipH="1">
              <a:off x="3719914" y="4691720"/>
              <a:ext cx="689409" cy="1367029"/>
            </a:xfrm>
            <a:custGeom>
              <a:avLst/>
              <a:gdLst>
                <a:gd name="T0" fmla="*/ 894146 w 1103313"/>
                <a:gd name="T1" fmla="*/ 573525 h 2260600"/>
                <a:gd name="T2" fmla="*/ 1091261 w 1103313"/>
                <a:gd name="T3" fmla="*/ 1020077 h 2260600"/>
                <a:gd name="T4" fmla="*/ 961474 w 1103313"/>
                <a:gd name="T5" fmla="*/ 1266673 h 2260600"/>
                <a:gd name="T6" fmla="*/ 829543 w 1103313"/>
                <a:gd name="T7" fmla="*/ 932986 h 2260600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229907 w 1103313"/>
                <a:gd name="T13" fmla="*/ 399387 h 2260600"/>
                <a:gd name="T14" fmla="*/ 873406 w 1103313"/>
                <a:gd name="T15" fmla="*/ 1861213 h 2260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3313" h="2260600">
                  <a:moveTo>
                    <a:pt x="921689" y="528748"/>
                  </a:moveTo>
                  <a:lnTo>
                    <a:pt x="921688" y="528748"/>
                  </a:lnTo>
                  <a:cubicBezTo>
                    <a:pt x="964755" y="665460"/>
                    <a:pt x="992494" y="823972"/>
                    <a:pt x="1002500" y="990541"/>
                  </a:cubicBezTo>
                  <a:lnTo>
                    <a:pt x="1091261" y="1020077"/>
                  </a:lnTo>
                  <a:lnTo>
                    <a:pt x="961474" y="1266673"/>
                  </a:lnTo>
                  <a:lnTo>
                    <a:pt x="829543" y="932986"/>
                  </a:lnTo>
                  <a:lnTo>
                    <a:pt x="918277" y="962514"/>
                  </a:lnTo>
                  <a:lnTo>
                    <a:pt x="918276" y="962514"/>
                  </a:lnTo>
                  <a:cubicBezTo>
                    <a:pt x="909716" y="840555"/>
                    <a:pt x="891907" y="724042"/>
                    <a:pt x="865850" y="619524"/>
                  </a:cubicBezTo>
                  <a:close/>
                </a:path>
              </a:pathLst>
            </a:cu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>
                <a:latin typeface="+mn-lt"/>
                <a:cs typeface="+mn-cs"/>
              </a:endParaRPr>
            </a:p>
          </p:txBody>
        </p:sp>
        <p:pic>
          <p:nvPicPr>
            <p:cNvPr id="96" name="Picture 5" descr="bod1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419783" y="465675"/>
              <a:ext cx="3410154" cy="349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  <p:sp>
          <p:nvSpPr>
            <p:cNvPr id="99" name="Rectangle 72"/>
            <p:cNvSpPr>
              <a:spLocks noChangeArrowheads="1"/>
            </p:cNvSpPr>
            <p:nvPr/>
          </p:nvSpPr>
          <p:spPr bwMode="auto">
            <a:xfrm>
              <a:off x="6102936" y="202335"/>
              <a:ext cx="20424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CH" sz="1600" dirty="0" smtClean="0">
                  <a:latin typeface="Arial" pitchFamily="34" charset="0"/>
                  <a:cs typeface="Arial" pitchFamily="34" charset="0"/>
                </a:rPr>
                <a:t>Patient</a:t>
              </a:r>
            </a:p>
            <a:p>
              <a:pPr algn="ctr"/>
              <a:r>
                <a:rPr lang="fr-CH" sz="1600" dirty="0" err="1" smtClean="0">
                  <a:latin typeface="Arial" pitchFamily="34" charset="0"/>
                  <a:cs typeface="Arial" pitchFamily="34" charset="0"/>
                </a:rPr>
                <a:t>Primary</a:t>
              </a:r>
              <a:r>
                <a:rPr lang="fr-CH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CH" sz="1600" dirty="0" err="1" smtClean="0">
                  <a:latin typeface="Arial" pitchFamily="34" charset="0"/>
                  <a:cs typeface="Arial" pitchFamily="34" charset="0"/>
                </a:rPr>
                <a:t>Tumor</a:t>
              </a:r>
              <a:r>
                <a:rPr lang="fr-CH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CH" sz="1600" dirty="0" err="1" smtClean="0">
                  <a:latin typeface="Arial" pitchFamily="34" charset="0"/>
                  <a:cs typeface="Arial" pitchFamily="34" charset="0"/>
                </a:rPr>
                <a:t>Cells</a:t>
              </a:r>
              <a:endParaRPr lang="fr-CH" sz="16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File:Lungs diagram simple.svg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549404" y="2035984"/>
              <a:ext cx="1392866" cy="1490031"/>
            </a:xfrm>
            <a:prstGeom prst="rect">
              <a:avLst/>
            </a:prstGeom>
            <a:noFill/>
          </p:spPr>
        </p:pic>
        <p:sp>
          <p:nvSpPr>
            <p:cNvPr id="30" name="Circular Arrow 13"/>
            <p:cNvSpPr>
              <a:spLocks noChangeAspect="1"/>
            </p:cNvSpPr>
            <p:nvPr/>
          </p:nvSpPr>
          <p:spPr bwMode="auto">
            <a:xfrm rot="2182752" flipH="1">
              <a:off x="3551056" y="4321034"/>
              <a:ext cx="689409" cy="924151"/>
            </a:xfrm>
            <a:custGeom>
              <a:avLst/>
              <a:gdLst>
                <a:gd name="T0" fmla="*/ 894146 w 1103313"/>
                <a:gd name="T1" fmla="*/ 573525 h 2260600"/>
                <a:gd name="T2" fmla="*/ 1091261 w 1103313"/>
                <a:gd name="T3" fmla="*/ 1020077 h 2260600"/>
                <a:gd name="T4" fmla="*/ 961474 w 1103313"/>
                <a:gd name="T5" fmla="*/ 1266673 h 2260600"/>
                <a:gd name="T6" fmla="*/ 829543 w 1103313"/>
                <a:gd name="T7" fmla="*/ 932986 h 2260600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229907 w 1103313"/>
                <a:gd name="T13" fmla="*/ 399387 h 2260600"/>
                <a:gd name="T14" fmla="*/ 873406 w 1103313"/>
                <a:gd name="T15" fmla="*/ 1861213 h 2260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3313" h="2260600">
                  <a:moveTo>
                    <a:pt x="921689" y="528748"/>
                  </a:moveTo>
                  <a:lnTo>
                    <a:pt x="921688" y="528748"/>
                  </a:lnTo>
                  <a:cubicBezTo>
                    <a:pt x="964755" y="665460"/>
                    <a:pt x="992494" y="823972"/>
                    <a:pt x="1002500" y="990541"/>
                  </a:cubicBezTo>
                  <a:lnTo>
                    <a:pt x="1091261" y="1020077"/>
                  </a:lnTo>
                  <a:lnTo>
                    <a:pt x="961474" y="1266673"/>
                  </a:lnTo>
                  <a:lnTo>
                    <a:pt x="829543" y="932986"/>
                  </a:lnTo>
                  <a:lnTo>
                    <a:pt x="918277" y="962514"/>
                  </a:lnTo>
                  <a:lnTo>
                    <a:pt x="918276" y="962514"/>
                  </a:lnTo>
                  <a:cubicBezTo>
                    <a:pt x="909716" y="840555"/>
                    <a:pt x="891907" y="724042"/>
                    <a:pt x="865850" y="61952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pic>
          <p:nvPicPr>
            <p:cNvPr id="101" name="Picture 2" descr="File:Lungs diagram simple.svg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40976" y="1954465"/>
              <a:ext cx="1392866" cy="1490031"/>
            </a:xfrm>
            <a:prstGeom prst="rect">
              <a:avLst/>
            </a:prstGeom>
            <a:noFill/>
          </p:spPr>
        </p:pic>
        <p:pic>
          <p:nvPicPr>
            <p:cNvPr id="102" name="Picture 20" descr="tumor.gif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987186">
              <a:off x="6705532" y="2554799"/>
              <a:ext cx="456022" cy="3607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"/>
            </a:effectLst>
          </p:spPr>
        </p:pic>
        <p:sp>
          <p:nvSpPr>
            <p:cNvPr id="89" name="Circular Arrow 13"/>
            <p:cNvSpPr>
              <a:spLocks noChangeAspect="1"/>
            </p:cNvSpPr>
            <p:nvPr/>
          </p:nvSpPr>
          <p:spPr bwMode="auto">
            <a:xfrm rot="14626475" flipH="1" flipV="1">
              <a:off x="4965769" y="1979536"/>
              <a:ext cx="689409" cy="2042506"/>
            </a:xfrm>
            <a:custGeom>
              <a:avLst/>
              <a:gdLst>
                <a:gd name="T0" fmla="*/ 894146 w 1103313"/>
                <a:gd name="T1" fmla="*/ 573525 h 2260600"/>
                <a:gd name="T2" fmla="*/ 1091261 w 1103313"/>
                <a:gd name="T3" fmla="*/ 1020077 h 2260600"/>
                <a:gd name="T4" fmla="*/ 961474 w 1103313"/>
                <a:gd name="T5" fmla="*/ 1266673 h 2260600"/>
                <a:gd name="T6" fmla="*/ 829543 w 1103313"/>
                <a:gd name="T7" fmla="*/ 932986 h 2260600"/>
                <a:gd name="T8" fmla="*/ 11796480 60000 65536"/>
                <a:gd name="T9" fmla="*/ 0 60000 65536"/>
                <a:gd name="T10" fmla="*/ 5898240 60000 65536"/>
                <a:gd name="T11" fmla="*/ 11796480 60000 65536"/>
                <a:gd name="T12" fmla="*/ 229907 w 1103313"/>
                <a:gd name="T13" fmla="*/ 399387 h 2260600"/>
                <a:gd name="T14" fmla="*/ 873406 w 1103313"/>
                <a:gd name="T15" fmla="*/ 1861213 h 2260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3313" h="2260600">
                  <a:moveTo>
                    <a:pt x="921689" y="528748"/>
                  </a:moveTo>
                  <a:lnTo>
                    <a:pt x="921688" y="528748"/>
                  </a:lnTo>
                  <a:cubicBezTo>
                    <a:pt x="964755" y="665460"/>
                    <a:pt x="992494" y="823972"/>
                    <a:pt x="1002500" y="990541"/>
                  </a:cubicBezTo>
                  <a:lnTo>
                    <a:pt x="1091261" y="1020077"/>
                  </a:lnTo>
                  <a:lnTo>
                    <a:pt x="961474" y="1266673"/>
                  </a:lnTo>
                  <a:lnTo>
                    <a:pt x="829543" y="932986"/>
                  </a:lnTo>
                  <a:lnTo>
                    <a:pt x="918277" y="962514"/>
                  </a:lnTo>
                  <a:lnTo>
                    <a:pt x="918276" y="962514"/>
                  </a:lnTo>
                  <a:cubicBezTo>
                    <a:pt x="909716" y="840555"/>
                    <a:pt x="891907" y="724042"/>
                    <a:pt x="865850" y="619524"/>
                  </a:cubicBezTo>
                  <a:close/>
                </a:path>
              </a:pathLst>
            </a:custGeom>
            <a:solidFill>
              <a:schemeClr val="accent2"/>
            </a:solidFill>
            <a:ln w="952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H">
                <a:latin typeface="+mn-lt"/>
                <a:cs typeface="+mn-cs"/>
              </a:endParaRPr>
            </a:p>
          </p:txBody>
        </p:sp>
      </p:grpSp>
      <p:sp>
        <p:nvSpPr>
          <p:cNvPr id="91" name="Rectangle 113"/>
          <p:cNvSpPr>
            <a:spLocks noChangeArrowheads="1"/>
          </p:cNvSpPr>
          <p:nvPr/>
        </p:nvSpPr>
        <p:spPr bwMode="auto">
          <a:xfrm>
            <a:off x="2381881" y="66675"/>
            <a:ext cx="4380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</a:rPr>
              <a:t>Patient derived OncoCilAir™</a:t>
            </a:r>
            <a:endParaRPr lang="fr-CH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69" descr="Oncotheis.png"/>
          <p:cNvPicPr>
            <a:picLocks noChangeAspect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71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dx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9750" y="1895279"/>
            <a:ext cx="3375508" cy="3375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024" y="4894957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smtClean="0">
                <a:solidFill>
                  <a:schemeClr val="bg1"/>
                </a:solidFill>
              </a:rPr>
              <a:t>PDOCA_023</a:t>
            </a:r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21" name="Picture 20" descr="oca2 5x 1_5x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44536" y="1899739"/>
            <a:ext cx="4542263" cy="34066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44536" y="4946996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smtClean="0">
                <a:solidFill>
                  <a:schemeClr val="bg1"/>
                </a:solidFill>
              </a:rPr>
              <a:t>PDOCA_023_5x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51970" y="1876694"/>
            <a:ext cx="3180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smtClean="0">
                <a:solidFill>
                  <a:schemeClr val="bg1"/>
                </a:solidFill>
              </a:rPr>
              <a:t>Squamous cell carcinoma Day10</a:t>
            </a:r>
            <a:endParaRPr lang="en-GB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2000" y="760040"/>
            <a:ext cx="86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MAS\Oncotheis\Oncotheis Biotech\OncoTheis logo\OT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1057" y="1"/>
            <a:ext cx="732942" cy="73294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695621" y="156144"/>
            <a:ext cx="3752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400" b="1" i="1" smtClean="0">
                <a:solidFill>
                  <a:schemeClr val="tx2"/>
                </a:solidFill>
                <a:latin typeface="Calibri" pitchFamily="34" charset="0"/>
              </a:rPr>
              <a:t>Patient derived OncoCilAir™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Oncotheis.png"/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24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3"/>
          <p:cNvSpPr>
            <a:spLocks noChangeArrowheads="1"/>
          </p:cNvSpPr>
          <p:nvPr/>
        </p:nvSpPr>
        <p:spPr bwMode="auto">
          <a:xfrm>
            <a:off x="493162" y="1044678"/>
            <a:ext cx="66082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000" b="1" dirty="0" smtClean="0">
                <a:latin typeface="Calibri" pitchFamily="34" charset="0"/>
              </a:rPr>
              <a:t> Healthy airway epithelium</a:t>
            </a:r>
          </a:p>
          <a:p>
            <a:pPr>
              <a:buFont typeface="Arial" pitchFamily="34" charset="0"/>
              <a:buChar char="•"/>
            </a:pPr>
            <a:r>
              <a:rPr lang="da-DK" sz="2000" b="1" smtClean="0">
                <a:latin typeface="Calibri" pitchFamily="34" charset="0"/>
              </a:rPr>
              <a:t> Tumour </a:t>
            </a:r>
            <a:r>
              <a:rPr lang="da-DK" sz="2000" b="1" dirty="0" smtClean="0">
                <a:latin typeface="Calibri" pitchFamily="34" charset="0"/>
              </a:rPr>
              <a:t>nodules</a:t>
            </a:r>
          </a:p>
          <a:p>
            <a:pPr>
              <a:buFont typeface="Wingdings" pitchFamily="2" charset="2"/>
              <a:buChar char="Ø"/>
            </a:pPr>
            <a:r>
              <a:rPr lang="da-DK" sz="2000" b="1" dirty="0" smtClean="0">
                <a:solidFill>
                  <a:srgbClr val="FF0000"/>
                </a:solidFill>
                <a:latin typeface="Calibri" pitchFamily="34" charset="0"/>
              </a:rPr>
              <a:t> Concurrent testing of efficacy AND toxicity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430218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a-DK" sz="2000" b="1" dirty="0" smtClean="0">
                <a:latin typeface="Calibri" pitchFamily="34" charset="0"/>
              </a:rPr>
              <a:t> Lifetime &gt; 3 months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da-DK" sz="2000" b="1" dirty="0" smtClean="0">
                <a:solidFill>
                  <a:srgbClr val="FF0000"/>
                </a:solidFill>
                <a:latin typeface="Calibri" pitchFamily="34" charset="0"/>
              </a:rPr>
              <a:t> Chronic exposure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da-DK" sz="2000" b="1" dirty="0" smtClean="0">
                <a:solidFill>
                  <a:srgbClr val="FF0000"/>
                </a:solidFill>
                <a:latin typeface="Calibri" pitchFamily="34" charset="0"/>
              </a:rPr>
              <a:t> Test of recurrence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da-DK" sz="2000" b="1" smtClean="0">
                <a:solidFill>
                  <a:srgbClr val="FF0000"/>
                </a:solidFill>
                <a:latin typeface="Calibri" pitchFamily="34" charset="0"/>
              </a:rPr>
              <a:t> Development </a:t>
            </a:r>
            <a:r>
              <a:rPr lang="da-DK" sz="2000" b="1" dirty="0" smtClean="0">
                <a:solidFill>
                  <a:srgbClr val="FF0000"/>
                </a:solidFill>
                <a:latin typeface="Calibri" pitchFamily="34" charset="0"/>
              </a:rPr>
              <a:t>of resistance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452" y="442063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a-DK" sz="2000" b="1" dirty="0" smtClean="0">
                <a:latin typeface="Calibri" pitchFamily="34" charset="0"/>
              </a:rPr>
              <a:t> Air-liquid interface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da-DK" sz="2000" b="1" dirty="0" smtClean="0">
                <a:solidFill>
                  <a:srgbClr val="FF0000"/>
                </a:solidFill>
                <a:latin typeface="Calibri" pitchFamily="34" charset="0"/>
              </a:rPr>
              <a:t> Aerosol therapies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da-DK" sz="2000" b="1" dirty="0" smtClean="0">
                <a:solidFill>
                  <a:srgbClr val="FF0000"/>
                </a:solidFill>
                <a:latin typeface="Calibri" pitchFamily="34" charset="0"/>
              </a:rPr>
              <a:t> Systemic treatment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52000" y="760040"/>
            <a:ext cx="86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D:\MAS\Oncotheis\Oncotheis Biotech\OncoTheis logo\OT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1057" y="1"/>
            <a:ext cx="732942" cy="732942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3813178" y="2674687"/>
            <a:ext cx="5449560" cy="2284150"/>
            <a:chOff x="3302553" y="2674687"/>
            <a:chExt cx="5449560" cy="2284150"/>
          </a:xfrm>
        </p:grpSpPr>
        <p:pic>
          <p:nvPicPr>
            <p:cNvPr id="29" name="Picture 2" descr="http://www.oncotheis.com/media/news/JB_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2553" y="2674687"/>
              <a:ext cx="1384564" cy="2284150"/>
            </a:xfrm>
            <a:prstGeom prst="rect">
              <a:avLst/>
            </a:prstGeom>
            <a:noFill/>
          </p:spPr>
        </p:pic>
        <p:grpSp>
          <p:nvGrpSpPr>
            <p:cNvPr id="32" name="Group 31"/>
            <p:cNvGrpSpPr/>
            <p:nvPr/>
          </p:nvGrpSpPr>
          <p:grpSpPr>
            <a:xfrm>
              <a:off x="4661080" y="3204507"/>
              <a:ext cx="4091033" cy="1224510"/>
              <a:chOff x="4649205" y="3030712"/>
              <a:chExt cx="4091033" cy="1224510"/>
            </a:xfrm>
          </p:grpSpPr>
          <p:sp>
            <p:nvSpPr>
              <p:cNvPr id="30" name="ZoneTexte 11"/>
              <p:cNvSpPr txBox="1"/>
              <p:nvPr/>
            </p:nvSpPr>
            <p:spPr>
              <a:xfrm>
                <a:off x="4649205" y="3978223"/>
                <a:ext cx="31498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200" i="1" dirty="0" smtClean="0"/>
                  <a:t>Mas et al</a:t>
                </a:r>
                <a:r>
                  <a:rPr lang="fr-CH" sz="1200" dirty="0" smtClean="0"/>
                  <a:t>. </a:t>
                </a:r>
                <a:r>
                  <a:rPr lang="nl-NL" sz="1200" i="1" dirty="0" smtClean="0"/>
                  <a:t>J </a:t>
                </a:r>
                <a:r>
                  <a:rPr lang="nl-NL" sz="1200" i="1" dirty="0" err="1" smtClean="0"/>
                  <a:t>Biotechnol</a:t>
                </a:r>
                <a:r>
                  <a:rPr lang="nl-NL" sz="1200" i="1" smtClean="0"/>
                  <a:t>. 2015 ;205:111-9</a:t>
                </a:r>
                <a:r>
                  <a:rPr lang="nl-NL" sz="1200" dirty="0" smtClean="0"/>
                  <a:t>.</a:t>
                </a:r>
                <a:r>
                  <a:rPr lang="fr-CH" sz="1200" dirty="0" smtClean="0"/>
                  <a:t> </a:t>
                </a:r>
                <a:endParaRPr lang="fr-CH" sz="12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649205" y="3030712"/>
                <a:ext cx="409103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“ </a:t>
                </a:r>
                <a:r>
                  <a:rPr lang="en-US" sz="1400" b="1" dirty="0" err="1" smtClean="0"/>
                  <a:t>Antitumour</a:t>
                </a:r>
                <a:r>
                  <a:rPr lang="en-US" sz="1400" b="1" dirty="0" smtClean="0"/>
                  <a:t> efficacy </a:t>
                </a:r>
                <a:r>
                  <a:rPr lang="en-US" sz="1400" b="1" smtClean="0"/>
                  <a:t>of </a:t>
                </a:r>
              </a:p>
              <a:p>
                <a:r>
                  <a:rPr lang="en-US" sz="1400" b="1" smtClean="0"/>
                  <a:t>the </a:t>
                </a:r>
                <a:r>
                  <a:rPr lang="en-US" sz="1400" b="1" dirty="0" err="1" smtClean="0"/>
                  <a:t>selumetinib</a:t>
                </a:r>
                <a:r>
                  <a:rPr lang="en-US" sz="1400" b="1" dirty="0" smtClean="0"/>
                  <a:t> </a:t>
                </a:r>
                <a:r>
                  <a:rPr lang="en-US" sz="1400" b="1" smtClean="0"/>
                  <a:t>and trametinib MEK inhibitors</a:t>
                </a:r>
              </a:p>
              <a:p>
                <a:r>
                  <a:rPr lang="en-US" sz="1400" b="1" smtClean="0"/>
                  <a:t> </a:t>
                </a:r>
                <a:r>
                  <a:rPr lang="en-US" sz="1400" b="1" dirty="0" smtClean="0"/>
                  <a:t>in a combined </a:t>
                </a:r>
                <a:r>
                  <a:rPr lang="en-US" sz="1400" b="1" smtClean="0"/>
                  <a:t>human airway–tumour–stroma</a:t>
                </a:r>
              </a:p>
              <a:p>
                <a:r>
                  <a:rPr lang="en-US" sz="1400" b="1" smtClean="0"/>
                  <a:t> </a:t>
                </a:r>
                <a:r>
                  <a:rPr lang="en-US" sz="1400" b="1" dirty="0" smtClean="0"/>
                  <a:t>lung cancer model ”</a:t>
                </a:r>
                <a:endParaRPr lang="en-US" sz="1400" b="1" dirty="0"/>
              </a:p>
            </p:txBody>
          </p:sp>
        </p:grpSp>
      </p:grpSp>
      <p:cxnSp>
        <p:nvCxnSpPr>
          <p:cNvPr id="34" name="Straight Connector 33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" name="Picture 35" descr="Oncotheis.pn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37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8050" y="168023"/>
            <a:ext cx="684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400" b="1" i="1" smtClean="0">
                <a:solidFill>
                  <a:schemeClr val="tx2"/>
                </a:solidFill>
                <a:latin typeface="Calibri" pitchFamily="34" charset="0"/>
              </a:rPr>
              <a:t>OncoCilAir : an innovative in vitro lung cancer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77327" y="6311057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christophe.mas@oncotheis.com</a:t>
            </a:r>
          </a:p>
        </p:txBody>
      </p:sp>
      <p:pic>
        <p:nvPicPr>
          <p:cNvPr id="9" name="Image 8" descr="Oncotheis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82842" y="-2076"/>
            <a:ext cx="4978317" cy="136841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252000" y="1175665"/>
            <a:ext cx="86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161926" y="1857374"/>
            <a:ext cx="6820149" cy="3323212"/>
            <a:chOff x="1274700" y="1857374"/>
            <a:chExt cx="6820149" cy="3323212"/>
          </a:xfrm>
        </p:grpSpPr>
        <p:grpSp>
          <p:nvGrpSpPr>
            <p:cNvPr id="25" name="Group 24"/>
            <p:cNvGrpSpPr/>
            <p:nvPr/>
          </p:nvGrpSpPr>
          <p:grpSpPr>
            <a:xfrm>
              <a:off x="1528678" y="1857374"/>
              <a:ext cx="1266825" cy="1382266"/>
              <a:chOff x="377790" y="1857374"/>
              <a:chExt cx="1266825" cy="1382266"/>
            </a:xfrm>
          </p:grpSpPr>
          <p:pic>
            <p:nvPicPr>
              <p:cNvPr id="11" name="Image 6" descr="logo_ep_bleu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790" y="1857374"/>
                <a:ext cx="1266825" cy="12668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79834" y="2931863"/>
                <a:ext cx="8627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 err="1" smtClean="0"/>
                  <a:t>Epithelix</a:t>
                </a:r>
                <a:endParaRPr lang="fr-CH" sz="14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274700" y="3532407"/>
              <a:ext cx="1774780" cy="1648179"/>
              <a:chOff x="33563" y="3532407"/>
              <a:chExt cx="1774780" cy="1648179"/>
            </a:xfrm>
          </p:grpSpPr>
          <p:pic>
            <p:nvPicPr>
              <p:cNvPr id="16" name="Image 10" descr="vivisection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16" y="3532407"/>
                <a:ext cx="1692275" cy="1208768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3563" y="4657366"/>
                <a:ext cx="1774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smtClean="0"/>
                  <a:t>Ligue Suisse</a:t>
                </a:r>
              </a:p>
              <a:p>
                <a:pPr algn="ctr"/>
                <a:r>
                  <a:rPr lang="fr-FR" sz="1400" smtClean="0"/>
                  <a:t>contre </a:t>
                </a:r>
                <a:r>
                  <a:rPr lang="fr-FR" sz="1400" dirty="0" smtClean="0"/>
                  <a:t>la Vivisection</a:t>
                </a:r>
                <a:endParaRPr lang="fr-CH" sz="1400" dirty="0"/>
              </a:p>
            </p:txBody>
          </p:sp>
        </p:grpSp>
        <p:pic>
          <p:nvPicPr>
            <p:cNvPr id="18" name="Picture 2" descr="http://oncotheis.3demotion.net/media/news/ethic_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6711" y="2003693"/>
              <a:ext cx="2327275" cy="1128197"/>
            </a:xfrm>
            <a:prstGeom prst="rect">
              <a:avLst/>
            </a:prstGeom>
            <a:noFill/>
          </p:spPr>
        </p:pic>
        <p:grpSp>
          <p:nvGrpSpPr>
            <p:cNvPr id="21" name="Group 20"/>
            <p:cNvGrpSpPr/>
            <p:nvPr/>
          </p:nvGrpSpPr>
          <p:grpSpPr>
            <a:xfrm>
              <a:off x="6648570" y="1972066"/>
              <a:ext cx="1257300" cy="1266826"/>
              <a:chOff x="6784975" y="4560887"/>
              <a:chExt cx="1257300" cy="1266826"/>
            </a:xfrm>
          </p:grpSpPr>
          <p:pic>
            <p:nvPicPr>
              <p:cNvPr id="22" name="Picture 4" descr="http://oncotheis.3demotion.net/media/news/fenriv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84975" y="4560887"/>
                <a:ext cx="1257300" cy="1266826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Fenriv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26836" y="4619502"/>
                <a:ext cx="1149407" cy="821005"/>
              </a:xfrm>
              <a:prstGeom prst="rect">
                <a:avLst/>
              </a:prstGeom>
              <a:noFill/>
            </p:spPr>
          </p:pic>
        </p:grpSp>
        <p:pic>
          <p:nvPicPr>
            <p:cNvPr id="2" name="Picture 2" descr="Pro-Anim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18444" y="3443844"/>
              <a:ext cx="2063809" cy="1474149"/>
            </a:xfrm>
            <a:prstGeom prst="rect">
              <a:avLst/>
            </a:prstGeom>
            <a:noFill/>
          </p:spPr>
        </p:pic>
        <p:pic>
          <p:nvPicPr>
            <p:cNvPr id="3076" name="Picture 4" descr="Résultats de recherche d'images pour « lush prize »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485124" y="3918382"/>
              <a:ext cx="1609725" cy="10191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92"/>
          <p:cNvSpPr>
            <a:spLocks noChangeArrowheads="1"/>
          </p:cNvSpPr>
          <p:nvPr/>
        </p:nvSpPr>
        <p:spPr bwMode="auto">
          <a:xfrm>
            <a:off x="409431" y="95532"/>
            <a:ext cx="8093123" cy="46141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 smtClean="0"/>
              <a:t>Side-toxicity evaluation</a:t>
            </a:r>
            <a:endParaRPr lang="en-US" sz="2000" b="1" dirty="0"/>
          </a:p>
        </p:txBody>
      </p:sp>
      <p:pic>
        <p:nvPicPr>
          <p:cNvPr id="9" name="Image 8" descr="Copy of TEER ( % of DMSO).tif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92061" y="1935898"/>
            <a:ext cx="4237939" cy="3923386"/>
          </a:xfrm>
          <a:prstGeom prst="rect">
            <a:avLst/>
          </a:prstGeom>
        </p:spPr>
      </p:pic>
      <p:pic>
        <p:nvPicPr>
          <p:cNvPr id="10" name="Picture 3" descr="LDH (% of DMSO).tif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560" y="1479308"/>
            <a:ext cx="4340352" cy="43696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20116" y="941967"/>
            <a:ext cx="2238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600" b="1" i="1" dirty="0" err="1" smtClean="0">
                <a:latin typeface="Arial" pitchFamily="34" charset="0"/>
                <a:cs typeface="Arial" pitchFamily="34" charset="0"/>
              </a:rPr>
              <a:t>Trans</a:t>
            </a:r>
            <a:r>
              <a:rPr lang="fr-CH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b="1" i="1" dirty="0" err="1" smtClean="0">
                <a:latin typeface="Arial" pitchFamily="34" charset="0"/>
                <a:cs typeface="Arial" pitchFamily="34" charset="0"/>
              </a:rPr>
              <a:t>Epithelial</a:t>
            </a:r>
            <a:endParaRPr lang="fr-CH" sz="1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sz="1600" b="1" i="1" dirty="0" err="1" smtClean="0">
                <a:latin typeface="Arial" pitchFamily="34" charset="0"/>
                <a:cs typeface="Arial" pitchFamily="34" charset="0"/>
              </a:rPr>
              <a:t>Electrical</a:t>
            </a:r>
            <a:r>
              <a:rPr lang="fr-CH" sz="1600" b="1" i="1" dirty="0" smtClean="0">
                <a:latin typeface="Arial" pitchFamily="34" charset="0"/>
                <a:cs typeface="Arial" pitchFamily="34" charset="0"/>
              </a:rPr>
              <a:t> Resistance</a:t>
            </a:r>
            <a:endParaRPr lang="fr-CH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9828" y="941967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600" b="1" i="1" dirty="0" err="1" smtClean="0">
                <a:latin typeface="Arial" pitchFamily="34" charset="0"/>
                <a:cs typeface="Arial" pitchFamily="34" charset="0"/>
              </a:rPr>
              <a:t>Cytotoxicity</a:t>
            </a:r>
            <a:endParaRPr lang="fr-CH" sz="1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sz="1600" b="1" i="1" dirty="0" smtClean="0">
                <a:latin typeface="Arial" pitchFamily="34" charset="0"/>
                <a:cs typeface="Arial" pitchFamily="34" charset="0"/>
              </a:rPr>
              <a:t>LDH</a:t>
            </a:r>
            <a:endParaRPr lang="fr-CH" sz="16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Oncotheis.pn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16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758017" y="3230087"/>
            <a:ext cx="7627967" cy="3048000"/>
            <a:chOff x="1095358" y="3230087"/>
            <a:chExt cx="7627967" cy="3048000"/>
          </a:xfrm>
        </p:grpSpPr>
        <p:pic>
          <p:nvPicPr>
            <p:cNvPr id="4" name="Picture 5" descr="bod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4478" y="3230087"/>
              <a:ext cx="22860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7"/>
            <p:cNvGrpSpPr>
              <a:grpSpLocks/>
            </p:cNvGrpSpPr>
            <p:nvPr/>
          </p:nvGrpSpPr>
          <p:grpSpPr bwMode="auto">
            <a:xfrm>
              <a:off x="5169709" y="4662638"/>
              <a:ext cx="3427413" cy="338138"/>
              <a:chOff x="3152" y="2130"/>
              <a:chExt cx="2159" cy="213"/>
            </a:xfrm>
          </p:grpSpPr>
          <p:sp>
            <p:nvSpPr>
              <p:cNvPr id="6" name="Rectangle 12"/>
              <p:cNvSpPr>
                <a:spLocks noChangeArrowheads="1"/>
              </p:cNvSpPr>
              <p:nvPr/>
            </p:nvSpPr>
            <p:spPr bwMode="auto">
              <a:xfrm>
                <a:off x="4312" y="2130"/>
                <a:ext cx="99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H" sz="1600" b="1" dirty="0">
                    <a:solidFill>
                      <a:schemeClr val="accent2"/>
                    </a:solidFill>
                    <a:latin typeface="Verdana" charset="0"/>
                    <a:cs typeface="Times New Roman" charset="0"/>
                  </a:rPr>
                  <a:t>Lung cancer</a:t>
                </a:r>
                <a:endParaRPr lang="en-US" sz="1600" b="1" dirty="0">
                  <a:solidFill>
                    <a:schemeClr val="accent2"/>
                  </a:solidFill>
                  <a:latin typeface="Verdana" charset="0"/>
                  <a:cs typeface="Times New Roman" charset="0"/>
                </a:endParaRPr>
              </a:p>
            </p:txBody>
          </p:sp>
          <p:sp>
            <p:nvSpPr>
              <p:cNvPr id="7" name="Line 23"/>
              <p:cNvSpPr>
                <a:spLocks noChangeShapeType="1"/>
              </p:cNvSpPr>
              <p:nvPr/>
            </p:nvSpPr>
            <p:spPr bwMode="auto">
              <a:xfrm flipH="1">
                <a:off x="3194" y="2249"/>
                <a:ext cx="113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8" name="Oval 24"/>
              <p:cNvSpPr>
                <a:spLocks noChangeArrowheads="1"/>
              </p:cNvSpPr>
              <p:nvPr/>
            </p:nvSpPr>
            <p:spPr bwMode="auto">
              <a:xfrm>
                <a:off x="3152" y="2203"/>
                <a:ext cx="83" cy="92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E64C2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894275" y="5420651"/>
              <a:ext cx="3829050" cy="338138"/>
              <a:chOff x="2896" y="2876"/>
              <a:chExt cx="2412" cy="213"/>
            </a:xfrm>
          </p:grpSpPr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4141" y="2876"/>
                <a:ext cx="116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  <a:cs typeface="Times New Roman" pitchFamily="18" charset="0"/>
                  </a:rPr>
                  <a:t>Colon cancer</a:t>
                </a:r>
              </a:p>
            </p:txBody>
          </p:sp>
          <p:sp>
            <p:nvSpPr>
              <p:cNvPr id="11" name="Line 29"/>
              <p:cNvSpPr>
                <a:spLocks noChangeShapeType="1"/>
              </p:cNvSpPr>
              <p:nvPr/>
            </p:nvSpPr>
            <p:spPr bwMode="auto">
              <a:xfrm flipH="1">
                <a:off x="2918" y="3000"/>
                <a:ext cx="1240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2" name="Oval 24"/>
              <p:cNvSpPr>
                <a:spLocks noChangeArrowheads="1"/>
              </p:cNvSpPr>
              <p:nvPr/>
            </p:nvSpPr>
            <p:spPr bwMode="auto">
              <a:xfrm>
                <a:off x="2896" y="2946"/>
                <a:ext cx="85" cy="92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E64C2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095358" y="4411291"/>
              <a:ext cx="17892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H" sz="16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charset="0"/>
                  <a:cs typeface="Times New Roman" charset="0"/>
                </a:rPr>
                <a:t>Mesothelioma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cs typeface="Times New Roman" charset="0"/>
              </a:endParaRPr>
            </a:p>
          </p:txBody>
        </p:sp>
        <p:grpSp>
          <p:nvGrpSpPr>
            <p:cNvPr id="21" name="Groupe 20"/>
            <p:cNvGrpSpPr/>
            <p:nvPr/>
          </p:nvGrpSpPr>
          <p:grpSpPr>
            <a:xfrm flipH="1">
              <a:off x="2887660" y="4527181"/>
              <a:ext cx="1866900" cy="146050"/>
              <a:chOff x="524491" y="3636549"/>
              <a:chExt cx="1866900" cy="146050"/>
            </a:xfrm>
          </p:grpSpPr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591166" y="3709574"/>
                <a:ext cx="180022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Oval 24"/>
              <p:cNvSpPr>
                <a:spLocks noChangeArrowheads="1"/>
              </p:cNvSpPr>
              <p:nvPr/>
            </p:nvSpPr>
            <p:spPr bwMode="auto">
              <a:xfrm>
                <a:off x="524491" y="3636549"/>
                <a:ext cx="131763" cy="14605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E64C2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604012" y="3542397"/>
              <a:ext cx="1584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H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charset="0"/>
                  <a:cs typeface="Times New Roman" charset="0"/>
                </a:rPr>
                <a:t>Nasal </a:t>
              </a:r>
              <a:r>
                <a:rPr lang="fr-CH" sz="16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charset="0"/>
                  <a:cs typeface="Times New Roman" charset="0"/>
                </a:rPr>
                <a:t>cavity</a:t>
              </a:r>
              <a:endParaRPr lang="fr-CH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cs typeface="Times New Roman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H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charset="0"/>
                  <a:cs typeface="Times New Roman" charset="0"/>
                </a:rPr>
                <a:t> cancer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cs typeface="Times New Roman" charset="0"/>
              </a:endParaRPr>
            </a:p>
          </p:txBody>
        </p:sp>
        <p:grpSp>
          <p:nvGrpSpPr>
            <p:cNvPr id="23" name="Groupe 22"/>
            <p:cNvGrpSpPr/>
            <p:nvPr/>
          </p:nvGrpSpPr>
          <p:grpSpPr>
            <a:xfrm flipH="1">
              <a:off x="3135064" y="3765162"/>
              <a:ext cx="1866900" cy="146050"/>
              <a:chOff x="524491" y="3636549"/>
              <a:chExt cx="1866900" cy="146050"/>
            </a:xfrm>
          </p:grpSpPr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H="1">
                <a:off x="591166" y="3709574"/>
                <a:ext cx="180022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524491" y="3636549"/>
                <a:ext cx="131763" cy="14605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E64C2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-171295" y="6485524"/>
            <a:ext cx="925373" cy="365125"/>
          </a:xfrm>
          <a:prstGeom prst="rect">
            <a:avLst/>
          </a:prstGeom>
        </p:spPr>
        <p:txBody>
          <a:bodyPr/>
          <a:lstStyle/>
          <a:p>
            <a:pPr algn="ctr"/>
            <a:fld id="{5E5A8121-D0D8-465B-B770-17A43D212786}" type="slidenum">
              <a:rPr lang="en-GB" sz="1200" smtClean="0">
                <a:latin typeface="+mn-lt"/>
              </a:rPr>
              <a:pPr algn="ctr"/>
              <a:t>2</a:t>
            </a:fld>
            <a:endParaRPr lang="en-GB" sz="1200">
              <a:latin typeface="+mn-lt"/>
            </a:endParaRPr>
          </a:p>
        </p:txBody>
      </p:sp>
      <p:pic>
        <p:nvPicPr>
          <p:cNvPr id="31" name="Picture 30" descr="Oncotheis.png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32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200" i="1" smtClean="0">
                <a:solidFill>
                  <a:schemeClr val="tx1"/>
                </a:solidFill>
                <a:latin typeface="+mn-lt"/>
              </a:rPr>
              <a:t>Lush Prize – London Nov2015</a:t>
            </a:r>
            <a:endParaRPr lang="en-GB" sz="1200" i="1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51541" y="427510"/>
            <a:ext cx="7440918" cy="2231947"/>
            <a:chOff x="349296" y="427510"/>
            <a:chExt cx="7440918" cy="2231947"/>
          </a:xfrm>
        </p:grpSpPr>
        <p:pic>
          <p:nvPicPr>
            <p:cNvPr id="21506" name="Picture 2" descr="http://www.oncotheis.com/static/website/images/company/company-30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0582" y="427510"/>
              <a:ext cx="28575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4" name="Group 33"/>
            <p:cNvGrpSpPr/>
            <p:nvPr/>
          </p:nvGrpSpPr>
          <p:grpSpPr>
            <a:xfrm>
              <a:off x="3218214" y="564219"/>
              <a:ext cx="4572000" cy="1631582"/>
              <a:chOff x="0" y="486887"/>
              <a:chExt cx="4572000" cy="163158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1410583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GB" sz="2000" b="1" i="1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Human in vitro tissue models</a:t>
                </a:r>
              </a:p>
              <a:p>
                <a:pPr algn="ctr"/>
                <a:r>
                  <a:rPr lang="en-GB" sz="2000" b="1" i="1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for cancer research</a:t>
                </a:r>
                <a:endParaRPr lang="en-GB" sz="2000" b="1" i="1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3" name="Image 12" descr="Oncotheis.png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>
              <a:xfrm>
                <a:off x="561451" y="486887"/>
                <a:ext cx="3449098" cy="948502"/>
              </a:xfrm>
              <a:prstGeom prst="rect">
                <a:avLst/>
              </a:prstGeom>
            </p:spPr>
          </p:pic>
        </p:grpSp>
        <p:sp>
          <p:nvSpPr>
            <p:cNvPr id="35" name="Rectangle 34"/>
            <p:cNvSpPr/>
            <p:nvPr/>
          </p:nvSpPr>
          <p:spPr>
            <a:xfrm>
              <a:off x="349296" y="2351680"/>
              <a:ext cx="19864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smtClean="0">
                  <a:cs typeface="Arial"/>
                </a:rPr>
                <a:t>Geneva, Switzerland   </a:t>
              </a:r>
              <a:endParaRPr lang="en-GB" sz="1400"/>
            </a:p>
          </p:txBody>
        </p:sp>
        <p:pic>
          <p:nvPicPr>
            <p:cNvPr id="21507" name="Picture 3" descr="D:\MAS\SBI\MasBio\pict\sw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0961" y="2424876"/>
              <a:ext cx="203200" cy="203200"/>
            </a:xfrm>
            <a:prstGeom prst="rect">
              <a:avLst/>
            </a:prstGeom>
            <a:noFill/>
          </p:spPr>
        </p:pic>
      </p:grpSp>
      <p:cxnSp>
        <p:nvCxnSpPr>
          <p:cNvPr id="37" name="Straight Connector 36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MAS\Oncotheis\Oncotheis Biotech\OncoTheis logo\OT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1057" y="1"/>
            <a:ext cx="732942" cy="732942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3721383" y="156144"/>
            <a:ext cx="1701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400" b="1" i="1" smtClean="0">
                <a:solidFill>
                  <a:schemeClr val="tx2"/>
                </a:solidFill>
                <a:latin typeface="Calibri" pitchFamily="34" charset="0"/>
              </a:rPr>
              <a:t>Lung cancer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52000" y="760040"/>
            <a:ext cx="86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7"/>
          <p:cNvSpPr txBox="1">
            <a:spLocks/>
          </p:cNvSpPr>
          <p:nvPr/>
        </p:nvSpPr>
        <p:spPr>
          <a:xfrm>
            <a:off x="-171295" y="6485524"/>
            <a:ext cx="92537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1" name="Picture 10" descr="Oncotheis.pn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12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200" i="1" smtClean="0">
                <a:solidFill>
                  <a:schemeClr val="tx1"/>
                </a:solidFill>
                <a:latin typeface="+mn-lt"/>
              </a:rPr>
              <a:t>Lush Prize – London Nov2015</a:t>
            </a:r>
            <a:endParaRPr lang="en-GB" sz="1200" i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5839" y="6317532"/>
            <a:ext cx="1476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i="1" smtClean="0"/>
              <a:t>Source : IARC, 2012</a:t>
            </a:r>
            <a:endParaRPr lang="en-GB" sz="1100" i="1"/>
          </a:p>
        </p:txBody>
      </p:sp>
      <p:pic>
        <p:nvPicPr>
          <p:cNvPr id="17" name="Picture 4" descr="http://beta.images.theglobeandmail.com/static/health/folio-cancer/cancer-lung.jpg"/>
          <p:cNvPicPr>
            <a:picLocks noChangeAspect="1" noChangeArrowheads="1"/>
          </p:cNvPicPr>
          <p:nvPr/>
        </p:nvPicPr>
        <p:blipFill>
          <a:blip r:embed="rId5"/>
          <a:srcRect t="-8645" r="-3084"/>
          <a:stretch>
            <a:fillRect/>
          </a:stretch>
        </p:blipFill>
        <p:spPr bwMode="auto">
          <a:xfrm>
            <a:off x="997905" y="1339691"/>
            <a:ext cx="7412447" cy="3841067"/>
          </a:xfrm>
          <a:prstGeom prst="rect">
            <a:avLst/>
          </a:prstGeom>
          <a:noFill/>
        </p:spPr>
      </p:pic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2635277" y="5059497"/>
            <a:ext cx="3873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&gt;</a:t>
            </a:r>
            <a:r>
              <a:rPr lang="en-US" sz="2400" b="1" smtClean="0">
                <a:latin typeface="Calibri" pitchFamily="34" charset="0"/>
              </a:rPr>
              <a:t>1 million deaths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-171295" y="6414274"/>
            <a:ext cx="925373" cy="365125"/>
          </a:xfrm>
        </p:spPr>
        <p:txBody>
          <a:bodyPr/>
          <a:lstStyle/>
          <a:p>
            <a:pPr algn="ctr"/>
            <a:fld id="{5E5A8121-D0D8-465B-B770-17A43D212786}" type="slidenum">
              <a:rPr lang="en-GB" smtClean="0"/>
              <a:pPr algn="ctr"/>
              <a:t>4</a:t>
            </a:fld>
            <a:endParaRPr lang="en-GB"/>
          </a:p>
        </p:txBody>
      </p:sp>
      <p:pic>
        <p:nvPicPr>
          <p:cNvPr id="71" name="Picture 70" descr="Oncotheis.pn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52000" y="760040"/>
            <a:ext cx="86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D:\MAS\Oncotheis\Oncotheis Biotech\OncoTheis logo\OT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1057" y="1"/>
            <a:ext cx="732942" cy="73294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2503004" y="156144"/>
            <a:ext cx="4509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400" b="1" i="1" smtClean="0">
                <a:solidFill>
                  <a:schemeClr val="tx2"/>
                </a:solidFill>
                <a:latin typeface="Calibri" pitchFamily="34" charset="0"/>
              </a:rPr>
              <a:t>Lung cancer: clinical management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952078" y="1457177"/>
            <a:ext cx="2088000" cy="3385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smtClean="0">
                <a:solidFill>
                  <a:schemeClr val="bg1"/>
                </a:solidFill>
                <a:latin typeface="Calibri" pitchFamily="34" charset="0"/>
              </a:rPr>
              <a:t>Broad chemotherapies</a:t>
            </a:r>
            <a:endParaRPr lang="fr-CH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>
            <a:off x="1170083" y="1956298"/>
            <a:ext cx="1109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&gt;1 million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deaths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2078" y="1820827"/>
            <a:ext cx="2088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smtClean="0">
                <a:cs typeface="Arial"/>
              </a:rPr>
              <a:t>► </a:t>
            </a:r>
            <a:r>
              <a:rPr lang="en-US" sz="1400" smtClean="0">
                <a:cs typeface="Arial"/>
              </a:rPr>
              <a:t>cisplatin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52077" y="2486573"/>
            <a:ext cx="2088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smtClean="0">
                <a:cs typeface="Arial"/>
              </a:rPr>
              <a:t>►</a:t>
            </a:r>
            <a:r>
              <a:rPr lang="en-US" sz="1400" smtClean="0">
                <a:cs typeface="Arial"/>
              </a:rPr>
              <a:t> paclitaxel</a:t>
            </a:r>
            <a:endParaRPr lang="en-GB" sz="1400"/>
          </a:p>
        </p:txBody>
      </p:sp>
      <p:sp>
        <p:nvSpPr>
          <p:cNvPr id="53" name="Rectangle 52"/>
          <p:cNvSpPr/>
          <p:nvPr/>
        </p:nvSpPr>
        <p:spPr>
          <a:xfrm>
            <a:off x="952077" y="2819445"/>
            <a:ext cx="2088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smtClean="0">
                <a:cs typeface="Arial"/>
              </a:rPr>
              <a:t>► </a:t>
            </a:r>
            <a:r>
              <a:rPr lang="en-US" sz="1400" smtClean="0">
                <a:cs typeface="Arial"/>
              </a:rPr>
              <a:t>docetaxel</a:t>
            </a:r>
            <a:endParaRPr lang="en-GB" sz="1400"/>
          </a:p>
        </p:txBody>
      </p:sp>
      <p:sp>
        <p:nvSpPr>
          <p:cNvPr id="54" name="Rectangle 53"/>
          <p:cNvSpPr/>
          <p:nvPr/>
        </p:nvSpPr>
        <p:spPr>
          <a:xfrm>
            <a:off x="952078" y="2153700"/>
            <a:ext cx="2088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smtClean="0">
                <a:cs typeface="Arial"/>
              </a:rPr>
              <a:t>► </a:t>
            </a:r>
            <a:r>
              <a:rPr lang="en-US" sz="1400" smtClean="0">
                <a:cs typeface="Arial"/>
              </a:rPr>
              <a:t>pemetrexed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924104" y="3307755"/>
            <a:ext cx="1264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smtClean="0">
                <a:latin typeface="Calibri" pitchFamily="34" charset="0"/>
              </a:rPr>
              <a:t>Second line</a:t>
            </a:r>
            <a:endParaRPr lang="fr-CH" b="1" i="1" dirty="0">
              <a:latin typeface="Calibri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952077" y="3665994"/>
            <a:ext cx="2088000" cy="3385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smtClean="0">
                <a:solidFill>
                  <a:schemeClr val="bg1"/>
                </a:solidFill>
                <a:latin typeface="Calibri" pitchFamily="34" charset="0"/>
              </a:rPr>
              <a:t>Targeted therapies</a:t>
            </a:r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>
            <a:off x="1118359" y="4441398"/>
            <a:ext cx="1109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&gt;1 million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deaths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52076" y="4037297"/>
            <a:ext cx="208800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smtClean="0">
                <a:cs typeface="Arial"/>
              </a:rPr>
              <a:t>► </a:t>
            </a:r>
            <a:r>
              <a:rPr lang="en-US" sz="1400" smtClean="0">
                <a:cs typeface="Arial"/>
              </a:rPr>
              <a:t>erlotinib</a:t>
            </a:r>
          </a:p>
          <a:p>
            <a:r>
              <a:rPr lang="en-US" sz="1200" smtClean="0">
                <a:cs typeface="Arial"/>
              </a:rPr>
              <a:t>►</a:t>
            </a:r>
            <a:r>
              <a:rPr lang="en-US" sz="1400" smtClean="0">
                <a:cs typeface="Arial"/>
              </a:rPr>
              <a:t> gefitinib</a:t>
            </a:r>
          </a:p>
          <a:p>
            <a:r>
              <a:rPr lang="en-US" sz="1200" smtClean="0">
                <a:cs typeface="Arial"/>
              </a:rPr>
              <a:t>►</a:t>
            </a:r>
            <a:r>
              <a:rPr lang="en-US" sz="1400" smtClean="0">
                <a:cs typeface="Arial"/>
              </a:rPr>
              <a:t> afatinib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52076" y="4808752"/>
            <a:ext cx="2088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smtClean="0">
                <a:cs typeface="Arial"/>
              </a:rPr>
              <a:t>► </a:t>
            </a:r>
            <a:r>
              <a:rPr lang="en-US" sz="1400" smtClean="0">
                <a:cs typeface="Arial"/>
              </a:rPr>
              <a:t>crizotinib</a:t>
            </a:r>
          </a:p>
          <a:p>
            <a:r>
              <a:rPr lang="en-US" sz="1200" smtClean="0">
                <a:cs typeface="Arial"/>
              </a:rPr>
              <a:t>►</a:t>
            </a:r>
            <a:r>
              <a:rPr lang="en-US" sz="1400" smtClean="0">
                <a:cs typeface="Arial"/>
              </a:rPr>
              <a:t> ceritinib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52076" y="5361371"/>
            <a:ext cx="2088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smtClean="0">
                <a:cs typeface="Arial"/>
              </a:rPr>
              <a:t>► </a:t>
            </a:r>
            <a:r>
              <a:rPr lang="en-US" sz="1400" smtClean="0">
                <a:cs typeface="Arial"/>
              </a:rPr>
              <a:t>ramicirumab</a:t>
            </a:r>
          </a:p>
          <a:p>
            <a:r>
              <a:rPr lang="en-US" sz="1200" smtClean="0">
                <a:cs typeface="Arial"/>
              </a:rPr>
              <a:t>►</a:t>
            </a:r>
            <a:r>
              <a:rPr lang="en-US" sz="1400" smtClean="0">
                <a:cs typeface="Arial"/>
              </a:rPr>
              <a:t> bevacizumab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41560" y="6331917"/>
            <a:ext cx="24320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smtClean="0"/>
              <a:t>Cuaron et al. Front. Oncol. 2013; 2:208.</a:t>
            </a:r>
            <a:endParaRPr lang="en-GB" sz="1100" i="1"/>
          </a:p>
        </p:txBody>
      </p:sp>
      <p:grpSp>
        <p:nvGrpSpPr>
          <p:cNvPr id="86" name="Group 85"/>
          <p:cNvGrpSpPr/>
          <p:nvPr/>
        </p:nvGrpSpPr>
        <p:grpSpPr>
          <a:xfrm>
            <a:off x="4411579" y="2282403"/>
            <a:ext cx="3354901" cy="2629828"/>
            <a:chOff x="4672829" y="2282403"/>
            <a:chExt cx="3354901" cy="2629828"/>
          </a:xfrm>
        </p:grpSpPr>
        <p:grpSp>
          <p:nvGrpSpPr>
            <p:cNvPr id="8" name="Group 51"/>
            <p:cNvGrpSpPr/>
            <p:nvPr/>
          </p:nvGrpSpPr>
          <p:grpSpPr>
            <a:xfrm>
              <a:off x="4672829" y="2282403"/>
              <a:ext cx="3354901" cy="2277104"/>
              <a:chOff x="4554079" y="1225528"/>
              <a:chExt cx="3354901" cy="2277104"/>
            </a:xfrm>
          </p:grpSpPr>
          <p:pic>
            <p:nvPicPr>
              <p:cNvPr id="2" name="Picture 2" descr="C:\Documents and Settings\Administrateur\Bureau\pet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554079" y="1498502"/>
                <a:ext cx="3307680" cy="1728180"/>
              </a:xfrm>
              <a:prstGeom prst="rect">
                <a:avLst/>
              </a:prstGeom>
              <a:noFill/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766910" y="3194855"/>
                <a:ext cx="79701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smtClean="0">
                    <a:cs typeface="Arial"/>
                  </a:rPr>
                  <a:t>baseline</a:t>
                </a:r>
                <a:endParaRPr lang="en-GB" sz="14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681311" y="3194853"/>
                <a:ext cx="8722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smtClean="0">
                    <a:cs typeface="Arial"/>
                  </a:rPr>
                  <a:t>4 months</a:t>
                </a:r>
                <a:endParaRPr lang="en-GB" sz="14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738215" y="3182978"/>
                <a:ext cx="8722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smtClean="0">
                    <a:cs typeface="Arial"/>
                  </a:rPr>
                  <a:t>9 months</a:t>
                </a:r>
                <a:endParaRPr lang="en-GB" sz="14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554375" y="1225528"/>
                <a:ext cx="335460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smtClean="0"/>
                  <a:t>pemetrexed + bevacizumab (PET scan)</a:t>
                </a:r>
                <a:endParaRPr lang="en-GB" sz="1400"/>
              </a:p>
            </p:txBody>
          </p:sp>
        </p:grp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6678804" y="4542899"/>
              <a:ext cx="12102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0000"/>
                  </a:solidFill>
                  <a:latin typeface="Calibri" pitchFamily="34" charset="0"/>
                </a:rPr>
                <a:t>recurrence</a:t>
              </a:r>
              <a:endParaRPr lang="en-US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924104" y="1063309"/>
            <a:ext cx="997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smtClean="0">
                <a:latin typeface="Calibri" pitchFamily="34" charset="0"/>
              </a:rPr>
              <a:t>First line</a:t>
            </a:r>
            <a:endParaRPr lang="fr-CH" b="1" i="1" dirty="0">
              <a:latin typeface="Calibri" pitchFamily="34" charset="0"/>
            </a:endParaRPr>
          </a:p>
        </p:txBody>
      </p:sp>
      <p:sp>
        <p:nvSpPr>
          <p:cNvPr id="85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0"/>
          <p:cNvGrpSpPr/>
          <p:nvPr/>
        </p:nvGrpSpPr>
        <p:grpSpPr>
          <a:xfrm>
            <a:off x="4675775" y="1029108"/>
            <a:ext cx="4157517" cy="2619950"/>
            <a:chOff x="4675775" y="1029108"/>
            <a:chExt cx="4157517" cy="2619950"/>
          </a:xfrm>
        </p:grpSpPr>
        <p:sp>
          <p:nvSpPr>
            <p:cNvPr id="27" name="Rectangle 113"/>
            <p:cNvSpPr>
              <a:spLocks noChangeArrowheads="1"/>
            </p:cNvSpPr>
            <p:nvPr/>
          </p:nvSpPr>
          <p:spPr bwMode="auto">
            <a:xfrm>
              <a:off x="5478992" y="1157946"/>
              <a:ext cx="25510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rPr>
                <a:t>Tumor cell line xenograft</a:t>
              </a:r>
              <a:endParaRPr lang="fr-CH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21" name="Picture 5" descr="mous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597368" y="1672378"/>
              <a:ext cx="2673955" cy="1976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4"/>
            <p:cNvGrpSpPr>
              <a:grpSpLocks noChangeAspect="1"/>
            </p:cNvGrpSpPr>
            <p:nvPr/>
          </p:nvGrpSpPr>
          <p:grpSpPr bwMode="auto">
            <a:xfrm>
              <a:off x="6686928" y="2347581"/>
              <a:ext cx="96551" cy="52258"/>
              <a:chOff x="1646312" y="3487479"/>
              <a:chExt cx="1050818" cy="567439"/>
            </a:xfrm>
          </p:grpSpPr>
          <p:pic>
            <p:nvPicPr>
              <p:cNvPr id="45" name="Picture 55" descr="tumor piece.pn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646312" y="3487479"/>
                <a:ext cx="1050818" cy="567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Oval 45"/>
              <p:cNvSpPr/>
              <p:nvPr/>
            </p:nvSpPr>
            <p:spPr>
              <a:xfrm rot="21058841">
                <a:off x="1809485" y="3702955"/>
                <a:ext cx="492413" cy="18099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CH"/>
              </a:p>
            </p:txBody>
          </p:sp>
        </p:grpSp>
        <p:grpSp>
          <p:nvGrpSpPr>
            <p:cNvPr id="5" name="Group 54"/>
            <p:cNvGrpSpPr>
              <a:grpSpLocks noChangeAspect="1"/>
            </p:cNvGrpSpPr>
            <p:nvPr/>
          </p:nvGrpSpPr>
          <p:grpSpPr bwMode="auto">
            <a:xfrm>
              <a:off x="6768619" y="2301400"/>
              <a:ext cx="96551" cy="52258"/>
              <a:chOff x="1646312" y="3487479"/>
              <a:chExt cx="1050818" cy="567439"/>
            </a:xfrm>
          </p:grpSpPr>
          <p:pic>
            <p:nvPicPr>
              <p:cNvPr id="43" name="Picture 55" descr="tumor piece.pn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646312" y="3487479"/>
                <a:ext cx="1050818" cy="567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Oval 43"/>
              <p:cNvSpPr/>
              <p:nvPr/>
            </p:nvSpPr>
            <p:spPr>
              <a:xfrm rot="21058841">
                <a:off x="1809485" y="3702955"/>
                <a:ext cx="492413" cy="18099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CH"/>
              </a:p>
            </p:txBody>
          </p:sp>
        </p:grpSp>
        <p:grpSp>
          <p:nvGrpSpPr>
            <p:cNvPr id="6" name="Group 54"/>
            <p:cNvGrpSpPr>
              <a:grpSpLocks noChangeAspect="1"/>
            </p:cNvGrpSpPr>
            <p:nvPr/>
          </p:nvGrpSpPr>
          <p:grpSpPr bwMode="auto">
            <a:xfrm>
              <a:off x="6778144" y="2369615"/>
              <a:ext cx="96551" cy="52258"/>
              <a:chOff x="1646312" y="3487479"/>
              <a:chExt cx="1050818" cy="567439"/>
            </a:xfrm>
          </p:grpSpPr>
          <p:pic>
            <p:nvPicPr>
              <p:cNvPr id="41" name="Picture 55" descr="tumor piece.pn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646312" y="3487479"/>
                <a:ext cx="1050818" cy="567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Oval 41"/>
              <p:cNvSpPr/>
              <p:nvPr/>
            </p:nvSpPr>
            <p:spPr>
              <a:xfrm rot="21058841">
                <a:off x="1809485" y="3702955"/>
                <a:ext cx="492413" cy="18099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CH"/>
              </a:p>
            </p:txBody>
          </p:sp>
        </p:grpSp>
        <p:grpSp>
          <p:nvGrpSpPr>
            <p:cNvPr id="7" name="Group 54"/>
            <p:cNvGrpSpPr>
              <a:grpSpLocks noChangeAspect="1"/>
            </p:cNvGrpSpPr>
            <p:nvPr/>
          </p:nvGrpSpPr>
          <p:grpSpPr bwMode="auto">
            <a:xfrm>
              <a:off x="6875398" y="2307954"/>
              <a:ext cx="96551" cy="52258"/>
              <a:chOff x="1646312" y="3487479"/>
              <a:chExt cx="1050818" cy="567439"/>
            </a:xfrm>
          </p:grpSpPr>
          <p:pic>
            <p:nvPicPr>
              <p:cNvPr id="39" name="Picture 55" descr="tumor piece.pn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646312" y="3487479"/>
                <a:ext cx="1050818" cy="567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Oval 39"/>
              <p:cNvSpPr/>
              <p:nvPr/>
            </p:nvSpPr>
            <p:spPr>
              <a:xfrm rot="21058841">
                <a:off x="1809485" y="3702955"/>
                <a:ext cx="492413" cy="18099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CH"/>
              </a:p>
            </p:txBody>
          </p:sp>
        </p:grpSp>
        <p:grpSp>
          <p:nvGrpSpPr>
            <p:cNvPr id="10" name="Group 54"/>
            <p:cNvGrpSpPr>
              <a:grpSpLocks noChangeAspect="1"/>
            </p:cNvGrpSpPr>
            <p:nvPr/>
          </p:nvGrpSpPr>
          <p:grpSpPr bwMode="auto">
            <a:xfrm>
              <a:off x="6719371" y="2430462"/>
              <a:ext cx="96551" cy="52258"/>
              <a:chOff x="1646312" y="3487479"/>
              <a:chExt cx="1050818" cy="567439"/>
            </a:xfrm>
          </p:grpSpPr>
          <p:pic>
            <p:nvPicPr>
              <p:cNvPr id="37" name="Picture 55" descr="tumor piece.pn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646312" y="3487479"/>
                <a:ext cx="1050818" cy="567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Oval 37"/>
              <p:cNvSpPr/>
              <p:nvPr/>
            </p:nvSpPr>
            <p:spPr>
              <a:xfrm rot="21058841">
                <a:off x="1809485" y="3702955"/>
                <a:ext cx="492413" cy="18099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CH"/>
              </a:p>
            </p:txBody>
          </p:sp>
        </p:grpSp>
        <p:grpSp>
          <p:nvGrpSpPr>
            <p:cNvPr id="12" name="Group 54"/>
            <p:cNvGrpSpPr>
              <a:grpSpLocks noChangeAspect="1"/>
            </p:cNvGrpSpPr>
            <p:nvPr/>
          </p:nvGrpSpPr>
          <p:grpSpPr bwMode="auto">
            <a:xfrm>
              <a:off x="6852524" y="2401340"/>
              <a:ext cx="96551" cy="52258"/>
              <a:chOff x="1646312" y="3487479"/>
              <a:chExt cx="1050818" cy="567439"/>
            </a:xfrm>
          </p:grpSpPr>
          <p:pic>
            <p:nvPicPr>
              <p:cNvPr id="35" name="Picture 55" descr="tumor piece.pn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646312" y="3487479"/>
                <a:ext cx="1050818" cy="567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Oval 35"/>
              <p:cNvSpPr/>
              <p:nvPr/>
            </p:nvSpPr>
            <p:spPr>
              <a:xfrm rot="21058841">
                <a:off x="1809485" y="3702955"/>
                <a:ext cx="492413" cy="18099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CH"/>
              </a:p>
            </p:txBody>
          </p:sp>
        </p:grpSp>
        <p:pic>
          <p:nvPicPr>
            <p:cNvPr id="47" name="Picture 16" descr="https://encrypted-tbn3.gstatic.com/images?q=tbn:ANd9GcQ_9XjY1GCPcsxcGiwhGKiD3Q0zh-mVP2reEUHCdIW6zrlt859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16200000" flipH="1">
              <a:off x="6140101" y="1865429"/>
              <a:ext cx="382778" cy="517180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4675775" y="1029108"/>
              <a:ext cx="4157517" cy="251460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en-GB" sz="4000" b="1"/>
            </a:p>
          </p:txBody>
        </p:sp>
        <p:grpSp>
          <p:nvGrpSpPr>
            <p:cNvPr id="13" name="Group 54"/>
            <p:cNvGrpSpPr/>
            <p:nvPr/>
          </p:nvGrpSpPr>
          <p:grpSpPr>
            <a:xfrm>
              <a:off x="4950162" y="1897388"/>
              <a:ext cx="792580" cy="248903"/>
              <a:chOff x="-1581150" y="3087688"/>
              <a:chExt cx="1581150" cy="444500"/>
            </a:xfrm>
          </p:grpSpPr>
          <p:pic>
            <p:nvPicPr>
              <p:cNvPr id="56" name="Picture 2" descr="https://encrypted-tbn2.google.com/images?q=tbn:ANd9GcQQCv1Oz0hg8Lf2DeYop3nDRJaYB6zPFxB6alndrybyw_-pu4WbOQ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-1581150" y="3087688"/>
                <a:ext cx="1581150" cy="44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54"/>
              <p:cNvGrpSpPr>
                <a:grpSpLocks noChangeAspect="1"/>
              </p:cNvGrpSpPr>
              <p:nvPr/>
            </p:nvGrpSpPr>
            <p:grpSpPr bwMode="auto">
              <a:xfrm>
                <a:off x="-1403172" y="3314700"/>
                <a:ext cx="96551" cy="52258"/>
                <a:chOff x="1646312" y="3487479"/>
                <a:chExt cx="1050818" cy="567439"/>
              </a:xfrm>
            </p:grpSpPr>
            <p:pic>
              <p:nvPicPr>
                <p:cNvPr id="88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9" name="Oval 88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  <p:grpSp>
            <p:nvGrpSpPr>
              <p:cNvPr id="15" name="Group 54"/>
              <p:cNvGrpSpPr>
                <a:grpSpLocks noChangeAspect="1"/>
              </p:cNvGrpSpPr>
              <p:nvPr/>
            </p:nvGrpSpPr>
            <p:grpSpPr bwMode="auto">
              <a:xfrm>
                <a:off x="-1250772" y="3400425"/>
                <a:ext cx="96551" cy="52258"/>
                <a:chOff x="1646312" y="3487479"/>
                <a:chExt cx="1050818" cy="567439"/>
              </a:xfrm>
            </p:grpSpPr>
            <p:pic>
              <p:nvPicPr>
                <p:cNvPr id="86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7" name="Oval 86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  <p:grpSp>
            <p:nvGrpSpPr>
              <p:cNvPr id="16" name="Group 54"/>
              <p:cNvGrpSpPr>
                <a:grpSpLocks noChangeAspect="1"/>
              </p:cNvGrpSpPr>
              <p:nvPr/>
            </p:nvGrpSpPr>
            <p:grpSpPr bwMode="auto">
              <a:xfrm>
                <a:off x="-1155522" y="3314700"/>
                <a:ext cx="96551" cy="52258"/>
                <a:chOff x="1646312" y="3487479"/>
                <a:chExt cx="1050818" cy="567439"/>
              </a:xfrm>
            </p:grpSpPr>
            <p:pic>
              <p:nvPicPr>
                <p:cNvPr id="84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5" name="Oval 84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  <p:grpSp>
            <p:nvGrpSpPr>
              <p:cNvPr id="17" name="Group 54"/>
              <p:cNvGrpSpPr>
                <a:grpSpLocks noChangeAspect="1"/>
              </p:cNvGrpSpPr>
              <p:nvPr/>
            </p:nvGrpSpPr>
            <p:grpSpPr bwMode="auto">
              <a:xfrm>
                <a:off x="-1041222" y="3409950"/>
                <a:ext cx="96551" cy="52258"/>
                <a:chOff x="1646312" y="3487479"/>
                <a:chExt cx="1050818" cy="567439"/>
              </a:xfrm>
            </p:grpSpPr>
            <p:pic>
              <p:nvPicPr>
                <p:cNvPr id="82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3" name="Oval 82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  <p:grpSp>
            <p:nvGrpSpPr>
              <p:cNvPr id="18" name="Group 54"/>
              <p:cNvGrpSpPr>
                <a:grpSpLocks noChangeAspect="1"/>
              </p:cNvGrpSpPr>
              <p:nvPr/>
            </p:nvGrpSpPr>
            <p:grpSpPr bwMode="auto">
              <a:xfrm>
                <a:off x="-831672" y="3419475"/>
                <a:ext cx="96551" cy="52258"/>
                <a:chOff x="1646312" y="3487479"/>
                <a:chExt cx="1050818" cy="567439"/>
              </a:xfrm>
            </p:grpSpPr>
            <p:pic>
              <p:nvPicPr>
                <p:cNvPr id="80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1" name="Oval 80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  <p:grpSp>
            <p:nvGrpSpPr>
              <p:cNvPr id="19" name="Group 54"/>
              <p:cNvGrpSpPr>
                <a:grpSpLocks noChangeAspect="1"/>
              </p:cNvGrpSpPr>
              <p:nvPr/>
            </p:nvGrpSpPr>
            <p:grpSpPr bwMode="auto">
              <a:xfrm>
                <a:off x="-936447" y="3314700"/>
                <a:ext cx="96551" cy="52258"/>
                <a:chOff x="1646312" y="3487479"/>
                <a:chExt cx="1050818" cy="567439"/>
              </a:xfrm>
            </p:grpSpPr>
            <p:pic>
              <p:nvPicPr>
                <p:cNvPr id="78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9" name="Oval 78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  <p:grpSp>
            <p:nvGrpSpPr>
              <p:cNvPr id="20" name="Group 54"/>
              <p:cNvGrpSpPr>
                <a:grpSpLocks noChangeAspect="1"/>
              </p:cNvGrpSpPr>
              <p:nvPr/>
            </p:nvGrpSpPr>
            <p:grpSpPr bwMode="auto">
              <a:xfrm>
                <a:off x="-736422" y="3305175"/>
                <a:ext cx="96551" cy="52258"/>
                <a:chOff x="1646312" y="3487479"/>
                <a:chExt cx="1050818" cy="567439"/>
              </a:xfrm>
            </p:grpSpPr>
            <p:pic>
              <p:nvPicPr>
                <p:cNvPr id="76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7" name="Oval 76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  <p:grpSp>
            <p:nvGrpSpPr>
              <p:cNvPr id="23" name="Group 54"/>
              <p:cNvGrpSpPr>
                <a:grpSpLocks noChangeAspect="1"/>
              </p:cNvGrpSpPr>
              <p:nvPr/>
            </p:nvGrpSpPr>
            <p:grpSpPr bwMode="auto">
              <a:xfrm>
                <a:off x="-641172" y="3409950"/>
                <a:ext cx="96551" cy="52258"/>
                <a:chOff x="1646312" y="3487479"/>
                <a:chExt cx="1050818" cy="567439"/>
              </a:xfrm>
            </p:grpSpPr>
            <p:pic>
              <p:nvPicPr>
                <p:cNvPr id="74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5" name="Oval 74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  <p:grpSp>
            <p:nvGrpSpPr>
              <p:cNvPr id="24" name="Group 54"/>
              <p:cNvGrpSpPr>
                <a:grpSpLocks noChangeAspect="1"/>
              </p:cNvGrpSpPr>
              <p:nvPr/>
            </p:nvGrpSpPr>
            <p:grpSpPr bwMode="auto">
              <a:xfrm>
                <a:off x="-507822" y="3324225"/>
                <a:ext cx="96551" cy="52258"/>
                <a:chOff x="1646312" y="3487479"/>
                <a:chExt cx="1050818" cy="567439"/>
              </a:xfrm>
            </p:grpSpPr>
            <p:pic>
              <p:nvPicPr>
                <p:cNvPr id="72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3" name="Oval 72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  <p:grpSp>
            <p:nvGrpSpPr>
              <p:cNvPr id="25" name="Group 55"/>
              <p:cNvGrpSpPr>
                <a:grpSpLocks noChangeAspect="1"/>
              </p:cNvGrpSpPr>
              <p:nvPr/>
            </p:nvGrpSpPr>
            <p:grpSpPr bwMode="auto">
              <a:xfrm>
                <a:off x="-460197" y="3429000"/>
                <a:ext cx="96551" cy="52258"/>
                <a:chOff x="1646312" y="3487479"/>
                <a:chExt cx="1050818" cy="567439"/>
              </a:xfrm>
            </p:grpSpPr>
            <p:pic>
              <p:nvPicPr>
                <p:cNvPr id="70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" name="Oval 70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  <p:grpSp>
            <p:nvGrpSpPr>
              <p:cNvPr id="26" name="Group 54"/>
              <p:cNvGrpSpPr>
                <a:grpSpLocks noChangeAspect="1"/>
              </p:cNvGrpSpPr>
              <p:nvPr/>
            </p:nvGrpSpPr>
            <p:grpSpPr bwMode="auto">
              <a:xfrm>
                <a:off x="-298272" y="3333750"/>
                <a:ext cx="96551" cy="52258"/>
                <a:chOff x="1646312" y="3487479"/>
                <a:chExt cx="1050818" cy="567439"/>
              </a:xfrm>
            </p:grpSpPr>
            <p:pic>
              <p:nvPicPr>
                <p:cNvPr id="68" name="Picture 55" descr="tumor piece.png"/>
                <p:cNvPicPr>
                  <a:picLocks noChangeAspect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646312" y="3487479"/>
                  <a:ext cx="1050818" cy="567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" name="Oval 68"/>
                <p:cNvSpPr/>
                <p:nvPr/>
              </p:nvSpPr>
              <p:spPr>
                <a:xfrm rot="21058841">
                  <a:off x="1809485" y="3702955"/>
                  <a:ext cx="492413" cy="180995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CH"/>
                </a:p>
              </p:txBody>
            </p:sp>
          </p:grpSp>
        </p:grpSp>
      </p:grpSp>
      <p:grpSp>
        <p:nvGrpSpPr>
          <p:cNvPr id="28" name="Group 24"/>
          <p:cNvGrpSpPr/>
          <p:nvPr/>
        </p:nvGrpSpPr>
        <p:grpSpPr>
          <a:xfrm>
            <a:off x="619955" y="1209436"/>
            <a:ext cx="3523722" cy="2126121"/>
            <a:chOff x="813343" y="1266909"/>
            <a:chExt cx="3523722" cy="2126121"/>
          </a:xfrm>
        </p:grpSpPr>
        <p:grpSp>
          <p:nvGrpSpPr>
            <p:cNvPr id="29" name="Group 23"/>
            <p:cNvGrpSpPr/>
            <p:nvPr/>
          </p:nvGrpSpPr>
          <p:grpSpPr>
            <a:xfrm>
              <a:off x="1146840" y="1266909"/>
              <a:ext cx="2673955" cy="1976680"/>
              <a:chOff x="1146840" y="1266909"/>
              <a:chExt cx="2673955" cy="1976680"/>
            </a:xfrm>
          </p:grpSpPr>
          <p:pic>
            <p:nvPicPr>
              <p:cNvPr id="9" name="Picture 5" descr="mouse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146840" y="1266909"/>
                <a:ext cx="2673955" cy="1976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134047" y="1894651"/>
                <a:ext cx="622286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i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mut</a:t>
                </a:r>
                <a:r>
                  <a:rPr lang="en-US" sz="3200" b="1" i="1" baseline="-15000" dirty="0" smtClean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*</a:t>
                </a:r>
                <a:endParaRPr lang="en-GB" sz="3200" b="1" baseline="-15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13343" y="2654366"/>
              <a:ext cx="35237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CH" sz="1400" i="1" dirty="0" smtClean="0">
                  <a:solidFill>
                    <a:schemeClr val="accent2">
                      <a:lumMod val="50000"/>
                    </a:schemeClr>
                  </a:solidFill>
                </a:rPr>
                <a:t>Lung </a:t>
              </a:r>
              <a:r>
                <a:rPr lang="fr-CH" sz="1400" i="1" dirty="0" err="1" smtClean="0">
                  <a:solidFill>
                    <a:schemeClr val="accent2">
                      <a:lumMod val="50000"/>
                    </a:schemeClr>
                  </a:solidFill>
                </a:rPr>
                <a:t>adenocarcinomas</a:t>
              </a:r>
              <a:r>
                <a:rPr lang="fr-CH" sz="1400" i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fr-CH" sz="1400" dirty="0" smtClean="0">
                  <a:solidFill>
                    <a:schemeClr val="accent2">
                      <a:lumMod val="50000"/>
                    </a:schemeClr>
                  </a:solidFill>
                </a:rPr>
                <a:t>(</a:t>
              </a:r>
              <a:r>
                <a:rPr lang="fr-CH" sz="1400" i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fr-CH" sz="1400" dirty="0" smtClean="0">
                  <a:solidFill>
                    <a:schemeClr val="accent2">
                      <a:lumMod val="50000"/>
                    </a:schemeClr>
                  </a:solidFill>
                </a:rPr>
                <a:t>K-ras</a:t>
              </a:r>
              <a:r>
                <a:rPr lang="fr-CH" sz="1400" baseline="30000" dirty="0" smtClean="0">
                  <a:solidFill>
                    <a:schemeClr val="accent2">
                      <a:lumMod val="50000"/>
                    </a:schemeClr>
                  </a:solidFill>
                </a:rPr>
                <a:t>G12D </a:t>
              </a:r>
              <a:r>
                <a:rPr lang="fr-CH" sz="1400" dirty="0" smtClean="0">
                  <a:solidFill>
                    <a:schemeClr val="accent2">
                      <a:lumMod val="50000"/>
                    </a:schemeClr>
                  </a:solidFill>
                </a:rPr>
                <a:t>p53</a:t>
              </a:r>
              <a:r>
                <a:rPr lang="fr-CH" sz="1400" baseline="30000" dirty="0" smtClean="0">
                  <a:solidFill>
                    <a:schemeClr val="accent2">
                      <a:lumMod val="50000"/>
                    </a:schemeClr>
                  </a:solidFill>
                </a:rPr>
                <a:t>f/+</a:t>
              </a:r>
              <a:r>
                <a:rPr lang="fr-CH" sz="1400" dirty="0" smtClean="0">
                  <a:solidFill>
                    <a:schemeClr val="accent2">
                      <a:lumMod val="50000"/>
                    </a:schemeClr>
                  </a:solidFill>
                </a:rPr>
                <a:t> )</a:t>
              </a:r>
            </a:p>
            <a:p>
              <a:pPr algn="ctr">
                <a:lnSpc>
                  <a:spcPct val="150000"/>
                </a:lnSpc>
              </a:pPr>
              <a:r>
                <a:rPr lang="fr-CH" sz="1400" dirty="0" smtClean="0">
                  <a:solidFill>
                    <a:schemeClr val="accent2">
                      <a:lumMod val="50000"/>
                    </a:schemeClr>
                  </a:solidFill>
                </a:rPr>
                <a:t>SCLC (Rb1</a:t>
              </a:r>
              <a:r>
                <a:rPr lang="fr-CH" sz="1400" baseline="30000" dirty="0" smtClean="0">
                  <a:solidFill>
                    <a:schemeClr val="accent2">
                      <a:lumMod val="50000"/>
                    </a:schemeClr>
                  </a:solidFill>
                </a:rPr>
                <a:t>f/f </a:t>
              </a:r>
              <a:r>
                <a:rPr lang="fr-CH" sz="1400" dirty="0" smtClean="0">
                  <a:solidFill>
                    <a:schemeClr val="accent2">
                      <a:lumMod val="50000"/>
                    </a:schemeClr>
                  </a:solidFill>
                </a:rPr>
                <a:t>; p53</a:t>
              </a:r>
              <a:r>
                <a:rPr lang="fr-CH" sz="1400" baseline="30000" dirty="0" smtClean="0">
                  <a:solidFill>
                    <a:schemeClr val="accent2">
                      <a:lumMod val="50000"/>
                    </a:schemeClr>
                  </a:solidFill>
                </a:rPr>
                <a:t>f/f</a:t>
              </a:r>
              <a:r>
                <a:rPr lang="fr-CH" sz="1400" dirty="0" smtClean="0">
                  <a:solidFill>
                    <a:schemeClr val="accent2">
                      <a:lumMod val="50000"/>
                    </a:schemeClr>
                  </a:solidFill>
                </a:rPr>
                <a:t>)</a:t>
              </a:r>
              <a:endParaRPr lang="en-GB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ctangle 113"/>
          <p:cNvSpPr>
            <a:spLocks noChangeArrowheads="1"/>
          </p:cNvSpPr>
          <p:nvPr/>
        </p:nvSpPr>
        <p:spPr bwMode="auto">
          <a:xfrm>
            <a:off x="465404" y="1137354"/>
            <a:ext cx="3835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Genetically Engineered Mouse (GEMs)</a:t>
            </a:r>
            <a:endParaRPr lang="fr-CH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2" name="Picture 2" descr="D:\MAS\Oncotheis\Oncotheis Biotech\OncoTheis logo\OT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1057" y="1"/>
            <a:ext cx="732942" cy="732942"/>
          </a:xfrm>
          <a:prstGeom prst="rect">
            <a:avLst/>
          </a:prstGeom>
          <a:noFill/>
        </p:spPr>
      </p:pic>
      <p:sp>
        <p:nvSpPr>
          <p:cNvPr id="94" name="Rectangle 93"/>
          <p:cNvSpPr/>
          <p:nvPr/>
        </p:nvSpPr>
        <p:spPr>
          <a:xfrm>
            <a:off x="2776733" y="156144"/>
            <a:ext cx="35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400" b="1" i="1" smtClean="0">
                <a:solidFill>
                  <a:schemeClr val="tx2"/>
                </a:solidFill>
                <a:latin typeface="Calibri" pitchFamily="34" charset="0"/>
              </a:rPr>
              <a:t>Current preclinical models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52000" y="760040"/>
            <a:ext cx="86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09"/>
          <p:cNvGrpSpPr/>
          <p:nvPr/>
        </p:nvGrpSpPr>
        <p:grpSpPr>
          <a:xfrm>
            <a:off x="301697" y="3853461"/>
            <a:ext cx="4284420" cy="2748843"/>
            <a:chOff x="4678048" y="3924711"/>
            <a:chExt cx="4284420" cy="2748843"/>
          </a:xfrm>
        </p:grpSpPr>
        <p:pic>
          <p:nvPicPr>
            <p:cNvPr id="22" name="Picture 5" descr="mous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288513" y="4696874"/>
              <a:ext cx="2673955" cy="1976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107"/>
            <p:cNvGrpSpPr/>
            <p:nvPr/>
          </p:nvGrpSpPr>
          <p:grpSpPr>
            <a:xfrm>
              <a:off x="4678048" y="3924711"/>
              <a:ext cx="4157517" cy="2514601"/>
              <a:chOff x="4678048" y="3924711"/>
              <a:chExt cx="4157517" cy="2514601"/>
            </a:xfrm>
          </p:grpSpPr>
          <p:sp>
            <p:nvSpPr>
              <p:cNvPr id="48" name="Rectangle 113"/>
              <p:cNvSpPr>
                <a:spLocks noChangeArrowheads="1"/>
              </p:cNvSpPr>
              <p:nvPr/>
            </p:nvSpPr>
            <p:spPr bwMode="auto">
              <a:xfrm>
                <a:off x="5132967" y="3957040"/>
                <a:ext cx="32431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a-DK" b="1" dirty="0" smtClean="0">
                    <a:solidFill>
                      <a:schemeClr val="accent2">
                        <a:lumMod val="50000"/>
                      </a:schemeClr>
                    </a:solidFill>
                    <a:latin typeface="Calibri" pitchFamily="34" charset="0"/>
                  </a:rPr>
                  <a:t>Patient Derived Xenograft (PDX)</a:t>
                </a:r>
                <a:endParaRPr lang="fr-CH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pic>
            <p:nvPicPr>
              <p:cNvPr id="97" name="Picture 96" descr="tum.g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580662">
                <a:off x="7259205" y="5243337"/>
                <a:ext cx="447675" cy="351744"/>
              </a:xfrm>
              <a:prstGeom prst="rect">
                <a:avLst/>
              </a:prstGeom>
            </p:spPr>
          </p:pic>
          <p:sp>
            <p:nvSpPr>
              <p:cNvPr id="99" name="Circular Arrow 98"/>
              <p:cNvSpPr>
                <a:spLocks noChangeAspect="1"/>
              </p:cNvSpPr>
              <p:nvPr/>
            </p:nvSpPr>
            <p:spPr>
              <a:xfrm rot="17610525">
                <a:off x="6473765" y="4856721"/>
                <a:ext cx="552450" cy="1038043"/>
              </a:xfrm>
              <a:prstGeom prst="circularArrow">
                <a:avLst>
                  <a:gd name="adj1" fmla="val 7483"/>
                  <a:gd name="adj2" fmla="val 2341309"/>
                  <a:gd name="adj3" fmla="val 20363037"/>
                  <a:gd name="adj4" fmla="val 16793829"/>
                  <a:gd name="adj5" fmla="val 1250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CH">
                  <a:solidFill>
                    <a:schemeClr val="tx1"/>
                  </a:solidFill>
                </a:endParaRPr>
              </a:p>
            </p:txBody>
          </p:sp>
          <p:pic>
            <p:nvPicPr>
              <p:cNvPr id="22530" name="Picture 2" descr="Targeted therapy shows promise in KRAS-mutant NSCLC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854796" y="4426265"/>
                <a:ext cx="1410832" cy="1410832"/>
              </a:xfrm>
              <a:prstGeom prst="rect">
                <a:avLst/>
              </a:prstGeom>
              <a:noFill/>
            </p:spPr>
          </p:pic>
          <p:sp>
            <p:nvSpPr>
              <p:cNvPr id="90" name="Rounded Rectangle 48"/>
              <p:cNvSpPr/>
              <p:nvPr/>
            </p:nvSpPr>
            <p:spPr>
              <a:xfrm>
                <a:off x="4678048" y="3924711"/>
                <a:ext cx="4157517" cy="2514601"/>
              </a:xfrm>
              <a:prstGeom prst="round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endParaRPr lang="en-GB" sz="4000" b="1"/>
              </a:p>
            </p:txBody>
          </p:sp>
        </p:grpSp>
      </p:grpSp>
      <p:sp>
        <p:nvSpPr>
          <p:cNvPr id="103" name="Rounded Rectangle 102"/>
          <p:cNvSpPr/>
          <p:nvPr/>
        </p:nvSpPr>
        <p:spPr>
          <a:xfrm>
            <a:off x="301697" y="1037024"/>
            <a:ext cx="4157517" cy="251460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endParaRPr lang="en-GB" sz="4000" b="1"/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5" name="Picture 94" descr="Oncotheis.png"/>
          <p:cNvPicPr>
            <a:picLocks noChangeAspect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102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4784615" y="3734172"/>
            <a:ext cx="4069768" cy="2587402"/>
            <a:chOff x="4927115" y="3734172"/>
            <a:chExt cx="4069768" cy="2587402"/>
          </a:xfrm>
        </p:grpSpPr>
        <p:pic>
          <p:nvPicPr>
            <p:cNvPr id="107" name="Picture 5" descr="mous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001716" y="3915147"/>
              <a:ext cx="2546624" cy="188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5" descr="mous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020641" y="3734172"/>
              <a:ext cx="2546624" cy="188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5" descr="mous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451740" y="4439022"/>
              <a:ext cx="2546624" cy="188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ectangle 104"/>
            <p:cNvSpPr/>
            <p:nvPr/>
          </p:nvSpPr>
          <p:spPr>
            <a:xfrm>
              <a:off x="6579757" y="3905643"/>
              <a:ext cx="1449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smtClean="0">
                  <a:latin typeface="Calibri" pitchFamily="34" charset="0"/>
                </a:rPr>
                <a:t>&gt;1.5 million</a:t>
              </a:r>
              <a:endParaRPr lang="fr-CH" sz="2000" b="1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927115" y="5886843"/>
              <a:ext cx="40697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smtClean="0">
                  <a:latin typeface="Arial"/>
                  <a:cs typeface="Arial"/>
                </a:rPr>
                <a:t>► </a:t>
              </a:r>
              <a:r>
                <a:rPr lang="en-US" sz="2000" b="1" smtClean="0">
                  <a:latin typeface="Calibri" pitchFamily="34" charset="0"/>
                </a:rPr>
                <a:t>Failure rate for new drugs &gt; 85% !</a:t>
              </a:r>
              <a:endParaRPr lang="fr-CH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3"/>
          <p:cNvSpPr>
            <a:spLocks noChangeArrowheads="1"/>
          </p:cNvSpPr>
          <p:nvPr/>
        </p:nvSpPr>
        <p:spPr bwMode="auto">
          <a:xfrm>
            <a:off x="3284482" y="895350"/>
            <a:ext cx="25106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a-DK" sz="2400" b="1" dirty="0" smtClean="0">
                <a:latin typeface="Calibri" pitchFamily="34" charset="0"/>
              </a:rPr>
              <a:t> 100% human</a:t>
            </a:r>
          </a:p>
          <a:p>
            <a:pPr>
              <a:buFont typeface="Wingdings" pitchFamily="2" charset="2"/>
              <a:buChar char="Ø"/>
            </a:pPr>
            <a:r>
              <a:rPr lang="da-DK" sz="2400" b="1" i="1" dirty="0" smtClean="0">
                <a:latin typeface="Calibri" pitchFamily="34" charset="0"/>
              </a:rPr>
              <a:t> in vitro</a:t>
            </a:r>
            <a:endParaRPr lang="fr-CH" sz="2400" i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2400" b="1" dirty="0" smtClean="0">
                <a:latin typeface="Calibri" pitchFamily="34" charset="0"/>
              </a:rPr>
              <a:t> 3-Dimensionnal</a:t>
            </a:r>
          </a:p>
          <a:p>
            <a:pPr>
              <a:buFont typeface="Wingdings" pitchFamily="2" charset="2"/>
              <a:buChar char="Ø"/>
            </a:pPr>
            <a:r>
              <a:rPr lang="da-DK" sz="2400" b="1" dirty="0" smtClean="0">
                <a:latin typeface="Calibri" pitchFamily="34" charset="0"/>
              </a:rPr>
              <a:t> accessible</a:t>
            </a:r>
          </a:p>
        </p:txBody>
      </p:sp>
      <p:sp>
        <p:nvSpPr>
          <p:cNvPr id="90" name="Rectangle 113"/>
          <p:cNvSpPr>
            <a:spLocks noChangeArrowheads="1"/>
          </p:cNvSpPr>
          <p:nvPr/>
        </p:nvSpPr>
        <p:spPr bwMode="auto">
          <a:xfrm>
            <a:off x="1670796" y="100359"/>
            <a:ext cx="5802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800" b="1" dirty="0" smtClean="0">
                <a:solidFill>
                  <a:schemeClr val="accent2"/>
                </a:solidFill>
                <a:latin typeface="Calibri" pitchFamily="34" charset="0"/>
              </a:rPr>
              <a:t>A new model for lung cancer research</a:t>
            </a:r>
            <a:endParaRPr lang="fr-CH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1690077" y="2968440"/>
            <a:ext cx="6597173" cy="1908343"/>
            <a:chOff x="1690077" y="2968440"/>
            <a:chExt cx="6597173" cy="1908343"/>
          </a:xfrm>
        </p:grpSpPr>
        <p:grpSp>
          <p:nvGrpSpPr>
            <p:cNvPr id="138" name="Groupe 137"/>
            <p:cNvGrpSpPr/>
            <p:nvPr/>
          </p:nvGrpSpPr>
          <p:grpSpPr>
            <a:xfrm>
              <a:off x="1690077" y="3428841"/>
              <a:ext cx="5763846" cy="1203416"/>
              <a:chOff x="1106845" y="2848418"/>
              <a:chExt cx="5763846" cy="1203416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3542525" y="3742553"/>
                <a:ext cx="930257" cy="61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Image 127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20877317">
                <a:off x="3172043" y="3834705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27" name="Image 126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20877317">
                <a:off x="2310088" y="3828605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22" name="Image 121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20877317">
                <a:off x="1434681" y="3828605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19" name="Image 118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0065790">
                <a:off x="1106845" y="3809022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20" name="Image 119" descr="airway.jp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168872" y="2860476"/>
                <a:ext cx="2388761" cy="950976"/>
              </a:xfrm>
              <a:prstGeom prst="rect">
                <a:avLst/>
              </a:prstGeom>
            </p:spPr>
          </p:pic>
          <p:pic>
            <p:nvPicPr>
              <p:cNvPr id="121" name="Image 120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1534210" flipH="1">
                <a:off x="1859983" y="3809022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23" name="Image 122" descr="airway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 flipH="1">
                <a:off x="4427931" y="2860476"/>
                <a:ext cx="2379389" cy="950976"/>
              </a:xfrm>
              <a:prstGeom prst="rect">
                <a:avLst/>
              </a:prstGeom>
            </p:spPr>
          </p:pic>
          <p:pic>
            <p:nvPicPr>
              <p:cNvPr id="95" name="Picture 29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510923" y="3164331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30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726823" y="2876993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31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734707" y="3303537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32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510923" y="3380231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33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971298" y="3280218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34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705799" y="3495785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35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942723" y="3498895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36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201486" y="3275456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37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750636" y="3069081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39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158623" y="3453256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40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144336" y="2950018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41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971298" y="2848418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42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510923" y="2948431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43" descr="ce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274511" y="3135756"/>
                <a:ext cx="27305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" name="Image 125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1534210" flipH="1">
                <a:off x="2735436" y="3809022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29" name="Image 128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1534210" flipH="1">
                <a:off x="3597391" y="3809022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30" name="Image 129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20877317">
                <a:off x="4867823" y="3842284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31" name="Image 130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20877317">
                <a:off x="4032298" y="3842284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32" name="Image 131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1534210" flipH="1">
                <a:off x="4457646" y="3809022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33" name="Image 132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0065790">
                <a:off x="5409463" y="3809022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34" name="Image 133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722683" flipH="1">
                <a:off x="5825973" y="3827724"/>
                <a:ext cx="716882" cy="209550"/>
              </a:xfrm>
              <a:prstGeom prst="rect">
                <a:avLst/>
              </a:prstGeom>
            </p:spPr>
          </p:pic>
          <p:pic>
            <p:nvPicPr>
              <p:cNvPr id="135" name="Image 134" descr="fifi.gif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11534210" flipH="1">
                <a:off x="6153809" y="3809022"/>
                <a:ext cx="716882" cy="209550"/>
              </a:xfrm>
              <a:prstGeom prst="rect">
                <a:avLst/>
              </a:prstGeom>
            </p:spPr>
          </p:pic>
        </p:grpSp>
        <p:sp>
          <p:nvSpPr>
            <p:cNvPr id="139" name="ZoneTexte 138"/>
            <p:cNvSpPr txBox="1"/>
            <p:nvPr/>
          </p:nvSpPr>
          <p:spPr>
            <a:xfrm>
              <a:off x="6636585" y="2968440"/>
              <a:ext cx="1019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Goblet Cells</a:t>
              </a:r>
              <a:endParaRPr lang="en-US" sz="1200" dirty="0"/>
            </a:p>
          </p:txBody>
        </p:sp>
        <p:grpSp>
          <p:nvGrpSpPr>
            <p:cNvPr id="140" name="Groupe 45"/>
            <p:cNvGrpSpPr/>
            <p:nvPr/>
          </p:nvGrpSpPr>
          <p:grpSpPr>
            <a:xfrm>
              <a:off x="2814762" y="3196423"/>
              <a:ext cx="351374" cy="570384"/>
              <a:chOff x="1024152" y="2196215"/>
              <a:chExt cx="351374" cy="570384"/>
            </a:xfrm>
          </p:grpSpPr>
          <p:cxnSp>
            <p:nvCxnSpPr>
              <p:cNvPr id="141" name="Connecteur droit 140"/>
              <p:cNvCxnSpPr>
                <a:endCxn id="142" idx="4"/>
              </p:cNvCxnSpPr>
              <p:nvPr/>
            </p:nvCxnSpPr>
            <p:spPr>
              <a:xfrm rot="16200000" flipH="1">
                <a:off x="896378" y="2323989"/>
                <a:ext cx="570383" cy="3148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Ellipse 141"/>
              <p:cNvSpPr>
                <a:spLocks noChangeAspect="1"/>
              </p:cNvSpPr>
              <p:nvPr/>
            </p:nvSpPr>
            <p:spPr>
              <a:xfrm>
                <a:off x="1302448" y="2693521"/>
                <a:ext cx="73078" cy="730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e 48"/>
            <p:cNvGrpSpPr/>
            <p:nvPr/>
          </p:nvGrpSpPr>
          <p:grpSpPr>
            <a:xfrm rot="5668334">
              <a:off x="6296699" y="3348908"/>
              <a:ext cx="573679" cy="268048"/>
              <a:chOff x="993134" y="2513813"/>
              <a:chExt cx="406244" cy="205076"/>
            </a:xfrm>
          </p:grpSpPr>
          <p:cxnSp>
            <p:nvCxnSpPr>
              <p:cNvPr id="144" name="Connecteur droit 143"/>
              <p:cNvCxnSpPr/>
              <p:nvPr/>
            </p:nvCxnSpPr>
            <p:spPr>
              <a:xfrm rot="21331666">
                <a:off x="993134" y="2513813"/>
                <a:ext cx="382666" cy="1995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Ellipse 144"/>
              <p:cNvSpPr>
                <a:spLocks noChangeAspect="1"/>
              </p:cNvSpPr>
              <p:nvPr/>
            </p:nvSpPr>
            <p:spPr>
              <a:xfrm>
                <a:off x="1342662" y="2662173"/>
                <a:ext cx="56716" cy="567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ZoneTexte 145"/>
            <p:cNvSpPr txBox="1"/>
            <p:nvPr/>
          </p:nvSpPr>
          <p:spPr>
            <a:xfrm>
              <a:off x="2193081" y="2968440"/>
              <a:ext cx="694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Ciliated</a:t>
              </a:r>
              <a:endParaRPr lang="en-US" sz="1200" dirty="0"/>
            </a:p>
          </p:txBody>
        </p:sp>
        <p:sp>
          <p:nvSpPr>
            <p:cNvPr id="153" name="ZoneTexte 152"/>
            <p:cNvSpPr txBox="1"/>
            <p:nvPr/>
          </p:nvSpPr>
          <p:spPr>
            <a:xfrm>
              <a:off x="1725282" y="4599784"/>
              <a:ext cx="14718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Human Fibroblasts</a:t>
              </a:r>
              <a:endParaRPr lang="en-US" sz="1200" dirty="0"/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7370011" y="3994266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Basal cells</a:t>
              </a:r>
              <a:endParaRPr lang="en-US" sz="1200" dirty="0"/>
            </a:p>
          </p:txBody>
        </p:sp>
        <p:grpSp>
          <p:nvGrpSpPr>
            <p:cNvPr id="155" name="Groupe 56"/>
            <p:cNvGrpSpPr/>
            <p:nvPr/>
          </p:nvGrpSpPr>
          <p:grpSpPr>
            <a:xfrm>
              <a:off x="7166333" y="4096770"/>
              <a:ext cx="264069" cy="74132"/>
              <a:chOff x="6876203" y="4073122"/>
              <a:chExt cx="264069" cy="74132"/>
            </a:xfrm>
          </p:grpSpPr>
          <p:cxnSp>
            <p:nvCxnSpPr>
              <p:cNvPr id="156" name="Connecteur droit 155"/>
              <p:cNvCxnSpPr/>
              <p:nvPr/>
            </p:nvCxnSpPr>
            <p:spPr>
              <a:xfrm rot="10800000" flipV="1">
                <a:off x="6898309" y="4110823"/>
                <a:ext cx="241963" cy="18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Ellipse 156"/>
              <p:cNvSpPr>
                <a:spLocks noChangeAspect="1"/>
              </p:cNvSpPr>
              <p:nvPr/>
            </p:nvSpPr>
            <p:spPr>
              <a:xfrm rot="8679472">
                <a:off x="6876203" y="4073122"/>
                <a:ext cx="80092" cy="741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8" name="ZoneTexte 157"/>
            <p:cNvSpPr txBox="1"/>
            <p:nvPr/>
          </p:nvSpPr>
          <p:spPr>
            <a:xfrm>
              <a:off x="4268422" y="3095656"/>
              <a:ext cx="6525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Tumor</a:t>
              </a:r>
              <a:endParaRPr lang="en-US" sz="1200" b="1" dirty="0"/>
            </a:p>
          </p:txBody>
        </p:sp>
        <p:pic>
          <p:nvPicPr>
            <p:cNvPr id="54" name="Picture 37" descr="cell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64327" y="3679241"/>
              <a:ext cx="27305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6" name="Straight Connector 55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57" descr="Oncotheis.png"/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59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3"/>
          <p:cNvSpPr>
            <a:spLocks noChangeArrowheads="1"/>
          </p:cNvSpPr>
          <p:nvPr/>
        </p:nvSpPr>
        <p:spPr bwMode="auto">
          <a:xfrm>
            <a:off x="3188900" y="-28325"/>
            <a:ext cx="2766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Process overview</a:t>
            </a:r>
            <a:endParaRPr lang="fr-CH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04216" y="486407"/>
            <a:ext cx="8397922" cy="6298442"/>
            <a:chOff x="304216" y="486407"/>
            <a:chExt cx="8397922" cy="6298442"/>
          </a:xfrm>
        </p:grpSpPr>
        <p:pic>
          <p:nvPicPr>
            <p:cNvPr id="3" name="Image 2" descr="OCA A549 process poster SanDiego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04216" y="486407"/>
              <a:ext cx="8397922" cy="62984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094521" y="1258785"/>
              <a:ext cx="1330037" cy="273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425039" y="961895"/>
            <a:ext cx="6293922" cy="5130140"/>
            <a:chOff x="1436914" y="736270"/>
            <a:chExt cx="6293922" cy="5130140"/>
          </a:xfrm>
        </p:grpSpPr>
        <p:pic>
          <p:nvPicPr>
            <p:cNvPr id="8" name="Picture 7" descr="test3D.gif"/>
            <p:cNvPicPr>
              <a:picLocks noChangeAspect="1"/>
            </p:cNvPicPr>
            <p:nvPr/>
          </p:nvPicPr>
          <p:blipFill>
            <a:blip r:embed="rId2" cstate="print"/>
            <a:srcRect r="14140" b="11029"/>
            <a:stretch>
              <a:fillRect/>
            </a:stretch>
          </p:blipFill>
          <p:spPr>
            <a:xfrm>
              <a:off x="5017790" y="736270"/>
              <a:ext cx="2597385" cy="244743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783574" y="1247221"/>
              <a:ext cx="2197657" cy="2220706"/>
              <a:chOff x="99769" y="724727"/>
              <a:chExt cx="2197657" cy="2220706"/>
            </a:xfrm>
          </p:grpSpPr>
          <p:grpSp>
            <p:nvGrpSpPr>
              <p:cNvPr id="12" name="Groupe 72"/>
              <p:cNvGrpSpPr/>
              <p:nvPr/>
            </p:nvGrpSpPr>
            <p:grpSpPr>
              <a:xfrm>
                <a:off x="99769" y="724727"/>
                <a:ext cx="2160000" cy="2160000"/>
                <a:chOff x="372895" y="617846"/>
                <a:chExt cx="2160000" cy="2160000"/>
              </a:xfrm>
            </p:grpSpPr>
            <p:pic>
              <p:nvPicPr>
                <p:cNvPr id="13" name="Picture 1" descr="oca515 overlay.t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2895" y="617846"/>
                  <a:ext cx="2160000" cy="2160000"/>
                </a:xfrm>
                <a:prstGeom prst="rect">
                  <a:avLst/>
                </a:prstGeom>
              </p:spPr>
            </p:pic>
            <p:cxnSp>
              <p:nvCxnSpPr>
                <p:cNvPr id="14" name="Straight Connector 47"/>
                <p:cNvCxnSpPr/>
                <p:nvPr/>
              </p:nvCxnSpPr>
              <p:spPr>
                <a:xfrm rot="10800000" flipH="1">
                  <a:off x="546735" y="1451098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1840675" y="2719449"/>
                <a:ext cx="368136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745672" y="2683823"/>
                <a:ext cx="5517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050" b="1" smtClean="0">
                    <a:solidFill>
                      <a:schemeClr val="bg1"/>
                    </a:solidFill>
                  </a:rPr>
                  <a:t>1 mm</a:t>
                </a:r>
                <a:endParaRPr lang="en-GB" sz="1050" b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0" name="Image 20" descr="5xcrop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1654" y="3583342"/>
              <a:ext cx="6064263" cy="2159876"/>
            </a:xfrm>
            <a:prstGeom prst="rect">
              <a:avLst/>
            </a:prstGeom>
          </p:spPr>
        </p:pic>
        <p:cxnSp>
          <p:nvCxnSpPr>
            <p:cNvPr id="21" name="Straight Connector 49"/>
            <p:cNvCxnSpPr/>
            <p:nvPr/>
          </p:nvCxnSpPr>
          <p:spPr>
            <a:xfrm flipV="1">
              <a:off x="7122281" y="5511383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65"/>
            <p:cNvSpPr txBox="1"/>
            <p:nvPr/>
          </p:nvSpPr>
          <p:spPr>
            <a:xfrm>
              <a:off x="1561111" y="3570212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dirty="0" smtClean="0"/>
                <a:t>B</a:t>
              </a:r>
              <a:endParaRPr lang="en-GB" sz="1600" dirty="0"/>
            </a:p>
          </p:txBody>
        </p:sp>
        <p:sp>
          <p:nvSpPr>
            <p:cNvPr id="23" name="TextBox 72"/>
            <p:cNvSpPr txBox="1"/>
            <p:nvPr/>
          </p:nvSpPr>
          <p:spPr>
            <a:xfrm>
              <a:off x="4155709" y="3843495"/>
              <a:ext cx="3850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4000" b="1" dirty="0" smtClean="0"/>
                <a:t>*</a:t>
              </a:r>
            </a:p>
          </p:txBody>
        </p:sp>
        <p:cxnSp>
          <p:nvCxnSpPr>
            <p:cNvPr id="24" name="Straight Arrow Connector 74"/>
            <p:cNvCxnSpPr>
              <a:cxnSpLocks noChangeAspect="1"/>
            </p:cNvCxnSpPr>
            <p:nvPr/>
          </p:nvCxnSpPr>
          <p:spPr>
            <a:xfrm rot="5400000">
              <a:off x="2368188" y="4581825"/>
              <a:ext cx="51039" cy="123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74"/>
            <p:cNvCxnSpPr>
              <a:cxnSpLocks noChangeAspect="1"/>
            </p:cNvCxnSpPr>
            <p:nvPr/>
          </p:nvCxnSpPr>
          <p:spPr>
            <a:xfrm rot="5400000">
              <a:off x="6359163" y="4610400"/>
              <a:ext cx="51039" cy="123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69"/>
            <p:cNvSpPr txBox="1"/>
            <p:nvPr/>
          </p:nvSpPr>
          <p:spPr>
            <a:xfrm>
              <a:off x="6943032" y="5510375"/>
              <a:ext cx="691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100 </a:t>
              </a:r>
              <a:r>
                <a:rPr lang="fr-CH" sz="1200" dirty="0" smtClean="0">
                  <a:latin typeface="Calibri"/>
                </a:rPr>
                <a:t>µm</a:t>
              </a:r>
              <a:endParaRPr lang="fr-CH" sz="1200" dirty="0"/>
            </a:p>
          </p:txBody>
        </p:sp>
        <p:cxnSp>
          <p:nvCxnSpPr>
            <p:cNvPr id="41" name="Straight Arrow Connector 40"/>
            <p:cNvCxnSpPr>
              <a:cxnSpLocks noChangeAspect="1"/>
            </p:cNvCxnSpPr>
            <p:nvPr/>
          </p:nvCxnSpPr>
          <p:spPr>
            <a:xfrm flipV="1">
              <a:off x="2491485" y="2354460"/>
              <a:ext cx="126000" cy="3706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102"/>
            <p:cNvGrpSpPr>
              <a:grpSpLocks noChangeAspect="1"/>
            </p:cNvGrpSpPr>
            <p:nvPr/>
          </p:nvGrpSpPr>
          <p:grpSpPr>
            <a:xfrm>
              <a:off x="1597912" y="1947754"/>
              <a:ext cx="641306" cy="774535"/>
              <a:chOff x="5685140" y="777973"/>
              <a:chExt cx="2179673" cy="2632488"/>
            </a:xfrm>
          </p:grpSpPr>
          <p:grpSp>
            <p:nvGrpSpPr>
              <p:cNvPr id="31" name="Group 177"/>
              <p:cNvGrpSpPr/>
              <p:nvPr/>
            </p:nvGrpSpPr>
            <p:grpSpPr>
              <a:xfrm>
                <a:off x="5685140" y="777973"/>
                <a:ext cx="2179673" cy="2632488"/>
                <a:chOff x="435936" y="2509281"/>
                <a:chExt cx="2179673" cy="2632488"/>
              </a:xfrm>
            </p:grpSpPr>
            <p:sp>
              <p:nvSpPr>
                <p:cNvPr id="33" name="Trapezoid 32"/>
                <p:cNvSpPr/>
                <p:nvPr/>
              </p:nvSpPr>
              <p:spPr>
                <a:xfrm rot="10800000">
                  <a:off x="1660915" y="2509281"/>
                  <a:ext cx="684000" cy="1871332"/>
                </a:xfrm>
                <a:prstGeom prst="trapezoid">
                  <a:avLst>
                    <a:gd name="adj" fmla="val 32715"/>
                  </a:avLst>
                </a:prstGeom>
                <a:solidFill>
                  <a:schemeClr val="bg1">
                    <a:lumMod val="75000"/>
                    <a:alpha val="70000"/>
                  </a:schemeClr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>
                    <a:rot lat="3600000" lon="0" rev="2040000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Trapezoid 33"/>
                <p:cNvSpPr/>
                <p:nvPr/>
              </p:nvSpPr>
              <p:spPr>
                <a:xfrm rot="10800000">
                  <a:off x="708863" y="2509281"/>
                  <a:ext cx="684000" cy="1871332"/>
                </a:xfrm>
                <a:prstGeom prst="trapezoid">
                  <a:avLst>
                    <a:gd name="adj" fmla="val 32715"/>
                  </a:avLst>
                </a:prstGeom>
                <a:solidFill>
                  <a:schemeClr val="bg1">
                    <a:lumMod val="95000"/>
                    <a:alpha val="70000"/>
                  </a:schemeClr>
                </a:solidFill>
                <a:ln w="12700">
                  <a:solidFill>
                    <a:schemeClr val="tx1"/>
                  </a:solidFill>
                </a:ln>
                <a:scene3d>
                  <a:camera prst="orthographicFront">
                    <a:rot lat="3600000" lon="0" rev="120000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893134" y="4486275"/>
                  <a:ext cx="1240096" cy="655494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Can 35"/>
                <p:cNvSpPr>
                  <a:spLocks noChangeAspect="1"/>
                </p:cNvSpPr>
                <p:nvPr/>
              </p:nvSpPr>
              <p:spPr>
                <a:xfrm>
                  <a:off x="925030" y="3753290"/>
                  <a:ext cx="1192972" cy="1366630"/>
                </a:xfrm>
                <a:prstGeom prst="can">
                  <a:avLst>
                    <a:gd name="adj" fmla="val 57273"/>
                  </a:avLst>
                </a:prstGeom>
                <a:solidFill>
                  <a:schemeClr val="bg1">
                    <a:alpha val="52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Can 36"/>
                <p:cNvSpPr>
                  <a:spLocks noChangeAspect="1"/>
                </p:cNvSpPr>
                <p:nvPr/>
              </p:nvSpPr>
              <p:spPr>
                <a:xfrm>
                  <a:off x="1024266" y="3799359"/>
                  <a:ext cx="996732" cy="1251105"/>
                </a:xfrm>
                <a:prstGeom prst="can">
                  <a:avLst>
                    <a:gd name="adj" fmla="val 57273"/>
                  </a:avLst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>
                  <a:spLocks noChangeAspect="1"/>
                </p:cNvSpPr>
                <p:nvPr/>
              </p:nvSpPr>
              <p:spPr>
                <a:xfrm>
                  <a:off x="1036233" y="3805350"/>
                  <a:ext cx="960862" cy="5507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Trapezoid 38"/>
                <p:cNvSpPr/>
                <p:nvPr/>
              </p:nvSpPr>
              <p:spPr>
                <a:xfrm rot="9708119">
                  <a:off x="1241534" y="3334098"/>
                  <a:ext cx="595336" cy="1456381"/>
                </a:xfrm>
                <a:prstGeom prst="trapezoid">
                  <a:avLst>
                    <a:gd name="adj" fmla="val 32715"/>
                  </a:avLst>
                </a:prstGeom>
                <a:solidFill>
                  <a:schemeClr val="bg1">
                    <a:lumMod val="75000"/>
                    <a:alpha val="70000"/>
                  </a:schemeClr>
                </a:solidFill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>
                    <a:rot lat="3600000" lon="0" rev="20400000"/>
                  </a:camera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Donut 39"/>
                <p:cNvSpPr/>
                <p:nvPr/>
              </p:nvSpPr>
              <p:spPr>
                <a:xfrm>
                  <a:off x="435936" y="2711302"/>
                  <a:ext cx="2179673" cy="1105785"/>
                </a:xfrm>
                <a:prstGeom prst="donut">
                  <a:avLst>
                    <a:gd name="adj" fmla="val 15099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  <a:scene3d>
                  <a:camera prst="orthographicFront">
                    <a:rot lat="120000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Cloud 31"/>
              <p:cNvSpPr/>
              <p:nvPr/>
            </p:nvSpPr>
            <p:spPr>
              <a:xfrm>
                <a:off x="6444691" y="2911449"/>
                <a:ext cx="614477" cy="263347"/>
              </a:xfrm>
              <a:prstGeom prst="cloud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43" name="TextBox 65"/>
            <p:cNvSpPr txBox="1"/>
            <p:nvPr/>
          </p:nvSpPr>
          <p:spPr>
            <a:xfrm>
              <a:off x="1561111" y="1247221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smtClean="0"/>
                <a:t>A</a:t>
              </a:r>
              <a:endParaRPr lang="en-GB" sz="1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36914" y="1163782"/>
              <a:ext cx="6293922" cy="470262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2" descr="D:\MAS\Oncotheis\Oncotheis Biotech\OncoTheis logo\OT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1057" y="1"/>
            <a:ext cx="732942" cy="732942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3702051" y="168026"/>
            <a:ext cx="173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400" b="1" i="1" smtClean="0">
                <a:solidFill>
                  <a:schemeClr val="tx2"/>
                </a:solidFill>
                <a:latin typeface="Calibri" pitchFamily="34" charset="0"/>
              </a:rPr>
              <a:t>OncoCilAir™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52000" y="760040"/>
            <a:ext cx="864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866469" y="928650"/>
            <a:ext cx="3411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000" smtClean="0">
                <a:latin typeface="Calibri" pitchFamily="34" charset="0"/>
              </a:rPr>
              <a:t>Histology and confocal imaging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505735" y="6585406"/>
            <a:ext cx="7056000" cy="22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7"/>
          <p:cNvSpPr txBox="1">
            <a:spLocks/>
          </p:cNvSpPr>
          <p:nvPr/>
        </p:nvSpPr>
        <p:spPr>
          <a:xfrm>
            <a:off x="-171295" y="6414274"/>
            <a:ext cx="925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8121-D0D8-465B-B770-17A43D2127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51" descr="Oncotheis.png"/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43355" y="6502530"/>
            <a:ext cx="1494115" cy="352800"/>
          </a:xfrm>
          <a:prstGeom prst="rect">
            <a:avLst/>
          </a:prstGeom>
        </p:spPr>
      </p:pic>
      <p:sp>
        <p:nvSpPr>
          <p:cNvPr id="53" name="Footer Placeholder 16"/>
          <p:cNvSpPr txBox="1">
            <a:spLocks/>
          </p:cNvSpPr>
          <p:nvPr/>
        </p:nvSpPr>
        <p:spPr>
          <a:xfrm>
            <a:off x="416700" y="6570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Lush Prize – London Nov2015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 vitro lung canc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-9024" y="0"/>
            <a:ext cx="91530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cothe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10202</TotalTime>
  <Words>548</Words>
  <Application>Microsoft Office PowerPoint</Application>
  <PresentationFormat>On-screen Show (4:3)</PresentationFormat>
  <Paragraphs>217</Paragraphs>
  <Slides>19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Oncotheis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OncoTheis</cp:lastModifiedBy>
  <cp:revision>708</cp:revision>
  <dcterms:created xsi:type="dcterms:W3CDTF">2012-09-13T11:50:42Z</dcterms:created>
  <dcterms:modified xsi:type="dcterms:W3CDTF">2015-11-09T15:21:55Z</dcterms:modified>
</cp:coreProperties>
</file>